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</p:sldIdLst>
  <p:sldSz cx="5765800" cy="3244850"/>
  <p:notesSz cx="5765800" cy="3244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64395" y="121612"/>
            <a:ext cx="1863725" cy="405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Times New Roman"/>
                <a:cs typeface="Times New Roman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#</a:t>
            </a:fld>
            <a:r>
              <a:rPr dirty="0" spc="95"/>
              <a:t>/47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Times New Roman"/>
                <a:cs typeface="Times New Roman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#</a:t>
            </a:fld>
            <a:r>
              <a:rPr dirty="0" spc="95"/>
              <a:t>/47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Times New Roman"/>
                <a:cs typeface="Times New Roman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#</a:t>
            </a:fld>
            <a:r>
              <a:rPr dirty="0" spc="95"/>
              <a:t>/47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Times New Roman"/>
                <a:cs typeface="Times New Roman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#</a:t>
            </a:fld>
            <a:r>
              <a:rPr dirty="0" spc="95"/>
              <a:t>/47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DADE0"/>
                </a:solidFill>
                <a:latin typeface="Times New Roman"/>
                <a:cs typeface="Times New Roman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#</a:t>
            </a:fld>
            <a:r>
              <a:rPr dirty="0" spc="95"/>
              <a:t>/47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36594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756977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934779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103064" y="300744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039895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411726" y="302014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322826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4399026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681957" y="300744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605756" y="301379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4681957" y="3045548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964875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5278286" y="303792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5251222" y="301143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5156365" y="300744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3184" y="272921"/>
            <a:ext cx="5299430" cy="708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26295" y="524083"/>
            <a:ext cx="2320290" cy="1530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975305" y="3133595"/>
            <a:ext cx="1557020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008174" y="3133595"/>
            <a:ext cx="776605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53938" y="3007598"/>
            <a:ext cx="321310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DADE0"/>
                </a:solidFill>
                <a:latin typeface="Times New Roman"/>
                <a:cs typeface="Times New Roman"/>
              </a:defRPr>
            </a:lvl1pPr>
          </a:lstStyle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#</a:t>
            </a:fld>
            <a:r>
              <a:rPr dirty="0" spc="95"/>
              <a:t>/47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8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0.png"/><Relationship Id="rId4" Type="http://schemas.openxmlformats.org/officeDocument/2006/relationships/image" Target="../media/image45.png"/><Relationship Id="rId5" Type="http://schemas.openxmlformats.org/officeDocument/2006/relationships/image" Target="../media/image171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0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0.png"/><Relationship Id="rId4" Type="http://schemas.openxmlformats.org/officeDocument/2006/relationships/image" Target="../media/image42.png"/><Relationship Id="rId5" Type="http://schemas.openxmlformats.org/officeDocument/2006/relationships/image" Target="../media/image175.png"/><Relationship Id="rId6" Type="http://schemas.openxmlformats.org/officeDocument/2006/relationships/image" Target="../media/image174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0.png"/><Relationship Id="rId4" Type="http://schemas.openxmlformats.org/officeDocument/2006/relationships/image" Target="../media/image42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0.png"/><Relationship Id="rId4" Type="http://schemas.openxmlformats.org/officeDocument/2006/relationships/image" Target="../media/image42.png"/><Relationship Id="rId5" Type="http://schemas.openxmlformats.org/officeDocument/2006/relationships/image" Target="../media/image175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42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42.png"/><Relationship Id="rId13" Type="http://schemas.openxmlformats.org/officeDocument/2006/relationships/image" Target="../media/image73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42.png"/><Relationship Id="rId13" Type="http://schemas.openxmlformats.org/officeDocument/2006/relationships/image" Target="../media/image176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17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8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42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42.png"/><Relationship Id="rId13" Type="http://schemas.openxmlformats.org/officeDocument/2006/relationships/image" Target="../media/image187.png"/><Relationship Id="rId14" Type="http://schemas.openxmlformats.org/officeDocument/2006/relationships/image" Target="../media/image175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4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42.png"/><Relationship Id="rId4" Type="http://schemas.openxmlformats.org/officeDocument/2006/relationships/image" Target="../media/image186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188.png"/><Relationship Id="rId4" Type="http://schemas.openxmlformats.org/officeDocument/2006/relationships/image" Target="../media/image168.png"/><Relationship Id="rId5" Type="http://schemas.openxmlformats.org/officeDocument/2006/relationships/image" Target="../media/image189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0.png"/><Relationship Id="rId3" Type="http://schemas.openxmlformats.org/officeDocument/2006/relationships/image" Target="../media/image42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87.png"/><Relationship Id="rId5" Type="http://schemas.openxmlformats.org/officeDocument/2006/relationships/image" Target="../media/image73.png"/><Relationship Id="rId6" Type="http://schemas.openxmlformats.org/officeDocument/2006/relationships/image" Target="../media/image189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2.png"/><Relationship Id="rId3" Type="http://schemas.openxmlformats.org/officeDocument/2006/relationships/image" Target="../media/image191.png"/><Relationship Id="rId4" Type="http://schemas.openxmlformats.org/officeDocument/2006/relationships/image" Target="../media/image193.png"/><Relationship Id="rId5" Type="http://schemas.openxmlformats.org/officeDocument/2006/relationships/image" Target="../media/image188.png"/><Relationship Id="rId6" Type="http://schemas.openxmlformats.org/officeDocument/2006/relationships/image" Target="../media/image194.png"/><Relationship Id="rId7" Type="http://schemas.openxmlformats.org/officeDocument/2006/relationships/image" Target="../media/image189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png"/><Relationship Id="rId3" Type="http://schemas.openxmlformats.org/officeDocument/2006/relationships/image" Target="../media/image191.png"/><Relationship Id="rId4" Type="http://schemas.openxmlformats.org/officeDocument/2006/relationships/image" Target="../media/image193.png"/><Relationship Id="rId5" Type="http://schemas.openxmlformats.org/officeDocument/2006/relationships/image" Target="../media/image196.png"/><Relationship Id="rId6" Type="http://schemas.openxmlformats.org/officeDocument/2006/relationships/image" Target="../media/image42.png"/><Relationship Id="rId7" Type="http://schemas.openxmlformats.org/officeDocument/2006/relationships/image" Target="../media/image188.png"/><Relationship Id="rId8" Type="http://schemas.openxmlformats.org/officeDocument/2006/relationships/image" Target="../media/image197.png"/><Relationship Id="rId9" Type="http://schemas.openxmlformats.org/officeDocument/2006/relationships/image" Target="../media/image187.png"/><Relationship Id="rId10" Type="http://schemas.openxmlformats.org/officeDocument/2006/relationships/image" Target="../media/image19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8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5.png"/><Relationship Id="rId8" Type="http://schemas.openxmlformats.org/officeDocument/2006/relationships/image" Target="../media/image35.png"/><Relationship Id="rId9" Type="http://schemas.openxmlformats.org/officeDocument/2006/relationships/image" Target="../media/image116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6.png"/><Relationship Id="rId8" Type="http://schemas.openxmlformats.org/officeDocument/2006/relationships/image" Target="../media/image8.png"/><Relationship Id="rId9" Type="http://schemas.openxmlformats.org/officeDocument/2006/relationships/image" Target="../media/image116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5.png"/><Relationship Id="rId8" Type="http://schemas.openxmlformats.org/officeDocument/2006/relationships/image" Target="../media/image8.png"/><Relationship Id="rId9" Type="http://schemas.openxmlformats.org/officeDocument/2006/relationships/image" Target="../media/image116.png"/><Relationship Id="rId10" Type="http://schemas.openxmlformats.org/officeDocument/2006/relationships/image" Target="../media/image35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6.png"/><Relationship Id="rId8" Type="http://schemas.openxmlformats.org/officeDocument/2006/relationships/image" Target="../media/image8.png"/><Relationship Id="rId9" Type="http://schemas.openxmlformats.org/officeDocument/2006/relationships/image" Target="../media/image116.png"/><Relationship Id="rId10" Type="http://schemas.openxmlformats.org/officeDocument/2006/relationships/image" Target="../media/image35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7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8.png"/><Relationship Id="rId8" Type="http://schemas.openxmlformats.org/officeDocument/2006/relationships/image" Target="../media/image116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8.png"/><Relationship Id="rId8" Type="http://schemas.openxmlformats.org/officeDocument/2006/relationships/image" Target="../media/image11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8.png"/><Relationship Id="rId3" Type="http://schemas.openxmlformats.org/officeDocument/2006/relationships/image" Target="../media/image98.jp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1.png"/><Relationship Id="rId3" Type="http://schemas.openxmlformats.org/officeDocument/2006/relationships/image" Target="../media/image61.jpg"/><Relationship Id="rId4" Type="http://schemas.openxmlformats.org/officeDocument/2006/relationships/image" Target="../media/image35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8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8.png"/><Relationship Id="rId8" Type="http://schemas.openxmlformats.org/officeDocument/2006/relationships/image" Target="../media/image116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7.jp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8.png"/><Relationship Id="rId9" Type="http://schemas.openxmlformats.org/officeDocument/2006/relationships/image" Target="../media/image116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8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8.png"/><Relationship Id="rId9" Type="http://schemas.openxmlformats.org/officeDocument/2006/relationships/image" Target="../media/image116.png"/><Relationship Id="rId10" Type="http://schemas.openxmlformats.org/officeDocument/2006/relationships/image" Target="../media/image7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8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02.png"/><Relationship Id="rId9" Type="http://schemas.openxmlformats.org/officeDocument/2006/relationships/image" Target="../media/image8.png"/><Relationship Id="rId10" Type="http://schemas.openxmlformats.org/officeDocument/2006/relationships/image" Target="../media/image116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8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9.png"/><Relationship Id="rId9" Type="http://schemas.openxmlformats.org/officeDocument/2006/relationships/image" Target="../media/image202.png"/><Relationship Id="rId10" Type="http://schemas.openxmlformats.org/officeDocument/2006/relationships/image" Target="../media/image220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8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9.png"/><Relationship Id="rId9" Type="http://schemas.openxmlformats.org/officeDocument/2006/relationships/image" Target="../media/image221.png"/><Relationship Id="rId10" Type="http://schemas.openxmlformats.org/officeDocument/2006/relationships/image" Target="../media/image202.png"/><Relationship Id="rId11" Type="http://schemas.openxmlformats.org/officeDocument/2006/relationships/image" Target="../media/image116.png"/><Relationship Id="rId12" Type="http://schemas.openxmlformats.org/officeDocument/2006/relationships/image" Target="../media/image8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9.png"/><Relationship Id="rId8" Type="http://schemas.openxmlformats.org/officeDocument/2006/relationships/image" Target="../media/image221.png"/><Relationship Id="rId9" Type="http://schemas.openxmlformats.org/officeDocument/2006/relationships/image" Target="../media/image202.png"/><Relationship Id="rId10" Type="http://schemas.openxmlformats.org/officeDocument/2006/relationships/image" Target="../media/image116.png"/><Relationship Id="rId11" Type="http://schemas.openxmlformats.org/officeDocument/2006/relationships/image" Target="../media/image8.png"/><Relationship Id="rId12" Type="http://schemas.openxmlformats.org/officeDocument/2006/relationships/image" Target="../media/image20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8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png"/><Relationship Id="rId3" Type="http://schemas.openxmlformats.org/officeDocument/2006/relationships/image" Target="../media/image116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png"/><Relationship Id="rId3" Type="http://schemas.openxmlformats.org/officeDocument/2006/relationships/image" Target="../media/image116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png"/><Relationship Id="rId3" Type="http://schemas.openxmlformats.org/officeDocument/2006/relationships/image" Target="../media/image116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png"/><Relationship Id="rId3" Type="http://schemas.openxmlformats.org/officeDocument/2006/relationships/image" Target="../media/image222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42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42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42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8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30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42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175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42.png"/><Relationship Id="rId8" Type="http://schemas.openxmlformats.org/officeDocument/2006/relationships/image" Target="../media/image230.png"/><Relationship Id="rId9" Type="http://schemas.openxmlformats.org/officeDocument/2006/relationships/image" Target="../media/image232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3.png"/><Relationship Id="rId4" Type="http://schemas.openxmlformats.org/officeDocument/2006/relationships/image" Target="../media/image237.png"/><Relationship Id="rId5" Type="http://schemas.openxmlformats.org/officeDocument/2006/relationships/image" Target="../media/image235.png"/><Relationship Id="rId6" Type="http://schemas.openxmlformats.org/officeDocument/2006/relationships/image" Target="../media/image238.png"/><Relationship Id="rId7" Type="http://schemas.openxmlformats.org/officeDocument/2006/relationships/image" Target="../media/image42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42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42.png"/><Relationship Id="rId8" Type="http://schemas.openxmlformats.org/officeDocument/2006/relationships/image" Target="../media/image240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40.png"/><Relationship Id="rId8" Type="http://schemas.openxmlformats.org/officeDocument/2006/relationships/image" Target="../media/image242.png"/><Relationship Id="rId9" Type="http://schemas.openxmlformats.org/officeDocument/2006/relationships/image" Target="../media/image42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8" Type="http://schemas.openxmlformats.org/officeDocument/2006/relationships/image" Target="../media/image35.png"/><Relationship Id="rId9" Type="http://schemas.openxmlformats.org/officeDocument/2006/relationships/image" Target="../media/image8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5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89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89.png"/><Relationship Id="rId7" Type="http://schemas.openxmlformats.org/officeDocument/2006/relationships/image" Target="../media/image8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9.png"/><Relationship Id="rId6" Type="http://schemas.openxmlformats.org/officeDocument/2006/relationships/image" Target="../media/image89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176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45.png"/><Relationship Id="rId13" Type="http://schemas.openxmlformats.org/officeDocument/2006/relationships/image" Target="../media/image42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42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png"/><Relationship Id="rId3" Type="http://schemas.openxmlformats.org/officeDocument/2006/relationships/image" Target="../media/image262.jp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32.jp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33.jpg"/><Relationship Id="rId11" Type="http://schemas.openxmlformats.org/officeDocument/2006/relationships/image" Target="../media/image34.jpg"/><Relationship Id="rId12" Type="http://schemas.openxmlformats.org/officeDocument/2006/relationships/image" Target="../media/image8.png"/><Relationship Id="rId13" Type="http://schemas.openxmlformats.org/officeDocument/2006/relationships/image" Target="../media/image37.pn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Relationship Id="rId3" Type="http://schemas.openxmlformats.org/officeDocument/2006/relationships/image" Target="../media/image177.png"/><Relationship Id="rId4" Type="http://schemas.openxmlformats.org/officeDocument/2006/relationships/image" Target="../media/image263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264.png"/><Relationship Id="rId8" Type="http://schemas.openxmlformats.org/officeDocument/2006/relationships/image" Target="../media/image182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168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Relationship Id="rId3" Type="http://schemas.openxmlformats.org/officeDocument/2006/relationships/image" Target="../media/image177.png"/><Relationship Id="rId4" Type="http://schemas.openxmlformats.org/officeDocument/2006/relationships/image" Target="../media/image263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264.png"/><Relationship Id="rId8" Type="http://schemas.openxmlformats.org/officeDocument/2006/relationships/image" Target="../media/image182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8.png"/><Relationship Id="rId12" Type="http://schemas.openxmlformats.org/officeDocument/2006/relationships/image" Target="../media/image267.png"/><Relationship Id="rId13" Type="http://schemas.openxmlformats.org/officeDocument/2006/relationships/image" Target="../media/image42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Relationship Id="rId3" Type="http://schemas.openxmlformats.org/officeDocument/2006/relationships/image" Target="../media/image182.png"/><Relationship Id="rId4" Type="http://schemas.openxmlformats.org/officeDocument/2006/relationships/image" Target="../media/image265.png"/><Relationship Id="rId5" Type="http://schemas.openxmlformats.org/officeDocument/2006/relationships/image" Target="../media/image177.png"/><Relationship Id="rId6" Type="http://schemas.openxmlformats.org/officeDocument/2006/relationships/image" Target="../media/image263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264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168.pn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Relationship Id="rId3" Type="http://schemas.openxmlformats.org/officeDocument/2006/relationships/image" Target="../media/image182.png"/><Relationship Id="rId4" Type="http://schemas.openxmlformats.org/officeDocument/2006/relationships/image" Target="../media/image265.png"/><Relationship Id="rId5" Type="http://schemas.openxmlformats.org/officeDocument/2006/relationships/image" Target="../media/image177.png"/><Relationship Id="rId6" Type="http://schemas.openxmlformats.org/officeDocument/2006/relationships/image" Target="../media/image263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264.png"/><Relationship Id="rId10" Type="http://schemas.openxmlformats.org/officeDocument/2006/relationships/image" Target="../media/image266.png"/><Relationship Id="rId11" Type="http://schemas.openxmlformats.org/officeDocument/2006/relationships/image" Target="../media/image268.png"/><Relationship Id="rId12" Type="http://schemas.openxmlformats.org/officeDocument/2006/relationships/image" Target="../media/image267.png"/><Relationship Id="rId13" Type="http://schemas.openxmlformats.org/officeDocument/2006/relationships/image" Target="../media/image269.png"/><Relationship Id="rId14" Type="http://schemas.openxmlformats.org/officeDocument/2006/relationships/image" Target="../media/image42.png"/><Relationship Id="rId15" Type="http://schemas.openxmlformats.org/officeDocument/2006/relationships/image" Target="../media/image175.png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3" Type="http://schemas.openxmlformats.org/officeDocument/2006/relationships/image" Target="../media/image182.png"/><Relationship Id="rId4" Type="http://schemas.openxmlformats.org/officeDocument/2006/relationships/image" Target="../media/image265.png"/><Relationship Id="rId5" Type="http://schemas.openxmlformats.org/officeDocument/2006/relationships/image" Target="../media/image177.png"/><Relationship Id="rId6" Type="http://schemas.openxmlformats.org/officeDocument/2006/relationships/image" Target="../media/image263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264.png"/><Relationship Id="rId10" Type="http://schemas.openxmlformats.org/officeDocument/2006/relationships/image" Target="../media/image266.png"/><Relationship Id="rId11" Type="http://schemas.openxmlformats.org/officeDocument/2006/relationships/image" Target="../media/image268.png"/><Relationship Id="rId12" Type="http://schemas.openxmlformats.org/officeDocument/2006/relationships/image" Target="../media/image267.png"/><Relationship Id="rId13" Type="http://schemas.openxmlformats.org/officeDocument/2006/relationships/image" Target="../media/image269.png"/><Relationship Id="rId14" Type="http://schemas.openxmlformats.org/officeDocument/2006/relationships/image" Target="../media/image272.png"/><Relationship Id="rId15" Type="http://schemas.openxmlformats.org/officeDocument/2006/relationships/image" Target="../media/image175.png"/><Relationship Id="rId16" Type="http://schemas.openxmlformats.org/officeDocument/2006/relationships/image" Target="../media/image42.pn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png"/><Relationship Id="rId3" Type="http://schemas.openxmlformats.org/officeDocument/2006/relationships/image" Target="../media/image273.jpg"/><Relationship Id="rId4" Type="http://schemas.openxmlformats.org/officeDocument/2006/relationships/image" Target="../media/image168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png"/><Relationship Id="rId3" Type="http://schemas.openxmlformats.org/officeDocument/2006/relationships/image" Target="../media/image273.jpg"/><Relationship Id="rId4" Type="http://schemas.openxmlformats.org/officeDocument/2006/relationships/image" Target="../media/image42.png"/><Relationship Id="rId5" Type="http://schemas.openxmlformats.org/officeDocument/2006/relationships/image" Target="../media/image167.pn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png"/><Relationship Id="rId3" Type="http://schemas.openxmlformats.org/officeDocument/2006/relationships/image" Target="../media/image273.jpg"/><Relationship Id="rId4" Type="http://schemas.openxmlformats.org/officeDocument/2006/relationships/image" Target="../media/image42.png"/><Relationship Id="rId5" Type="http://schemas.openxmlformats.org/officeDocument/2006/relationships/image" Target="../media/image167.pn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png"/><Relationship Id="rId3" Type="http://schemas.openxmlformats.org/officeDocument/2006/relationships/image" Target="../media/image273.jpg"/><Relationship Id="rId4" Type="http://schemas.openxmlformats.org/officeDocument/2006/relationships/image" Target="../media/image168.png"/><Relationship Id="rId5" Type="http://schemas.openxmlformats.org/officeDocument/2006/relationships/image" Target="../media/image175.png"/><Relationship Id="rId6" Type="http://schemas.openxmlformats.org/officeDocument/2006/relationships/image" Target="../media/image42.pn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png"/><Relationship Id="rId3" Type="http://schemas.openxmlformats.org/officeDocument/2006/relationships/image" Target="../media/image273.jpg"/><Relationship Id="rId4" Type="http://schemas.openxmlformats.org/officeDocument/2006/relationships/image" Target="../media/image42.png"/><Relationship Id="rId5" Type="http://schemas.openxmlformats.org/officeDocument/2006/relationships/image" Target="../media/image17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png"/><Relationship Id="rId3" Type="http://schemas.openxmlformats.org/officeDocument/2006/relationships/image" Target="../media/image273.jpg"/><Relationship Id="rId4" Type="http://schemas.openxmlformats.org/officeDocument/2006/relationships/image" Target="../media/image229.png"/><Relationship Id="rId5" Type="http://schemas.openxmlformats.org/officeDocument/2006/relationships/image" Target="../media/image175.png"/><Relationship Id="rId6" Type="http://schemas.openxmlformats.org/officeDocument/2006/relationships/image" Target="../media/image168.png"/><Relationship Id="rId7" Type="http://schemas.openxmlformats.org/officeDocument/2006/relationships/image" Target="../media/image42.pn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png"/><Relationship Id="rId3" Type="http://schemas.openxmlformats.org/officeDocument/2006/relationships/image" Target="../media/image273.jpg"/><Relationship Id="rId4" Type="http://schemas.openxmlformats.org/officeDocument/2006/relationships/image" Target="../media/image187.png"/><Relationship Id="rId5" Type="http://schemas.openxmlformats.org/officeDocument/2006/relationships/image" Target="../media/image175.png"/><Relationship Id="rId6" Type="http://schemas.openxmlformats.org/officeDocument/2006/relationships/image" Target="../media/image42.png"/><Relationship Id="rId7" Type="http://schemas.openxmlformats.org/officeDocument/2006/relationships/image" Target="../media/image168.png"/><Relationship Id="rId8" Type="http://schemas.openxmlformats.org/officeDocument/2006/relationships/image" Target="../media/image274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42.png"/><Relationship Id="rId5" Type="http://schemas.openxmlformats.org/officeDocument/2006/relationships/image" Target="../media/image175.png"/><Relationship Id="rId6" Type="http://schemas.openxmlformats.org/officeDocument/2006/relationships/image" Target="../media/image168.pn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Relationship Id="rId3" Type="http://schemas.openxmlformats.org/officeDocument/2006/relationships/image" Target="../media/image275.jpg"/><Relationship Id="rId4" Type="http://schemas.openxmlformats.org/officeDocument/2006/relationships/image" Target="../media/image175.pn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167.png"/><Relationship Id="rId5" Type="http://schemas.openxmlformats.org/officeDocument/2006/relationships/image" Target="../media/image42.pn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175.png"/><Relationship Id="rId5" Type="http://schemas.openxmlformats.org/officeDocument/2006/relationships/image" Target="../media/image45.pn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76.png"/><Relationship Id="rId5" Type="http://schemas.openxmlformats.org/officeDocument/2006/relationships/image" Target="../media/image42.pn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77.png"/><Relationship Id="rId5" Type="http://schemas.openxmlformats.org/officeDocument/2006/relationships/image" Target="../media/image42.pn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78.png"/><Relationship Id="rId5" Type="http://schemas.openxmlformats.org/officeDocument/2006/relationships/image" Target="../media/image42.pn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79.png"/><Relationship Id="rId5" Type="http://schemas.openxmlformats.org/officeDocument/2006/relationships/image" Target="../media/image4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79.png"/><Relationship Id="rId5" Type="http://schemas.openxmlformats.org/officeDocument/2006/relationships/image" Target="../media/image42.pn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79.png"/><Relationship Id="rId5" Type="http://schemas.openxmlformats.org/officeDocument/2006/relationships/image" Target="../media/image42.pn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58.png"/><Relationship Id="rId5" Type="http://schemas.openxmlformats.org/officeDocument/2006/relationships/image" Target="../media/image152.pn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Relationship Id="rId3" Type="http://schemas.openxmlformats.org/officeDocument/2006/relationships/image" Target="../media/image280.jpg"/><Relationship Id="rId4" Type="http://schemas.openxmlformats.org/officeDocument/2006/relationships/image" Target="../media/image279.png"/><Relationship Id="rId5" Type="http://schemas.openxmlformats.org/officeDocument/2006/relationships/image" Target="../media/image42.pn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42.pn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42.png"/><Relationship Id="rId6" Type="http://schemas.openxmlformats.org/officeDocument/2006/relationships/image" Target="../media/image279.pn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42.png"/><Relationship Id="rId6" Type="http://schemas.openxmlformats.org/officeDocument/2006/relationships/image" Target="../media/image279.png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42.png"/><Relationship Id="rId6" Type="http://schemas.openxmlformats.org/officeDocument/2006/relationships/image" Target="../media/image58.png"/><Relationship Id="rId7" Type="http://schemas.openxmlformats.org/officeDocument/2006/relationships/image" Target="../media/image282.png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270.png"/><Relationship Id="rId6" Type="http://schemas.openxmlformats.org/officeDocument/2006/relationships/image" Target="../media/image279.png"/><Relationship Id="rId7" Type="http://schemas.openxmlformats.org/officeDocument/2006/relationships/image" Target="../media/image42.png"/><Relationship Id="rId8" Type="http://schemas.openxmlformats.org/officeDocument/2006/relationships/image" Target="../media/image283.pn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79.png"/><Relationship Id="rId7" Type="http://schemas.openxmlformats.org/officeDocument/2006/relationships/image" Target="../media/image284.png"/><Relationship Id="rId8" Type="http://schemas.openxmlformats.org/officeDocument/2006/relationships/image" Target="../media/image4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7.jpg"/><Relationship Id="rId8" Type="http://schemas.openxmlformats.org/officeDocument/2006/relationships/image" Target="../media/image48.jpg"/><Relationship Id="rId9" Type="http://schemas.openxmlformats.org/officeDocument/2006/relationships/image" Target="../media/image42.png"/><Relationship Id="rId10" Type="http://schemas.openxmlformats.org/officeDocument/2006/relationships/image" Target="../media/image49.pn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42.png"/><Relationship Id="rId6" Type="http://schemas.openxmlformats.org/officeDocument/2006/relationships/image" Target="../media/image167.png"/><Relationship Id="rId7" Type="http://schemas.openxmlformats.org/officeDocument/2006/relationships/image" Target="../media/image279.png"/><Relationship Id="rId8" Type="http://schemas.openxmlformats.org/officeDocument/2006/relationships/image" Target="../media/image282.pn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42.png"/><Relationship Id="rId6" Type="http://schemas.openxmlformats.org/officeDocument/2006/relationships/image" Target="../media/image167.png"/><Relationship Id="rId7" Type="http://schemas.openxmlformats.org/officeDocument/2006/relationships/image" Target="../media/image279.png"/><Relationship Id="rId8" Type="http://schemas.openxmlformats.org/officeDocument/2006/relationships/image" Target="../media/image45.png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58.png"/><Relationship Id="rId7" Type="http://schemas.openxmlformats.org/officeDocument/2006/relationships/image" Target="../media/image285.pn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42.png"/><Relationship Id="rId6" Type="http://schemas.openxmlformats.org/officeDocument/2006/relationships/image" Target="../media/image279.png"/><Relationship Id="rId7" Type="http://schemas.openxmlformats.org/officeDocument/2006/relationships/image" Target="../media/image82.png"/><Relationship Id="rId8" Type="http://schemas.openxmlformats.org/officeDocument/2006/relationships/image" Target="../media/image73.pn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73.jpg"/><Relationship Id="rId4" Type="http://schemas.openxmlformats.org/officeDocument/2006/relationships/image" Target="../media/image281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73.jpg"/><Relationship Id="rId4" Type="http://schemas.openxmlformats.org/officeDocument/2006/relationships/image" Target="../media/image289.pn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73.jpg"/><Relationship Id="rId4" Type="http://schemas.openxmlformats.org/officeDocument/2006/relationships/image" Target="../media/image42.png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73.jpg"/><Relationship Id="rId4" Type="http://schemas.openxmlformats.org/officeDocument/2006/relationships/image" Target="../media/image42.png"/><Relationship Id="rId5" Type="http://schemas.openxmlformats.org/officeDocument/2006/relationships/image" Target="../media/image290.png"/><Relationship Id="rId6" Type="http://schemas.openxmlformats.org/officeDocument/2006/relationships/image" Target="../media/image279.pn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73.jpg"/><Relationship Id="rId4" Type="http://schemas.openxmlformats.org/officeDocument/2006/relationships/image" Target="../media/image187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7.jpg"/><Relationship Id="rId8" Type="http://schemas.openxmlformats.org/officeDocument/2006/relationships/image" Target="../media/image48.jpg"/><Relationship Id="rId9" Type="http://schemas.openxmlformats.org/officeDocument/2006/relationships/image" Target="../media/image50.png"/><Relationship Id="rId10" Type="http://schemas.openxmlformats.org/officeDocument/2006/relationships/image" Target="../media/image42.png"/><Relationship Id="rId11" Type="http://schemas.openxmlformats.org/officeDocument/2006/relationships/image" Target="../media/image49.png"/><Relationship Id="rId12" Type="http://schemas.openxmlformats.org/officeDocument/2006/relationships/image" Target="../media/image51.pn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6.png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6.pn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6.png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7.jpg"/><Relationship Id="rId8" Type="http://schemas.openxmlformats.org/officeDocument/2006/relationships/image" Target="../media/image48.jpg"/><Relationship Id="rId9" Type="http://schemas.openxmlformats.org/officeDocument/2006/relationships/image" Target="../media/image50.png"/><Relationship Id="rId10" Type="http://schemas.openxmlformats.org/officeDocument/2006/relationships/image" Target="../media/image42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4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42.png"/><Relationship Id="rId13" Type="http://schemas.openxmlformats.org/officeDocument/2006/relationships/image" Target="../media/image56.png"/><Relationship Id="rId14" Type="http://schemas.openxmlformats.org/officeDocument/2006/relationships/image" Target="../media/image5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42.png"/><Relationship Id="rId13" Type="http://schemas.openxmlformats.org/officeDocument/2006/relationships/image" Target="../media/image51.png"/><Relationship Id="rId14" Type="http://schemas.openxmlformats.org/officeDocument/2006/relationships/image" Target="../media/image5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42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69.jpg"/><Relationship Id="rId12" Type="http://schemas.openxmlformats.org/officeDocument/2006/relationships/image" Target="../media/image7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71.jpg"/><Relationship Id="rId12" Type="http://schemas.openxmlformats.org/officeDocument/2006/relationships/image" Target="../media/image72.png"/><Relationship Id="rId13" Type="http://schemas.openxmlformats.org/officeDocument/2006/relationships/image" Target="../media/image7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71.jpg"/><Relationship Id="rId12" Type="http://schemas.openxmlformats.org/officeDocument/2006/relationships/image" Target="../media/image59.png"/><Relationship Id="rId13" Type="http://schemas.openxmlformats.org/officeDocument/2006/relationships/image" Target="../media/image42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71.jp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3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77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77.jpg"/><Relationship Id="rId12" Type="http://schemas.openxmlformats.org/officeDocument/2006/relationships/image" Target="../media/image79.jpg"/><Relationship Id="rId13" Type="http://schemas.openxmlformats.org/officeDocument/2006/relationships/image" Target="../media/image7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77.jpg"/><Relationship Id="rId12" Type="http://schemas.openxmlformats.org/officeDocument/2006/relationships/image" Target="../media/image79.jpg"/><Relationship Id="rId13" Type="http://schemas.openxmlformats.org/officeDocument/2006/relationships/image" Target="../media/image81.jpg"/><Relationship Id="rId14" Type="http://schemas.openxmlformats.org/officeDocument/2006/relationships/image" Target="../media/image82.png"/><Relationship Id="rId15" Type="http://schemas.openxmlformats.org/officeDocument/2006/relationships/image" Target="../media/image4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8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81.jpg"/><Relationship Id="rId12" Type="http://schemas.openxmlformats.org/officeDocument/2006/relationships/image" Target="../media/image4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81.jpg"/><Relationship Id="rId12" Type="http://schemas.openxmlformats.org/officeDocument/2006/relationships/image" Target="../media/image45.png"/><Relationship Id="rId13" Type="http://schemas.openxmlformats.org/officeDocument/2006/relationships/image" Target="../media/image42.png"/><Relationship Id="rId14" Type="http://schemas.openxmlformats.org/officeDocument/2006/relationships/image" Target="../media/image8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86.jpg"/><Relationship Id="rId12" Type="http://schemas.openxmlformats.org/officeDocument/2006/relationships/image" Target="../media/image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86.jpg"/><Relationship Id="rId12" Type="http://schemas.openxmlformats.org/officeDocument/2006/relationships/image" Target="../media/image88.jpg"/><Relationship Id="rId13" Type="http://schemas.openxmlformats.org/officeDocument/2006/relationships/image" Target="../media/image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86.jpg"/><Relationship Id="rId12" Type="http://schemas.openxmlformats.org/officeDocument/2006/relationships/image" Target="../media/image88.jpg"/><Relationship Id="rId13" Type="http://schemas.openxmlformats.org/officeDocument/2006/relationships/image" Target="../media/image8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86.jpg"/><Relationship Id="rId12" Type="http://schemas.openxmlformats.org/officeDocument/2006/relationships/image" Target="../media/image88.jpg"/><Relationship Id="rId13" Type="http://schemas.openxmlformats.org/officeDocument/2006/relationships/image" Target="../media/image91.jpg"/><Relationship Id="rId14" Type="http://schemas.openxmlformats.org/officeDocument/2006/relationships/image" Target="../media/image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8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8.png"/><Relationship Id="rId13" Type="http://schemas.openxmlformats.org/officeDocument/2006/relationships/image" Target="../media/image100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89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10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8.png"/><Relationship Id="rId13" Type="http://schemas.openxmlformats.org/officeDocument/2006/relationships/image" Target="../media/image105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106.png"/><Relationship Id="rId13" Type="http://schemas.openxmlformats.org/officeDocument/2006/relationships/image" Target="../media/image8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8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8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3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68.jpg"/><Relationship Id="rId10" Type="http://schemas.openxmlformats.org/officeDocument/2006/relationships/image" Target="../media/image96.jpg"/><Relationship Id="rId11" Type="http://schemas.openxmlformats.org/officeDocument/2006/relationships/image" Target="../media/image98.jpg"/><Relationship Id="rId12" Type="http://schemas.openxmlformats.org/officeDocument/2006/relationships/image" Target="../media/image8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66.png"/><Relationship Id="rId9" Type="http://schemas.openxmlformats.org/officeDocument/2006/relationships/image" Target="../media/image115.png"/><Relationship Id="rId10" Type="http://schemas.openxmlformats.org/officeDocument/2006/relationships/image" Target="../media/image68.jpg"/><Relationship Id="rId11" Type="http://schemas.openxmlformats.org/officeDocument/2006/relationships/image" Target="../media/image11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66.png"/><Relationship Id="rId9" Type="http://schemas.openxmlformats.org/officeDocument/2006/relationships/image" Target="../media/image115.png"/><Relationship Id="rId10" Type="http://schemas.openxmlformats.org/officeDocument/2006/relationships/image" Target="../media/image68.jpg"/><Relationship Id="rId11" Type="http://schemas.openxmlformats.org/officeDocument/2006/relationships/image" Target="../media/image117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66.png"/><Relationship Id="rId9" Type="http://schemas.openxmlformats.org/officeDocument/2006/relationships/image" Target="../media/image115.png"/><Relationship Id="rId10" Type="http://schemas.openxmlformats.org/officeDocument/2006/relationships/image" Target="../media/image68.jpg"/><Relationship Id="rId11" Type="http://schemas.openxmlformats.org/officeDocument/2006/relationships/image" Target="../media/image116.png"/><Relationship Id="rId12" Type="http://schemas.openxmlformats.org/officeDocument/2006/relationships/image" Target="../media/image8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66.png"/><Relationship Id="rId9" Type="http://schemas.openxmlformats.org/officeDocument/2006/relationships/image" Target="../media/image115.png"/><Relationship Id="rId10" Type="http://schemas.openxmlformats.org/officeDocument/2006/relationships/image" Target="../media/image68.jpg"/><Relationship Id="rId11" Type="http://schemas.openxmlformats.org/officeDocument/2006/relationships/image" Target="../media/image116.png"/><Relationship Id="rId12" Type="http://schemas.openxmlformats.org/officeDocument/2006/relationships/image" Target="../media/image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66.png"/><Relationship Id="rId9" Type="http://schemas.openxmlformats.org/officeDocument/2006/relationships/image" Target="../media/image115.png"/><Relationship Id="rId10" Type="http://schemas.openxmlformats.org/officeDocument/2006/relationships/image" Target="../media/image68.jpg"/><Relationship Id="rId11" Type="http://schemas.openxmlformats.org/officeDocument/2006/relationships/image" Target="../media/image116.png"/><Relationship Id="rId12" Type="http://schemas.openxmlformats.org/officeDocument/2006/relationships/image" Target="../media/image8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66.png"/><Relationship Id="rId9" Type="http://schemas.openxmlformats.org/officeDocument/2006/relationships/image" Target="../media/image115.png"/><Relationship Id="rId10" Type="http://schemas.openxmlformats.org/officeDocument/2006/relationships/image" Target="../media/image68.jpg"/><Relationship Id="rId11" Type="http://schemas.openxmlformats.org/officeDocument/2006/relationships/image" Target="../media/image116.png"/><Relationship Id="rId12" Type="http://schemas.openxmlformats.org/officeDocument/2006/relationships/image" Target="../media/image89.png"/><Relationship Id="rId13" Type="http://schemas.openxmlformats.org/officeDocument/2006/relationships/image" Target="../media/image121.png"/><Relationship Id="rId14" Type="http://schemas.openxmlformats.org/officeDocument/2006/relationships/image" Target="../media/image102.png"/><Relationship Id="rId15" Type="http://schemas.openxmlformats.org/officeDocument/2006/relationships/image" Target="../media/image8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11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116.png"/><Relationship Id="rId12" Type="http://schemas.openxmlformats.org/officeDocument/2006/relationships/image" Target="../media/image8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png"/><Relationship Id="rId3" Type="http://schemas.openxmlformats.org/officeDocument/2006/relationships/image" Target="../media/image125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3" Type="http://schemas.openxmlformats.org/officeDocument/2006/relationships/image" Target="../media/image127.jpg"/><Relationship Id="rId4" Type="http://schemas.openxmlformats.org/officeDocument/2006/relationships/image" Target="../media/image116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3" Type="http://schemas.openxmlformats.org/officeDocument/2006/relationships/image" Target="../media/image128.jpg"/><Relationship Id="rId4" Type="http://schemas.openxmlformats.org/officeDocument/2006/relationships/image" Target="../media/image116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9.jpg"/><Relationship Id="rId4" Type="http://schemas.openxmlformats.org/officeDocument/2006/relationships/image" Target="../media/image130.png"/><Relationship Id="rId5" Type="http://schemas.openxmlformats.org/officeDocument/2006/relationships/image" Target="../media/image7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31.jpg"/><Relationship Id="rId4" Type="http://schemas.openxmlformats.org/officeDocument/2006/relationships/image" Target="../media/image132.png"/><Relationship Id="rId5" Type="http://schemas.openxmlformats.org/officeDocument/2006/relationships/image" Target="../media/image37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33.jpg"/><Relationship Id="rId4" Type="http://schemas.openxmlformats.org/officeDocument/2006/relationships/image" Target="../media/image130.png"/><Relationship Id="rId5" Type="http://schemas.openxmlformats.org/officeDocument/2006/relationships/image" Target="../media/image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3" Type="http://schemas.openxmlformats.org/officeDocument/2006/relationships/image" Target="../media/image134.png"/><Relationship Id="rId4" Type="http://schemas.openxmlformats.org/officeDocument/2006/relationships/image" Target="../media/image73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3" Type="http://schemas.openxmlformats.org/officeDocument/2006/relationships/image" Target="../media/image134.png"/><Relationship Id="rId4" Type="http://schemas.openxmlformats.org/officeDocument/2006/relationships/image" Target="../media/image73.png"/><Relationship Id="rId5" Type="http://schemas.openxmlformats.org/officeDocument/2006/relationships/image" Target="../media/image83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3" Type="http://schemas.openxmlformats.org/officeDocument/2006/relationships/image" Target="../media/image134.png"/><Relationship Id="rId4" Type="http://schemas.openxmlformats.org/officeDocument/2006/relationships/image" Target="../media/image73.png"/><Relationship Id="rId5" Type="http://schemas.openxmlformats.org/officeDocument/2006/relationships/image" Target="../media/image135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34.png"/><Relationship Id="rId4" Type="http://schemas.openxmlformats.org/officeDocument/2006/relationships/image" Target="../media/image4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4.png"/><Relationship Id="rId4" Type="http://schemas.openxmlformats.org/officeDocument/2006/relationships/image" Target="../media/image83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34.png"/><Relationship Id="rId4" Type="http://schemas.openxmlformats.org/officeDocument/2006/relationships/image" Target="../media/image83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34.png"/><Relationship Id="rId4" Type="http://schemas.openxmlformats.org/officeDocument/2006/relationships/image" Target="../media/image73.png"/><Relationship Id="rId5" Type="http://schemas.openxmlformats.org/officeDocument/2006/relationships/image" Target="../media/image83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45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4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0.png"/><Relationship Id="rId11" Type="http://schemas.openxmlformats.org/officeDocument/2006/relationships/image" Target="../media/image42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4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42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39.png"/><Relationship Id="rId4" Type="http://schemas.openxmlformats.org/officeDocument/2006/relationships/image" Target="../media/image44.jpg"/><Relationship Id="rId5" Type="http://schemas.openxmlformats.org/officeDocument/2006/relationships/image" Target="../media/image54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55.png"/><Relationship Id="rId11" Type="http://schemas.openxmlformats.org/officeDocument/2006/relationships/image" Target="../media/image50.png"/><Relationship Id="rId12" Type="http://schemas.openxmlformats.org/officeDocument/2006/relationships/image" Target="../media/image52.png"/><Relationship Id="rId13" Type="http://schemas.openxmlformats.org/officeDocument/2006/relationships/image" Target="../media/image4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150.jpg"/><Relationship Id="rId4" Type="http://schemas.openxmlformats.org/officeDocument/2006/relationships/image" Target="../media/image42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150.jpg"/><Relationship Id="rId4" Type="http://schemas.openxmlformats.org/officeDocument/2006/relationships/image" Target="../media/image42.png"/><Relationship Id="rId5" Type="http://schemas.openxmlformats.org/officeDocument/2006/relationships/image" Target="../media/image74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150.jpg"/><Relationship Id="rId4" Type="http://schemas.openxmlformats.org/officeDocument/2006/relationships/image" Target="../media/image151.jpg"/><Relationship Id="rId5" Type="http://schemas.openxmlformats.org/officeDocument/2006/relationships/image" Target="../media/image73.png"/><Relationship Id="rId6" Type="http://schemas.openxmlformats.org/officeDocument/2006/relationships/image" Target="../media/image58.png"/><Relationship Id="rId7" Type="http://schemas.openxmlformats.org/officeDocument/2006/relationships/image" Target="../media/image152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150.jpg"/><Relationship Id="rId4" Type="http://schemas.openxmlformats.org/officeDocument/2006/relationships/image" Target="../media/image151.jpg"/><Relationship Id="rId5" Type="http://schemas.openxmlformats.org/officeDocument/2006/relationships/image" Target="../media/image73.png"/><Relationship Id="rId6" Type="http://schemas.openxmlformats.org/officeDocument/2006/relationships/image" Target="../media/image82.png"/><Relationship Id="rId7" Type="http://schemas.openxmlformats.org/officeDocument/2006/relationships/image" Target="../media/image42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150.jpg"/><Relationship Id="rId4" Type="http://schemas.openxmlformats.org/officeDocument/2006/relationships/image" Target="../media/image151.jp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42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150.jpg"/><Relationship Id="rId4" Type="http://schemas.openxmlformats.org/officeDocument/2006/relationships/image" Target="../media/image151.jpg"/><Relationship Id="rId5" Type="http://schemas.openxmlformats.org/officeDocument/2006/relationships/image" Target="../media/image153.jpg"/><Relationship Id="rId6" Type="http://schemas.openxmlformats.org/officeDocument/2006/relationships/image" Target="../media/image73.png"/><Relationship Id="rId7" Type="http://schemas.openxmlformats.org/officeDocument/2006/relationships/image" Target="../media/image82.png"/><Relationship Id="rId8" Type="http://schemas.openxmlformats.org/officeDocument/2006/relationships/image" Target="../media/image42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150.jpg"/><Relationship Id="rId4" Type="http://schemas.openxmlformats.org/officeDocument/2006/relationships/image" Target="../media/image151.jpg"/><Relationship Id="rId5" Type="http://schemas.openxmlformats.org/officeDocument/2006/relationships/image" Target="../media/image153.jpg"/><Relationship Id="rId6" Type="http://schemas.openxmlformats.org/officeDocument/2006/relationships/image" Target="../media/image73.png"/><Relationship Id="rId7" Type="http://schemas.openxmlformats.org/officeDocument/2006/relationships/image" Target="../media/image82.png"/><Relationship Id="rId8" Type="http://schemas.openxmlformats.org/officeDocument/2006/relationships/image" Target="../media/image42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9.png"/><Relationship Id="rId3" Type="http://schemas.openxmlformats.org/officeDocument/2006/relationships/image" Target="../media/image160.jpg"/><Relationship Id="rId4" Type="http://schemas.openxmlformats.org/officeDocument/2006/relationships/image" Target="../media/image7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jpg"/><Relationship Id="rId4" Type="http://schemas.openxmlformats.org/officeDocument/2006/relationships/image" Target="../media/image74.png"/><Relationship Id="rId5" Type="http://schemas.openxmlformats.org/officeDocument/2006/relationships/image" Target="../media/image42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jpg"/><Relationship Id="rId4" Type="http://schemas.openxmlformats.org/officeDocument/2006/relationships/image" Target="../media/image163.png"/><Relationship Id="rId5" Type="http://schemas.openxmlformats.org/officeDocument/2006/relationships/image" Target="../media/image45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164.jpg"/><Relationship Id="rId4" Type="http://schemas.openxmlformats.org/officeDocument/2006/relationships/image" Target="../media/image74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163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164.jpg"/><Relationship Id="rId4" Type="http://schemas.openxmlformats.org/officeDocument/2006/relationships/image" Target="../media/image163.png"/><Relationship Id="rId5" Type="http://schemas.openxmlformats.org/officeDocument/2006/relationships/image" Target="../media/image45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1.png"/><Relationship Id="rId3" Type="http://schemas.openxmlformats.org/officeDocument/2006/relationships/image" Target="../media/image164.jpg"/><Relationship Id="rId4" Type="http://schemas.openxmlformats.org/officeDocument/2006/relationships/image" Target="../media/image163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5.jpg"/><Relationship Id="rId4" Type="http://schemas.openxmlformats.org/officeDocument/2006/relationships/image" Target="../media/image74.png"/><Relationship Id="rId5" Type="http://schemas.openxmlformats.org/officeDocument/2006/relationships/image" Target="../media/image42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6.jp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9.jpg"/><Relationship Id="rId4" Type="http://schemas.openxmlformats.org/officeDocument/2006/relationships/image" Target="../media/image74.png"/><Relationship Id="rId5" Type="http://schemas.openxmlformats.org/officeDocument/2006/relationships/image" Target="../media/image42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0.png"/><Relationship Id="rId4" Type="http://schemas.openxmlformats.org/officeDocument/2006/relationships/image" Target="../media/image42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70.png"/><Relationship Id="rId4" Type="http://schemas.openxmlformats.org/officeDocument/2006/relationships/image" Target="../media/image45.png"/><Relationship Id="rId5" Type="http://schemas.openxmlformats.org/officeDocument/2006/relationships/image" Target="../media/image16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59994" y="765606"/>
            <a:ext cx="5039995" cy="762635"/>
          </a:xfrm>
          <a:prstGeom prst="rect">
            <a:avLst/>
          </a:prstGeom>
          <a:solidFill>
            <a:srgbClr val="3333B2"/>
          </a:solidFill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1400" spc="10">
                <a:solidFill>
                  <a:srgbClr val="FFFFFF"/>
                </a:solidFill>
                <a:latin typeface="Palatino Linotype"/>
                <a:cs typeface="Palatino Linotype"/>
              </a:rPr>
              <a:t>CS7015 </a:t>
            </a:r>
            <a:r>
              <a:rPr dirty="0" sz="1400" spc="-20">
                <a:solidFill>
                  <a:srgbClr val="FFFFFF"/>
                </a:solidFill>
                <a:latin typeface="Palatino Linotype"/>
                <a:cs typeface="Palatino Linotype"/>
              </a:rPr>
              <a:t>(Deep </a:t>
            </a:r>
            <a:r>
              <a:rPr dirty="0" sz="1400" spc="-15">
                <a:solidFill>
                  <a:srgbClr val="FFFFFF"/>
                </a:solidFill>
                <a:latin typeface="Palatino Linotype"/>
                <a:cs typeface="Palatino Linotype"/>
              </a:rPr>
              <a:t>Learning) </a:t>
            </a:r>
            <a:r>
              <a:rPr dirty="0" sz="1400" spc="35">
                <a:solidFill>
                  <a:srgbClr val="FFFFFF"/>
                </a:solidFill>
                <a:latin typeface="Palatino Linotype"/>
                <a:cs typeface="Palatino Linotype"/>
              </a:rPr>
              <a:t>: </a:t>
            </a:r>
            <a:r>
              <a:rPr dirty="0" sz="1400" spc="-10">
                <a:solidFill>
                  <a:srgbClr val="FFFFFF"/>
                </a:solidFill>
                <a:latin typeface="Palatino Linotype"/>
                <a:cs typeface="Palatino Linotype"/>
              </a:rPr>
              <a:t>Lecture</a:t>
            </a:r>
            <a:r>
              <a:rPr dirty="0" sz="14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400">
                <a:solidFill>
                  <a:srgbClr val="FFFFFF"/>
                </a:solidFill>
                <a:latin typeface="Palatino Linotype"/>
                <a:cs typeface="Palatino Linotype"/>
              </a:rPr>
              <a:t>12</a:t>
            </a:r>
            <a:endParaRPr sz="1400">
              <a:latin typeface="Palatino Linotype"/>
              <a:cs typeface="Palatino Linotype"/>
            </a:endParaRPr>
          </a:p>
          <a:p>
            <a:pPr algn="ctr" marL="135255" marR="128270">
              <a:lnSpc>
                <a:spcPct val="102600"/>
              </a:lnSpc>
              <a:spcBef>
                <a:spcPts val="295"/>
              </a:spcBef>
            </a:pPr>
            <a:r>
              <a:rPr dirty="0" sz="1100" spc="50">
                <a:solidFill>
                  <a:srgbClr val="FFFFFF"/>
                </a:solidFill>
                <a:latin typeface="Times New Roman"/>
                <a:cs typeface="Times New Roman"/>
              </a:rPr>
              <a:t>Object </a:t>
            </a:r>
            <a:r>
              <a:rPr dirty="0" sz="1100" spc="30">
                <a:solidFill>
                  <a:srgbClr val="FFFFFF"/>
                </a:solidFill>
                <a:latin typeface="Times New Roman"/>
                <a:cs typeface="Times New Roman"/>
              </a:rPr>
              <a:t>Detection: R-CNN, 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Fast </a:t>
            </a:r>
            <a:r>
              <a:rPr dirty="0" sz="1100" spc="30">
                <a:solidFill>
                  <a:srgbClr val="FFFFFF"/>
                </a:solidFill>
                <a:latin typeface="Times New Roman"/>
                <a:cs typeface="Times New Roman"/>
              </a:rPr>
              <a:t>R-CNN, </a:t>
            </a:r>
            <a:r>
              <a:rPr dirty="0" sz="1100" spc="40">
                <a:solidFill>
                  <a:srgbClr val="FFFFFF"/>
                </a:solidFill>
                <a:latin typeface="Times New Roman"/>
                <a:cs typeface="Times New Roman"/>
              </a:rPr>
              <a:t>Faster </a:t>
            </a:r>
            <a:r>
              <a:rPr dirty="0" sz="1100" spc="30">
                <a:solidFill>
                  <a:srgbClr val="FFFFFF"/>
                </a:solidFill>
                <a:latin typeface="Times New Roman"/>
                <a:cs typeface="Times New Roman"/>
              </a:rPr>
              <a:t>R-CNN, </a:t>
            </a:r>
            <a:r>
              <a:rPr dirty="0" sz="1100" spc="-1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dirty="0" sz="1100" spc="30">
                <a:solidFill>
                  <a:srgbClr val="FFFFFF"/>
                </a:solidFill>
                <a:latin typeface="Times New Roman"/>
                <a:cs typeface="Times New Roman"/>
              </a:rPr>
              <a:t>Only </a:t>
            </a:r>
            <a:r>
              <a:rPr dirty="0" sz="1100" spc="10">
                <a:solidFill>
                  <a:srgbClr val="FFFFFF"/>
                </a:solidFill>
                <a:latin typeface="Times New Roman"/>
                <a:cs typeface="Times New Roman"/>
              </a:rPr>
              <a:t>Look </a:t>
            </a:r>
            <a:r>
              <a:rPr dirty="0" sz="1100" spc="25">
                <a:solidFill>
                  <a:srgbClr val="FFFFFF"/>
                </a:solidFill>
                <a:latin typeface="Times New Roman"/>
                <a:cs typeface="Times New Roman"/>
              </a:rPr>
              <a:t>Once  </a:t>
            </a:r>
            <a:r>
              <a:rPr dirty="0" sz="1100" spc="40">
                <a:solidFill>
                  <a:srgbClr val="FFFFFF"/>
                </a:solidFill>
                <a:latin typeface="Times New Roman"/>
                <a:cs typeface="Times New Roman"/>
              </a:rPr>
              <a:t>(YOLO)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200" y="1940558"/>
            <a:ext cx="2398395" cy="6172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Times New Roman"/>
                <a:cs typeface="Times New Roman"/>
              </a:rPr>
              <a:t>Mitesh </a:t>
            </a:r>
            <a:r>
              <a:rPr dirty="0" sz="1100" spc="20">
                <a:latin typeface="Times New Roman"/>
                <a:cs typeface="Times New Roman"/>
              </a:rPr>
              <a:t>M.</a:t>
            </a:r>
            <a:r>
              <a:rPr dirty="0" sz="1100" spc="13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Khapra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12700" marR="5080">
              <a:lnSpc>
                <a:spcPts val="950"/>
              </a:lnSpc>
            </a:pPr>
            <a:r>
              <a:rPr dirty="0" sz="800" spc="65">
                <a:latin typeface="Times New Roman"/>
                <a:cs typeface="Times New Roman"/>
              </a:rPr>
              <a:t>Department </a:t>
            </a:r>
            <a:r>
              <a:rPr dirty="0" sz="800" spc="5">
                <a:latin typeface="Times New Roman"/>
                <a:cs typeface="Times New Roman"/>
              </a:rPr>
              <a:t>of </a:t>
            </a:r>
            <a:r>
              <a:rPr dirty="0" sz="800" spc="60">
                <a:latin typeface="Times New Roman"/>
                <a:cs typeface="Times New Roman"/>
              </a:rPr>
              <a:t>Computer </a:t>
            </a:r>
            <a:r>
              <a:rPr dirty="0" sz="800" spc="25">
                <a:latin typeface="Times New Roman"/>
                <a:cs typeface="Times New Roman"/>
              </a:rPr>
              <a:t>Science </a:t>
            </a:r>
            <a:r>
              <a:rPr dirty="0" sz="800" spc="65">
                <a:latin typeface="Times New Roman"/>
                <a:cs typeface="Times New Roman"/>
              </a:rPr>
              <a:t>and </a:t>
            </a:r>
            <a:r>
              <a:rPr dirty="0" sz="800" spc="40">
                <a:latin typeface="Times New Roman"/>
                <a:cs typeface="Times New Roman"/>
              </a:rPr>
              <a:t>Engineering  </a:t>
            </a:r>
            <a:r>
              <a:rPr dirty="0" sz="800" spc="55">
                <a:latin typeface="Times New Roman"/>
                <a:cs typeface="Times New Roman"/>
              </a:rPr>
              <a:t>Indian </a:t>
            </a:r>
            <a:r>
              <a:rPr dirty="0" sz="800" spc="60">
                <a:latin typeface="Times New Roman"/>
                <a:cs typeface="Times New Roman"/>
              </a:rPr>
              <a:t>Institute </a:t>
            </a:r>
            <a:r>
              <a:rPr dirty="0" sz="800" spc="5">
                <a:latin typeface="Times New Roman"/>
                <a:cs typeface="Times New Roman"/>
              </a:rPr>
              <a:t>of </a:t>
            </a:r>
            <a:r>
              <a:rPr dirty="0" sz="800" spc="30">
                <a:latin typeface="Times New Roman"/>
                <a:cs typeface="Times New Roman"/>
              </a:rPr>
              <a:t>Technology</a:t>
            </a:r>
            <a:r>
              <a:rPr dirty="0" sz="800" spc="-15">
                <a:latin typeface="Times New Roman"/>
                <a:cs typeface="Times New Roman"/>
              </a:rPr>
              <a:t> </a:t>
            </a:r>
            <a:r>
              <a:rPr dirty="0" sz="800" spc="55">
                <a:latin typeface="Times New Roman"/>
                <a:cs typeface="Times New Roman"/>
              </a:rPr>
              <a:t>Madras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1</a:t>
            </a:fld>
            <a:r>
              <a:rPr dirty="0" spc="95"/>
              <a:t>/47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709" y="791692"/>
            <a:ext cx="991552" cy="862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404361" y="1192809"/>
            <a:ext cx="180340" cy="60960"/>
            <a:chOff x="1404361" y="1192809"/>
            <a:chExt cx="180340" cy="60960"/>
          </a:xfrm>
        </p:grpSpPr>
        <p:sp>
          <p:nvSpPr>
            <p:cNvPr id="24" name="object 24"/>
            <p:cNvSpPr/>
            <p:nvPr/>
          </p:nvSpPr>
          <p:spPr>
            <a:xfrm>
              <a:off x="1404361" y="122317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 h="0">
                  <a:moveTo>
                    <a:pt x="0" y="0"/>
                  </a:moveTo>
                  <a:lnTo>
                    <a:pt x="171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5642" y="119685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504583" y="2501709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4382" y="2416224"/>
            <a:ext cx="29076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Times New Roman"/>
                <a:cs typeface="Times New Roman"/>
              </a:rPr>
              <a:t>Let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us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see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typical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pipeline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Palatino Linotype"/>
                <a:cs typeface="Palatino Linotype"/>
              </a:rPr>
              <a:t>object</a:t>
            </a:r>
            <a:r>
              <a:rPr dirty="0" sz="1100" spc="110" i="1">
                <a:latin typeface="Palatino Linotype"/>
                <a:cs typeface="Palatino Linotype"/>
              </a:rPr>
              <a:t> </a:t>
            </a:r>
            <a:r>
              <a:rPr dirty="0" sz="1100" spc="25" i="1">
                <a:latin typeface="Palatino Linotype"/>
                <a:cs typeface="Palatino Linotype"/>
              </a:rPr>
              <a:t>detection</a:t>
            </a:r>
            <a:endParaRPr sz="1100">
              <a:latin typeface="Palatino Linotype"/>
              <a:cs typeface="Palatino Linotyp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79991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7980" y="1661861"/>
            <a:ext cx="977265" cy="278765"/>
            <a:chOff x="707980" y="1661861"/>
            <a:chExt cx="977265" cy="278765"/>
          </a:xfrm>
        </p:grpSpPr>
        <p:sp>
          <p:nvSpPr>
            <p:cNvPr id="4" name="object 4"/>
            <p:cNvSpPr/>
            <p:nvPr/>
          </p:nvSpPr>
          <p:spPr>
            <a:xfrm>
              <a:off x="710514" y="1722005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971994" y="216001"/>
                  </a:moveTo>
                  <a:lnTo>
                    <a:pt x="647992" y="0"/>
                  </a:lnTo>
                  <a:lnTo>
                    <a:pt x="0" y="0"/>
                  </a:lnTo>
                  <a:lnTo>
                    <a:pt x="324002" y="216001"/>
                  </a:lnTo>
                  <a:lnTo>
                    <a:pt x="971994" y="2160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0520" y="17220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0520" y="1693200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  <a:path w="972185" h="216535">
                  <a:moveTo>
                    <a:pt x="323996" y="187201"/>
                  </a:moveTo>
                  <a:lnTo>
                    <a:pt x="323996" y="187201"/>
                  </a:lnTo>
                </a:path>
                <a:path w="972185" h="216535">
                  <a:moveTo>
                    <a:pt x="323996" y="187201"/>
                  </a:moveTo>
                  <a:lnTo>
                    <a:pt x="971994" y="187201"/>
                  </a:lnTo>
                </a:path>
                <a:path w="972185" h="216535">
                  <a:moveTo>
                    <a:pt x="971994" y="187201"/>
                  </a:moveTo>
                  <a:lnTo>
                    <a:pt x="323996" y="18720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647997" y="0"/>
                  </a:moveTo>
                  <a:lnTo>
                    <a:pt x="0" y="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0" y="0"/>
                  </a:moveTo>
                  <a:lnTo>
                    <a:pt x="647997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0"/>
                  </a:lnTo>
                  <a:lnTo>
                    <a:pt x="971994" y="21600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0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0"/>
                  </a:lnTo>
                  <a:lnTo>
                    <a:pt x="323996" y="216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323996" y="216000"/>
                  </a:moveTo>
                  <a:lnTo>
                    <a:pt x="0" y="0"/>
                  </a:lnTo>
                  <a:lnTo>
                    <a:pt x="323996" y="216000"/>
                  </a:lnTo>
                  <a:close/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0520" y="1664401"/>
              <a:ext cx="324485" cy="0"/>
            </a:xfrm>
            <a:custGeom>
              <a:avLst/>
              <a:gdLst/>
              <a:ahLst/>
              <a:cxnLst/>
              <a:rect l="l" t="t" r="r" b="b"/>
              <a:pathLst>
                <a:path w="324484" h="0">
                  <a:moveTo>
                    <a:pt x="0" y="0"/>
                  </a:moveTo>
                  <a:lnTo>
                    <a:pt x="32399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8517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5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1816" y="1827593"/>
            <a:ext cx="883919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7980" y="1402659"/>
            <a:ext cx="977265" cy="307975"/>
            <a:chOff x="707980" y="1402659"/>
            <a:chExt cx="977265" cy="307975"/>
          </a:xfrm>
        </p:grpSpPr>
        <p:sp>
          <p:nvSpPr>
            <p:cNvPr id="20" name="object 20"/>
            <p:cNvSpPr/>
            <p:nvPr/>
          </p:nvSpPr>
          <p:spPr>
            <a:xfrm>
              <a:off x="1033251" y="1635601"/>
              <a:ext cx="650875" cy="73660"/>
            </a:xfrm>
            <a:custGeom>
              <a:avLst/>
              <a:gdLst/>
              <a:ahLst/>
              <a:cxnLst/>
              <a:rect l="l" t="t" r="r" b="b"/>
              <a:pathLst>
                <a:path w="650875" h="73660">
                  <a:moveTo>
                    <a:pt x="0" y="0"/>
                  </a:moveTo>
                  <a:lnTo>
                    <a:pt x="0" y="71999"/>
                  </a:lnTo>
                </a:path>
                <a:path w="650875" h="73660">
                  <a:moveTo>
                    <a:pt x="650528" y="0"/>
                  </a:moveTo>
                  <a:lnTo>
                    <a:pt x="650528" y="71999"/>
                  </a:lnTo>
                </a:path>
                <a:path w="650875" h="73660">
                  <a:moveTo>
                    <a:pt x="1265" y="73265"/>
                  </a:moveTo>
                  <a:lnTo>
                    <a:pt x="649263" y="7326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0520" y="1419600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0520" y="1419600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33251" y="1619935"/>
              <a:ext cx="650875" cy="74930"/>
            </a:xfrm>
            <a:custGeom>
              <a:avLst/>
              <a:gdLst/>
              <a:ahLst/>
              <a:cxnLst/>
              <a:rect l="l" t="t" r="r" b="b"/>
              <a:pathLst>
                <a:path w="650875" h="74930">
                  <a:moveTo>
                    <a:pt x="0" y="1265"/>
                  </a:moveTo>
                  <a:lnTo>
                    <a:pt x="0" y="73264"/>
                  </a:lnTo>
                </a:path>
                <a:path w="650875" h="74930">
                  <a:moveTo>
                    <a:pt x="1265" y="0"/>
                  </a:moveTo>
                  <a:lnTo>
                    <a:pt x="649263" y="0"/>
                  </a:lnTo>
                </a:path>
                <a:path w="650875" h="74930">
                  <a:moveTo>
                    <a:pt x="650528" y="1265"/>
                  </a:moveTo>
                  <a:lnTo>
                    <a:pt x="650528" y="73264"/>
                  </a:lnTo>
                </a:path>
                <a:path w="650875" h="74930">
                  <a:moveTo>
                    <a:pt x="1265" y="74530"/>
                  </a:moveTo>
                  <a:lnTo>
                    <a:pt x="6492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0520" y="1405199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20" y="1405199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71999"/>
                  </a:moveTo>
                  <a:lnTo>
                    <a:pt x="0" y="0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623682" y="1522832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98700" y="1261542"/>
            <a:ext cx="786130" cy="233045"/>
            <a:chOff x="798700" y="1261542"/>
            <a:chExt cx="786130" cy="233045"/>
          </a:xfrm>
        </p:grpSpPr>
        <p:sp>
          <p:nvSpPr>
            <p:cNvPr id="36" name="object 36"/>
            <p:cNvSpPr/>
            <p:nvPr/>
          </p:nvSpPr>
          <p:spPr>
            <a:xfrm>
              <a:off x="1033251" y="1418337"/>
              <a:ext cx="549910" cy="74930"/>
            </a:xfrm>
            <a:custGeom>
              <a:avLst/>
              <a:gdLst/>
              <a:ahLst/>
              <a:cxnLst/>
              <a:rect l="l" t="t" r="r" b="b"/>
              <a:pathLst>
                <a:path w="549910" h="74930">
                  <a:moveTo>
                    <a:pt x="0" y="1265"/>
                  </a:moveTo>
                  <a:lnTo>
                    <a:pt x="0" y="73264"/>
                  </a:lnTo>
                </a:path>
                <a:path w="549910" h="74930">
                  <a:moveTo>
                    <a:pt x="1265" y="0"/>
                  </a:moveTo>
                  <a:lnTo>
                    <a:pt x="548463" y="0"/>
                  </a:lnTo>
                </a:path>
                <a:path w="549910" h="74930">
                  <a:moveTo>
                    <a:pt x="549729" y="1265"/>
                  </a:moveTo>
                  <a:lnTo>
                    <a:pt x="549729" y="73264"/>
                  </a:lnTo>
                </a:path>
                <a:path w="549910" h="74930">
                  <a:moveTo>
                    <a:pt x="1265" y="74530"/>
                  </a:moveTo>
                  <a:lnTo>
                    <a:pt x="5484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547198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547198" y="71999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0" y="71999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547198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547198" y="0"/>
                  </a:moveTo>
                  <a:lnTo>
                    <a:pt x="0" y="0"/>
                  </a:lnTo>
                  <a:lnTo>
                    <a:pt x="233276" y="155520"/>
                  </a:lnTo>
                  <a:lnTo>
                    <a:pt x="780474" y="155520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233276" y="155520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780474" y="155520"/>
                  </a:lnTo>
                  <a:lnTo>
                    <a:pt x="233276" y="15552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98709" y="1261551"/>
              <a:ext cx="238337" cy="232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0" y="0"/>
                  </a:moveTo>
                  <a:lnTo>
                    <a:pt x="547198" y="0"/>
                  </a:lnTo>
                </a:path>
                <a:path w="781050" h="155575">
                  <a:moveTo>
                    <a:pt x="780474" y="155520"/>
                  </a:moveTo>
                  <a:lnTo>
                    <a:pt x="54719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462811" y="1257719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65863" y="1205351"/>
            <a:ext cx="25400" cy="25400"/>
            <a:chOff x="1165863" y="1205351"/>
            <a:chExt cx="25400" cy="25400"/>
          </a:xfrm>
        </p:grpSpPr>
        <p:sp>
          <p:nvSpPr>
            <p:cNvPr id="45" name="object 45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165863" y="1061351"/>
            <a:ext cx="25400" cy="25400"/>
            <a:chOff x="1165863" y="1061351"/>
            <a:chExt cx="25400" cy="25400"/>
          </a:xfrm>
        </p:grpSpPr>
        <p:sp>
          <p:nvSpPr>
            <p:cNvPr id="48" name="object 48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165863" y="917351"/>
            <a:ext cx="25400" cy="25400"/>
            <a:chOff x="1165863" y="917351"/>
            <a:chExt cx="25400" cy="25400"/>
          </a:xfrm>
        </p:grpSpPr>
        <p:sp>
          <p:nvSpPr>
            <p:cNvPr id="51" name="object 51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631319" y="613203"/>
            <a:ext cx="979805" cy="173355"/>
          </a:xfrm>
          <a:custGeom>
            <a:avLst/>
            <a:gdLst/>
            <a:ahLst/>
            <a:cxnLst/>
            <a:rect l="l" t="t" r="r" b="b"/>
            <a:pathLst>
              <a:path w="979805" h="173354">
                <a:moveTo>
                  <a:pt x="259197" y="172801"/>
                </a:moveTo>
                <a:lnTo>
                  <a:pt x="0" y="0"/>
                </a:lnTo>
                <a:lnTo>
                  <a:pt x="719997" y="0"/>
                </a:lnTo>
                <a:lnTo>
                  <a:pt x="979195" y="172801"/>
                </a:lnTo>
                <a:lnTo>
                  <a:pt x="259197" y="172801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834619" y="651349"/>
            <a:ext cx="1017269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8030" algn="l"/>
              </a:tabLst>
            </a:pP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-5">
                <a:latin typeface="Times New Roman"/>
                <a:cs typeface="Times New Roman"/>
              </a:rPr>
              <a:t>    </a:t>
            </a:r>
            <a:r>
              <a:rPr dirty="0" sz="600" spc="-70">
                <a:latin typeface="Times New Roman"/>
                <a:cs typeface="Times New Roman"/>
              </a:rPr>
              <a:t> </a:t>
            </a:r>
            <a:r>
              <a:rPr dirty="0" sz="600" spc="105">
                <a:latin typeface="Times New Roman"/>
                <a:cs typeface="Times New Roman"/>
              </a:rPr>
              <a:t>R</a:t>
            </a:r>
            <a:r>
              <a:rPr dirty="0" sz="600" spc="95">
                <a:latin typeface="Times New Roman"/>
                <a:cs typeface="Times New Roman"/>
              </a:rPr>
              <a:t>OI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28789" y="610673"/>
            <a:ext cx="984250" cy="178435"/>
            <a:chOff x="628789" y="610673"/>
            <a:chExt cx="984250" cy="178435"/>
          </a:xfrm>
        </p:grpSpPr>
        <p:sp>
          <p:nvSpPr>
            <p:cNvPr id="56" name="object 56"/>
            <p:cNvSpPr/>
            <p:nvPr/>
          </p:nvSpPr>
          <p:spPr>
            <a:xfrm>
              <a:off x="631319" y="613203"/>
              <a:ext cx="979805" cy="173355"/>
            </a:xfrm>
            <a:custGeom>
              <a:avLst/>
              <a:gdLst/>
              <a:ahLst/>
              <a:cxnLst/>
              <a:rect l="l" t="t" r="r" b="b"/>
              <a:pathLst>
                <a:path w="979805" h="173354">
                  <a:moveTo>
                    <a:pt x="259197" y="172801"/>
                  </a:moveTo>
                  <a:lnTo>
                    <a:pt x="0" y="0"/>
                  </a:lnTo>
                  <a:lnTo>
                    <a:pt x="719997" y="0"/>
                  </a:lnTo>
                  <a:lnTo>
                    <a:pt x="979195" y="172801"/>
                  </a:lnTo>
                  <a:lnTo>
                    <a:pt x="259197" y="172801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03319" y="613203"/>
              <a:ext cx="835660" cy="173355"/>
            </a:xfrm>
            <a:custGeom>
              <a:avLst/>
              <a:gdLst/>
              <a:ahLst/>
              <a:cxnLst/>
              <a:rect l="l" t="t" r="r" b="b"/>
              <a:pathLst>
                <a:path w="835660" h="173354">
                  <a:moveTo>
                    <a:pt x="259197" y="172801"/>
                  </a:moveTo>
                  <a:lnTo>
                    <a:pt x="0" y="0"/>
                  </a:lnTo>
                </a:path>
                <a:path w="835660" h="173354">
                  <a:moveTo>
                    <a:pt x="331197" y="172801"/>
                  </a:moveTo>
                  <a:lnTo>
                    <a:pt x="71999" y="0"/>
                  </a:lnTo>
                </a:path>
                <a:path w="835660" h="173354">
                  <a:moveTo>
                    <a:pt x="403196" y="172801"/>
                  </a:moveTo>
                  <a:lnTo>
                    <a:pt x="143999" y="0"/>
                  </a:lnTo>
                </a:path>
                <a:path w="835660" h="173354">
                  <a:moveTo>
                    <a:pt x="475196" y="172801"/>
                  </a:moveTo>
                  <a:lnTo>
                    <a:pt x="215999" y="0"/>
                  </a:lnTo>
                </a:path>
                <a:path w="835660" h="173354">
                  <a:moveTo>
                    <a:pt x="547196" y="172801"/>
                  </a:moveTo>
                  <a:lnTo>
                    <a:pt x="287999" y="0"/>
                  </a:lnTo>
                </a:path>
                <a:path w="835660" h="173354">
                  <a:moveTo>
                    <a:pt x="619196" y="172801"/>
                  </a:moveTo>
                  <a:lnTo>
                    <a:pt x="359998" y="0"/>
                  </a:lnTo>
                </a:path>
                <a:path w="835660" h="173354">
                  <a:moveTo>
                    <a:pt x="691195" y="172801"/>
                  </a:moveTo>
                  <a:lnTo>
                    <a:pt x="431998" y="0"/>
                  </a:lnTo>
                </a:path>
                <a:path w="835660" h="173354">
                  <a:moveTo>
                    <a:pt x="763195" y="172801"/>
                  </a:moveTo>
                  <a:lnTo>
                    <a:pt x="503998" y="0"/>
                  </a:lnTo>
                </a:path>
                <a:path w="835660" h="173354">
                  <a:moveTo>
                    <a:pt x="835195" y="172801"/>
                  </a:moveTo>
                  <a:lnTo>
                    <a:pt x="575998" y="0"/>
                  </a:lnTo>
                </a:path>
                <a:path w="835660" h="173354">
                  <a:moveTo>
                    <a:pt x="0" y="43200"/>
                  </a:moveTo>
                  <a:lnTo>
                    <a:pt x="719997" y="43200"/>
                  </a:lnTo>
                </a:path>
                <a:path w="835660" h="173354">
                  <a:moveTo>
                    <a:pt x="71999" y="86400"/>
                  </a:moveTo>
                  <a:lnTo>
                    <a:pt x="791997" y="86400"/>
                  </a:lnTo>
                </a:path>
              </a:pathLst>
            </a:custGeom>
            <a:ln w="5060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/>
          <p:nvPr/>
        </p:nvSpPr>
        <p:spPr>
          <a:xfrm>
            <a:off x="3144583" y="358406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3264395" y="272921"/>
            <a:ext cx="226822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15"/>
              <a:t>Recall </a:t>
            </a:r>
            <a:r>
              <a:rPr dirty="0" spc="85"/>
              <a:t>that </a:t>
            </a:r>
            <a:r>
              <a:rPr dirty="0" spc="55"/>
              <a:t>the </a:t>
            </a:r>
            <a:r>
              <a:rPr dirty="0" spc="40"/>
              <a:t>last </a:t>
            </a:r>
            <a:r>
              <a:rPr dirty="0" spc="20"/>
              <a:t>pooling </a:t>
            </a:r>
            <a:r>
              <a:rPr dirty="0" spc="15"/>
              <a:t>layer </a:t>
            </a:r>
            <a:r>
              <a:rPr dirty="0" spc="-20"/>
              <a:t>of  </a:t>
            </a:r>
            <a:r>
              <a:rPr dirty="0" spc="25"/>
              <a:t>VGGNet-16 </a:t>
            </a:r>
            <a:r>
              <a:rPr dirty="0" spc="30"/>
              <a:t>results </a:t>
            </a:r>
            <a:r>
              <a:rPr dirty="0" spc="25"/>
              <a:t>in </a:t>
            </a:r>
            <a:r>
              <a:rPr dirty="0" spc="55"/>
              <a:t>an </a:t>
            </a:r>
            <a:r>
              <a:rPr dirty="0" spc="65"/>
              <a:t>output </a:t>
            </a:r>
            <a:r>
              <a:rPr dirty="0" spc="-20"/>
              <a:t>of  </a:t>
            </a:r>
            <a:r>
              <a:rPr dirty="0" spc="-5"/>
              <a:t>size 512 </a:t>
            </a:r>
            <a:r>
              <a:rPr dirty="0" spc="-55" i="1">
                <a:latin typeface="Verdana"/>
                <a:cs typeface="Verdana"/>
              </a:rPr>
              <a:t>× </a:t>
            </a:r>
            <a:r>
              <a:rPr dirty="0" spc="-5"/>
              <a:t>7 </a:t>
            </a:r>
            <a:r>
              <a:rPr dirty="0" spc="-55" i="1">
                <a:latin typeface="Verdana"/>
                <a:cs typeface="Verdana"/>
              </a:rPr>
              <a:t>×</a:t>
            </a:r>
            <a:r>
              <a:rPr dirty="0" spc="-215" i="1">
                <a:latin typeface="Verdana"/>
                <a:cs typeface="Verdana"/>
              </a:rPr>
              <a:t> </a:t>
            </a:r>
            <a:r>
              <a:rPr dirty="0" spc="-5"/>
              <a:t>7</a:t>
            </a:r>
          </a:p>
        </p:txBody>
      </p:sp>
      <p:sp>
        <p:nvSpPr>
          <p:cNvPr id="60" name="object 60"/>
          <p:cNvSpPr/>
          <p:nvPr/>
        </p:nvSpPr>
        <p:spPr>
          <a:xfrm>
            <a:off x="3144583" y="91258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264395" y="827098"/>
            <a:ext cx="226885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20">
                <a:latin typeface="Times New Roman"/>
                <a:cs typeface="Times New Roman"/>
              </a:rPr>
              <a:t>replace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45">
                <a:latin typeface="Times New Roman"/>
                <a:cs typeface="Times New Roman"/>
              </a:rPr>
              <a:t>max </a:t>
            </a:r>
            <a:r>
              <a:rPr dirty="0" sz="1100" spc="20">
                <a:latin typeface="Times New Roman"/>
                <a:cs typeface="Times New Roman"/>
              </a:rPr>
              <a:t>pooling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  </a:t>
            </a:r>
            <a:r>
              <a:rPr dirty="0" sz="1100" spc="25">
                <a:latin typeface="Times New Roman"/>
                <a:cs typeface="Times New Roman"/>
              </a:rPr>
              <a:t>by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RoI </a:t>
            </a:r>
            <a:r>
              <a:rPr dirty="0" sz="1100" spc="20">
                <a:latin typeface="Times New Roman"/>
                <a:cs typeface="Times New Roman"/>
              </a:rPr>
              <a:t>pooling</a:t>
            </a:r>
            <a:r>
              <a:rPr dirty="0" sz="1100" spc="21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set </a:t>
            </a:r>
            <a:r>
              <a:rPr dirty="0" sz="1100" spc="110" i="1">
                <a:latin typeface="Times New Roman"/>
                <a:cs typeface="Times New Roman"/>
              </a:rPr>
              <a:t>H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110" i="1">
                <a:latin typeface="Times New Roman"/>
                <a:cs typeface="Times New Roman"/>
              </a:rPr>
              <a:t>W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-5">
                <a:latin typeface="Times New Roman"/>
                <a:cs typeface="Times New Roman"/>
              </a:rPr>
              <a:t>7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20">
                <a:latin typeface="Times New Roman"/>
                <a:cs typeface="Times New Roman"/>
              </a:rPr>
              <a:t>divide </a:t>
            </a:r>
            <a:r>
              <a:rPr dirty="0" sz="1100" spc="15">
                <a:latin typeface="Times New Roman"/>
                <a:cs typeface="Times New Roman"/>
              </a:rPr>
              <a:t>each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0">
                <a:latin typeface="Times New Roman"/>
                <a:cs typeface="Times New Roman"/>
              </a:rPr>
              <a:t>RoIs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65">
                <a:latin typeface="Times New Roman"/>
                <a:cs typeface="Times New Roman"/>
              </a:rPr>
              <a:t>(</a:t>
            </a:r>
            <a:r>
              <a:rPr dirty="0" sz="1100" spc="65" i="1">
                <a:latin typeface="Times New Roman"/>
                <a:cs typeface="Times New Roman"/>
              </a:rPr>
              <a:t>k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15">
                <a:latin typeface="Times New Roman"/>
                <a:cs typeface="Times New Roman"/>
              </a:rPr>
              <a:t>49)</a:t>
            </a:r>
            <a:r>
              <a:rPr dirty="0" sz="1100" spc="-9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regions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144583" y="129468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3" name="object 6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4" name="object 6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7980" y="1661861"/>
            <a:ext cx="977265" cy="278765"/>
            <a:chOff x="707980" y="1661861"/>
            <a:chExt cx="977265" cy="278765"/>
          </a:xfrm>
        </p:grpSpPr>
        <p:sp>
          <p:nvSpPr>
            <p:cNvPr id="4" name="object 4"/>
            <p:cNvSpPr/>
            <p:nvPr/>
          </p:nvSpPr>
          <p:spPr>
            <a:xfrm>
              <a:off x="710514" y="1722005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971994" y="216001"/>
                  </a:moveTo>
                  <a:lnTo>
                    <a:pt x="647992" y="0"/>
                  </a:lnTo>
                  <a:lnTo>
                    <a:pt x="0" y="0"/>
                  </a:lnTo>
                  <a:lnTo>
                    <a:pt x="324002" y="216001"/>
                  </a:lnTo>
                  <a:lnTo>
                    <a:pt x="971994" y="2160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0520" y="17220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0520" y="1693200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  <a:path w="972185" h="216535">
                  <a:moveTo>
                    <a:pt x="323996" y="187201"/>
                  </a:moveTo>
                  <a:lnTo>
                    <a:pt x="323996" y="187201"/>
                  </a:lnTo>
                </a:path>
                <a:path w="972185" h="216535">
                  <a:moveTo>
                    <a:pt x="323996" y="187201"/>
                  </a:moveTo>
                  <a:lnTo>
                    <a:pt x="971994" y="187201"/>
                  </a:lnTo>
                </a:path>
                <a:path w="972185" h="216535">
                  <a:moveTo>
                    <a:pt x="971994" y="187201"/>
                  </a:moveTo>
                  <a:lnTo>
                    <a:pt x="323996" y="18720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647997" y="0"/>
                  </a:moveTo>
                  <a:lnTo>
                    <a:pt x="0" y="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0" y="0"/>
                  </a:moveTo>
                  <a:lnTo>
                    <a:pt x="647997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0"/>
                  </a:lnTo>
                  <a:lnTo>
                    <a:pt x="971994" y="21600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0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0"/>
                  </a:lnTo>
                  <a:lnTo>
                    <a:pt x="323996" y="216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323996" y="216000"/>
                  </a:moveTo>
                  <a:lnTo>
                    <a:pt x="0" y="0"/>
                  </a:lnTo>
                  <a:lnTo>
                    <a:pt x="323996" y="216000"/>
                  </a:lnTo>
                  <a:close/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0520" y="1664401"/>
              <a:ext cx="324485" cy="0"/>
            </a:xfrm>
            <a:custGeom>
              <a:avLst/>
              <a:gdLst/>
              <a:ahLst/>
              <a:cxnLst/>
              <a:rect l="l" t="t" r="r" b="b"/>
              <a:pathLst>
                <a:path w="324484" h="0">
                  <a:moveTo>
                    <a:pt x="0" y="0"/>
                  </a:moveTo>
                  <a:lnTo>
                    <a:pt x="32399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8517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5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1816" y="1827593"/>
            <a:ext cx="883919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7980" y="1402659"/>
            <a:ext cx="977265" cy="307975"/>
            <a:chOff x="707980" y="1402659"/>
            <a:chExt cx="977265" cy="307975"/>
          </a:xfrm>
        </p:grpSpPr>
        <p:sp>
          <p:nvSpPr>
            <p:cNvPr id="20" name="object 20"/>
            <p:cNvSpPr/>
            <p:nvPr/>
          </p:nvSpPr>
          <p:spPr>
            <a:xfrm>
              <a:off x="1033251" y="1635601"/>
              <a:ext cx="650875" cy="73660"/>
            </a:xfrm>
            <a:custGeom>
              <a:avLst/>
              <a:gdLst/>
              <a:ahLst/>
              <a:cxnLst/>
              <a:rect l="l" t="t" r="r" b="b"/>
              <a:pathLst>
                <a:path w="650875" h="73660">
                  <a:moveTo>
                    <a:pt x="0" y="0"/>
                  </a:moveTo>
                  <a:lnTo>
                    <a:pt x="0" y="71999"/>
                  </a:lnTo>
                </a:path>
                <a:path w="650875" h="73660">
                  <a:moveTo>
                    <a:pt x="650528" y="0"/>
                  </a:moveTo>
                  <a:lnTo>
                    <a:pt x="650528" y="71999"/>
                  </a:lnTo>
                </a:path>
                <a:path w="650875" h="73660">
                  <a:moveTo>
                    <a:pt x="1265" y="73265"/>
                  </a:moveTo>
                  <a:lnTo>
                    <a:pt x="649263" y="7326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0520" y="1419600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0520" y="1419600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33251" y="1619935"/>
              <a:ext cx="650875" cy="74930"/>
            </a:xfrm>
            <a:custGeom>
              <a:avLst/>
              <a:gdLst/>
              <a:ahLst/>
              <a:cxnLst/>
              <a:rect l="l" t="t" r="r" b="b"/>
              <a:pathLst>
                <a:path w="650875" h="74930">
                  <a:moveTo>
                    <a:pt x="0" y="1265"/>
                  </a:moveTo>
                  <a:lnTo>
                    <a:pt x="0" y="73264"/>
                  </a:lnTo>
                </a:path>
                <a:path w="650875" h="74930">
                  <a:moveTo>
                    <a:pt x="1265" y="0"/>
                  </a:moveTo>
                  <a:lnTo>
                    <a:pt x="649263" y="0"/>
                  </a:lnTo>
                </a:path>
                <a:path w="650875" h="74930">
                  <a:moveTo>
                    <a:pt x="650528" y="1265"/>
                  </a:moveTo>
                  <a:lnTo>
                    <a:pt x="650528" y="73264"/>
                  </a:lnTo>
                </a:path>
                <a:path w="650875" h="74930">
                  <a:moveTo>
                    <a:pt x="1265" y="74530"/>
                  </a:moveTo>
                  <a:lnTo>
                    <a:pt x="6492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0520" y="1405199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20" y="1405199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71999"/>
                  </a:moveTo>
                  <a:lnTo>
                    <a:pt x="0" y="0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623682" y="1522832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98700" y="1261542"/>
            <a:ext cx="786130" cy="233045"/>
            <a:chOff x="798700" y="1261542"/>
            <a:chExt cx="786130" cy="233045"/>
          </a:xfrm>
        </p:grpSpPr>
        <p:sp>
          <p:nvSpPr>
            <p:cNvPr id="36" name="object 36"/>
            <p:cNvSpPr/>
            <p:nvPr/>
          </p:nvSpPr>
          <p:spPr>
            <a:xfrm>
              <a:off x="1033251" y="1418337"/>
              <a:ext cx="549910" cy="74930"/>
            </a:xfrm>
            <a:custGeom>
              <a:avLst/>
              <a:gdLst/>
              <a:ahLst/>
              <a:cxnLst/>
              <a:rect l="l" t="t" r="r" b="b"/>
              <a:pathLst>
                <a:path w="549910" h="74930">
                  <a:moveTo>
                    <a:pt x="0" y="1265"/>
                  </a:moveTo>
                  <a:lnTo>
                    <a:pt x="0" y="73264"/>
                  </a:lnTo>
                </a:path>
                <a:path w="549910" h="74930">
                  <a:moveTo>
                    <a:pt x="1265" y="0"/>
                  </a:moveTo>
                  <a:lnTo>
                    <a:pt x="548463" y="0"/>
                  </a:lnTo>
                </a:path>
                <a:path w="549910" h="74930">
                  <a:moveTo>
                    <a:pt x="549729" y="1265"/>
                  </a:moveTo>
                  <a:lnTo>
                    <a:pt x="549729" y="73264"/>
                  </a:lnTo>
                </a:path>
                <a:path w="549910" h="74930">
                  <a:moveTo>
                    <a:pt x="1265" y="74530"/>
                  </a:moveTo>
                  <a:lnTo>
                    <a:pt x="5484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547198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547198" y="71999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0" y="71999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547198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547198" y="0"/>
                  </a:moveTo>
                  <a:lnTo>
                    <a:pt x="0" y="0"/>
                  </a:lnTo>
                  <a:lnTo>
                    <a:pt x="233276" y="155520"/>
                  </a:lnTo>
                  <a:lnTo>
                    <a:pt x="780474" y="155520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233276" y="155520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780474" y="155520"/>
                  </a:lnTo>
                  <a:lnTo>
                    <a:pt x="233276" y="15552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98709" y="1261551"/>
              <a:ext cx="238337" cy="232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0" y="0"/>
                  </a:moveTo>
                  <a:lnTo>
                    <a:pt x="547198" y="0"/>
                  </a:lnTo>
                </a:path>
                <a:path w="781050" h="155575">
                  <a:moveTo>
                    <a:pt x="780474" y="155520"/>
                  </a:moveTo>
                  <a:lnTo>
                    <a:pt x="54719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462811" y="1257719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65863" y="1205351"/>
            <a:ext cx="25400" cy="25400"/>
            <a:chOff x="1165863" y="1205351"/>
            <a:chExt cx="25400" cy="25400"/>
          </a:xfrm>
        </p:grpSpPr>
        <p:sp>
          <p:nvSpPr>
            <p:cNvPr id="45" name="object 45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165863" y="1061351"/>
            <a:ext cx="25400" cy="25400"/>
            <a:chOff x="1165863" y="1061351"/>
            <a:chExt cx="25400" cy="25400"/>
          </a:xfrm>
        </p:grpSpPr>
        <p:sp>
          <p:nvSpPr>
            <p:cNvPr id="48" name="object 48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165863" y="917351"/>
            <a:ext cx="25400" cy="25400"/>
            <a:chOff x="1165863" y="917351"/>
            <a:chExt cx="25400" cy="25400"/>
          </a:xfrm>
        </p:grpSpPr>
        <p:sp>
          <p:nvSpPr>
            <p:cNvPr id="51" name="object 51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631319" y="613203"/>
            <a:ext cx="979805" cy="173355"/>
          </a:xfrm>
          <a:custGeom>
            <a:avLst/>
            <a:gdLst/>
            <a:ahLst/>
            <a:cxnLst/>
            <a:rect l="l" t="t" r="r" b="b"/>
            <a:pathLst>
              <a:path w="979805" h="173354">
                <a:moveTo>
                  <a:pt x="259197" y="172801"/>
                </a:moveTo>
                <a:lnTo>
                  <a:pt x="0" y="0"/>
                </a:lnTo>
                <a:lnTo>
                  <a:pt x="719997" y="0"/>
                </a:lnTo>
                <a:lnTo>
                  <a:pt x="979195" y="172801"/>
                </a:lnTo>
                <a:lnTo>
                  <a:pt x="259197" y="172801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834619" y="651349"/>
            <a:ext cx="1017269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8030" algn="l"/>
              </a:tabLst>
            </a:pP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-5">
                <a:latin typeface="Times New Roman"/>
                <a:cs typeface="Times New Roman"/>
              </a:rPr>
              <a:t>    </a:t>
            </a:r>
            <a:r>
              <a:rPr dirty="0" sz="600" spc="-70">
                <a:latin typeface="Times New Roman"/>
                <a:cs typeface="Times New Roman"/>
              </a:rPr>
              <a:t> </a:t>
            </a:r>
            <a:r>
              <a:rPr dirty="0" sz="600" spc="105">
                <a:latin typeface="Times New Roman"/>
                <a:cs typeface="Times New Roman"/>
              </a:rPr>
              <a:t>R</a:t>
            </a:r>
            <a:r>
              <a:rPr dirty="0" sz="600" spc="95">
                <a:latin typeface="Times New Roman"/>
                <a:cs typeface="Times New Roman"/>
              </a:rPr>
              <a:t>OI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28789" y="610673"/>
            <a:ext cx="984250" cy="178435"/>
            <a:chOff x="628789" y="610673"/>
            <a:chExt cx="984250" cy="178435"/>
          </a:xfrm>
        </p:grpSpPr>
        <p:sp>
          <p:nvSpPr>
            <p:cNvPr id="56" name="object 56"/>
            <p:cNvSpPr/>
            <p:nvPr/>
          </p:nvSpPr>
          <p:spPr>
            <a:xfrm>
              <a:off x="631319" y="613203"/>
              <a:ext cx="979805" cy="173355"/>
            </a:xfrm>
            <a:custGeom>
              <a:avLst/>
              <a:gdLst/>
              <a:ahLst/>
              <a:cxnLst/>
              <a:rect l="l" t="t" r="r" b="b"/>
              <a:pathLst>
                <a:path w="979805" h="173354">
                  <a:moveTo>
                    <a:pt x="259197" y="172801"/>
                  </a:moveTo>
                  <a:lnTo>
                    <a:pt x="0" y="0"/>
                  </a:lnTo>
                  <a:lnTo>
                    <a:pt x="719997" y="0"/>
                  </a:lnTo>
                  <a:lnTo>
                    <a:pt x="979195" y="172801"/>
                  </a:lnTo>
                  <a:lnTo>
                    <a:pt x="259197" y="172801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03319" y="613203"/>
              <a:ext cx="835660" cy="173355"/>
            </a:xfrm>
            <a:custGeom>
              <a:avLst/>
              <a:gdLst/>
              <a:ahLst/>
              <a:cxnLst/>
              <a:rect l="l" t="t" r="r" b="b"/>
              <a:pathLst>
                <a:path w="835660" h="173354">
                  <a:moveTo>
                    <a:pt x="259197" y="172801"/>
                  </a:moveTo>
                  <a:lnTo>
                    <a:pt x="0" y="0"/>
                  </a:lnTo>
                </a:path>
                <a:path w="835660" h="173354">
                  <a:moveTo>
                    <a:pt x="331197" y="172801"/>
                  </a:moveTo>
                  <a:lnTo>
                    <a:pt x="71999" y="0"/>
                  </a:lnTo>
                </a:path>
                <a:path w="835660" h="173354">
                  <a:moveTo>
                    <a:pt x="403196" y="172801"/>
                  </a:moveTo>
                  <a:lnTo>
                    <a:pt x="143999" y="0"/>
                  </a:lnTo>
                </a:path>
                <a:path w="835660" h="173354">
                  <a:moveTo>
                    <a:pt x="475196" y="172801"/>
                  </a:moveTo>
                  <a:lnTo>
                    <a:pt x="215999" y="0"/>
                  </a:lnTo>
                </a:path>
                <a:path w="835660" h="173354">
                  <a:moveTo>
                    <a:pt x="547196" y="172801"/>
                  </a:moveTo>
                  <a:lnTo>
                    <a:pt x="287999" y="0"/>
                  </a:lnTo>
                </a:path>
                <a:path w="835660" h="173354">
                  <a:moveTo>
                    <a:pt x="619196" y="172801"/>
                  </a:moveTo>
                  <a:lnTo>
                    <a:pt x="359998" y="0"/>
                  </a:lnTo>
                </a:path>
                <a:path w="835660" h="173354">
                  <a:moveTo>
                    <a:pt x="691195" y="172801"/>
                  </a:moveTo>
                  <a:lnTo>
                    <a:pt x="431998" y="0"/>
                  </a:lnTo>
                </a:path>
                <a:path w="835660" h="173354">
                  <a:moveTo>
                    <a:pt x="763195" y="172801"/>
                  </a:moveTo>
                  <a:lnTo>
                    <a:pt x="503998" y="0"/>
                  </a:lnTo>
                </a:path>
                <a:path w="835660" h="173354">
                  <a:moveTo>
                    <a:pt x="835195" y="172801"/>
                  </a:moveTo>
                  <a:lnTo>
                    <a:pt x="575998" y="0"/>
                  </a:lnTo>
                </a:path>
                <a:path w="835660" h="173354">
                  <a:moveTo>
                    <a:pt x="0" y="43200"/>
                  </a:moveTo>
                  <a:lnTo>
                    <a:pt x="719997" y="43200"/>
                  </a:lnTo>
                </a:path>
                <a:path w="835660" h="173354">
                  <a:moveTo>
                    <a:pt x="71999" y="86400"/>
                  </a:moveTo>
                  <a:lnTo>
                    <a:pt x="791997" y="86400"/>
                  </a:lnTo>
                </a:path>
              </a:pathLst>
            </a:custGeom>
            <a:ln w="5060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/>
          <p:nvPr/>
        </p:nvSpPr>
        <p:spPr>
          <a:xfrm>
            <a:off x="3144583" y="358406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3264395" y="272921"/>
            <a:ext cx="226822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15"/>
              <a:t>Recall </a:t>
            </a:r>
            <a:r>
              <a:rPr dirty="0" spc="85"/>
              <a:t>that </a:t>
            </a:r>
            <a:r>
              <a:rPr dirty="0" spc="55"/>
              <a:t>the </a:t>
            </a:r>
            <a:r>
              <a:rPr dirty="0" spc="40"/>
              <a:t>last </a:t>
            </a:r>
            <a:r>
              <a:rPr dirty="0" spc="20"/>
              <a:t>pooling </a:t>
            </a:r>
            <a:r>
              <a:rPr dirty="0" spc="15"/>
              <a:t>layer </a:t>
            </a:r>
            <a:r>
              <a:rPr dirty="0" spc="-20"/>
              <a:t>of  </a:t>
            </a:r>
            <a:r>
              <a:rPr dirty="0" spc="25"/>
              <a:t>VGGNet-16 </a:t>
            </a:r>
            <a:r>
              <a:rPr dirty="0" spc="30"/>
              <a:t>results </a:t>
            </a:r>
            <a:r>
              <a:rPr dirty="0" spc="25"/>
              <a:t>in </a:t>
            </a:r>
            <a:r>
              <a:rPr dirty="0" spc="55"/>
              <a:t>an </a:t>
            </a:r>
            <a:r>
              <a:rPr dirty="0" spc="65"/>
              <a:t>output </a:t>
            </a:r>
            <a:r>
              <a:rPr dirty="0" spc="-20"/>
              <a:t>of  </a:t>
            </a:r>
            <a:r>
              <a:rPr dirty="0" spc="-5"/>
              <a:t>size 512 </a:t>
            </a:r>
            <a:r>
              <a:rPr dirty="0" spc="-55" i="1">
                <a:latin typeface="Verdana"/>
                <a:cs typeface="Verdana"/>
              </a:rPr>
              <a:t>× </a:t>
            </a:r>
            <a:r>
              <a:rPr dirty="0" spc="-5"/>
              <a:t>7 </a:t>
            </a:r>
            <a:r>
              <a:rPr dirty="0" spc="-55" i="1">
                <a:latin typeface="Verdana"/>
                <a:cs typeface="Verdana"/>
              </a:rPr>
              <a:t>×</a:t>
            </a:r>
            <a:r>
              <a:rPr dirty="0" spc="-215" i="1">
                <a:latin typeface="Verdana"/>
                <a:cs typeface="Verdana"/>
              </a:rPr>
              <a:t> </a:t>
            </a:r>
            <a:r>
              <a:rPr dirty="0" spc="-5"/>
              <a:t>7</a:t>
            </a:r>
          </a:p>
        </p:txBody>
      </p:sp>
      <p:sp>
        <p:nvSpPr>
          <p:cNvPr id="60" name="object 60"/>
          <p:cNvSpPr/>
          <p:nvPr/>
        </p:nvSpPr>
        <p:spPr>
          <a:xfrm>
            <a:off x="3144583" y="91258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264395" y="827098"/>
            <a:ext cx="226885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20">
                <a:latin typeface="Times New Roman"/>
                <a:cs typeface="Times New Roman"/>
              </a:rPr>
              <a:t>replace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45">
                <a:latin typeface="Times New Roman"/>
                <a:cs typeface="Times New Roman"/>
              </a:rPr>
              <a:t>max </a:t>
            </a:r>
            <a:r>
              <a:rPr dirty="0" sz="1100" spc="20">
                <a:latin typeface="Times New Roman"/>
                <a:cs typeface="Times New Roman"/>
              </a:rPr>
              <a:t>pooling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  </a:t>
            </a:r>
            <a:r>
              <a:rPr dirty="0" sz="1100" spc="25">
                <a:latin typeface="Times New Roman"/>
                <a:cs typeface="Times New Roman"/>
              </a:rPr>
              <a:t>by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RoI </a:t>
            </a:r>
            <a:r>
              <a:rPr dirty="0" sz="1100" spc="20">
                <a:latin typeface="Times New Roman"/>
                <a:cs typeface="Times New Roman"/>
              </a:rPr>
              <a:t>pooling</a:t>
            </a:r>
            <a:r>
              <a:rPr dirty="0" sz="1100" spc="21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set </a:t>
            </a:r>
            <a:r>
              <a:rPr dirty="0" sz="1100" spc="110" i="1">
                <a:latin typeface="Times New Roman"/>
                <a:cs typeface="Times New Roman"/>
              </a:rPr>
              <a:t>H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110" i="1">
                <a:latin typeface="Times New Roman"/>
                <a:cs typeface="Times New Roman"/>
              </a:rPr>
              <a:t>W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-5">
                <a:latin typeface="Times New Roman"/>
                <a:cs typeface="Times New Roman"/>
              </a:rPr>
              <a:t>7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20">
                <a:latin typeface="Times New Roman"/>
                <a:cs typeface="Times New Roman"/>
              </a:rPr>
              <a:t>divide </a:t>
            </a:r>
            <a:r>
              <a:rPr dirty="0" sz="1100" spc="15">
                <a:latin typeface="Times New Roman"/>
                <a:cs typeface="Times New Roman"/>
              </a:rPr>
              <a:t>each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0">
                <a:latin typeface="Times New Roman"/>
                <a:cs typeface="Times New Roman"/>
              </a:rPr>
              <a:t>RoIs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65">
                <a:latin typeface="Times New Roman"/>
                <a:cs typeface="Times New Roman"/>
              </a:rPr>
              <a:t>(</a:t>
            </a:r>
            <a:r>
              <a:rPr dirty="0" sz="1100" spc="65" i="1">
                <a:latin typeface="Times New Roman"/>
                <a:cs typeface="Times New Roman"/>
              </a:rPr>
              <a:t>k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15">
                <a:latin typeface="Times New Roman"/>
                <a:cs typeface="Times New Roman"/>
              </a:rPr>
              <a:t>49)</a:t>
            </a:r>
            <a:r>
              <a:rPr dirty="0" sz="1100" spc="-9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regions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25">
                <a:latin typeface="Times New Roman"/>
                <a:cs typeface="Times New Roman"/>
              </a:rPr>
              <a:t>do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0">
                <a:latin typeface="Times New Roman"/>
                <a:cs typeface="Times New Roman"/>
              </a:rPr>
              <a:t>every </a:t>
            </a:r>
            <a:r>
              <a:rPr dirty="0" sz="1100" spc="35">
                <a:latin typeface="Times New Roman"/>
                <a:cs typeface="Times New Roman"/>
              </a:rPr>
              <a:t>feature </a:t>
            </a:r>
            <a:r>
              <a:rPr dirty="0" sz="1100" spc="55">
                <a:latin typeface="Times New Roman"/>
                <a:cs typeface="Times New Roman"/>
              </a:rPr>
              <a:t>map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30">
                <a:latin typeface="Times New Roman"/>
                <a:cs typeface="Times New Roman"/>
              </a:rPr>
              <a:t>sulting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an ouput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-5">
                <a:latin typeface="Times New Roman"/>
                <a:cs typeface="Times New Roman"/>
              </a:rPr>
              <a:t>size 512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105" i="1">
                <a:latin typeface="Verdana"/>
                <a:cs typeface="Verdana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49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144583" y="129468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144583" y="1676793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5" name="object 6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7980" y="1661861"/>
            <a:ext cx="977265" cy="278765"/>
            <a:chOff x="707980" y="1661861"/>
            <a:chExt cx="977265" cy="278765"/>
          </a:xfrm>
        </p:grpSpPr>
        <p:sp>
          <p:nvSpPr>
            <p:cNvPr id="4" name="object 4"/>
            <p:cNvSpPr/>
            <p:nvPr/>
          </p:nvSpPr>
          <p:spPr>
            <a:xfrm>
              <a:off x="710514" y="1722005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971994" y="216001"/>
                  </a:moveTo>
                  <a:lnTo>
                    <a:pt x="647992" y="0"/>
                  </a:lnTo>
                  <a:lnTo>
                    <a:pt x="0" y="0"/>
                  </a:lnTo>
                  <a:lnTo>
                    <a:pt x="324002" y="216001"/>
                  </a:lnTo>
                  <a:lnTo>
                    <a:pt x="971994" y="2160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0520" y="17220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0520" y="1693200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  <a:path w="972185" h="216535">
                  <a:moveTo>
                    <a:pt x="323996" y="187201"/>
                  </a:moveTo>
                  <a:lnTo>
                    <a:pt x="323996" y="187201"/>
                  </a:lnTo>
                </a:path>
                <a:path w="972185" h="216535">
                  <a:moveTo>
                    <a:pt x="323996" y="187201"/>
                  </a:moveTo>
                  <a:lnTo>
                    <a:pt x="971994" y="187201"/>
                  </a:lnTo>
                </a:path>
                <a:path w="972185" h="216535">
                  <a:moveTo>
                    <a:pt x="971994" y="187201"/>
                  </a:moveTo>
                  <a:lnTo>
                    <a:pt x="323996" y="18720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647997" y="0"/>
                  </a:moveTo>
                  <a:lnTo>
                    <a:pt x="0" y="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0" y="0"/>
                  </a:moveTo>
                  <a:lnTo>
                    <a:pt x="647997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0"/>
                  </a:lnTo>
                  <a:lnTo>
                    <a:pt x="971994" y="21600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0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0"/>
                  </a:lnTo>
                  <a:lnTo>
                    <a:pt x="323996" y="216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323996" y="216000"/>
                  </a:moveTo>
                  <a:lnTo>
                    <a:pt x="0" y="0"/>
                  </a:lnTo>
                  <a:lnTo>
                    <a:pt x="323996" y="216000"/>
                  </a:lnTo>
                  <a:close/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0520" y="1664401"/>
              <a:ext cx="324485" cy="0"/>
            </a:xfrm>
            <a:custGeom>
              <a:avLst/>
              <a:gdLst/>
              <a:ahLst/>
              <a:cxnLst/>
              <a:rect l="l" t="t" r="r" b="b"/>
              <a:pathLst>
                <a:path w="324484" h="0">
                  <a:moveTo>
                    <a:pt x="0" y="0"/>
                  </a:moveTo>
                  <a:lnTo>
                    <a:pt x="32399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8517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5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1816" y="1827593"/>
            <a:ext cx="883919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7980" y="1402659"/>
            <a:ext cx="977265" cy="307975"/>
            <a:chOff x="707980" y="1402659"/>
            <a:chExt cx="977265" cy="307975"/>
          </a:xfrm>
        </p:grpSpPr>
        <p:sp>
          <p:nvSpPr>
            <p:cNvPr id="20" name="object 20"/>
            <p:cNvSpPr/>
            <p:nvPr/>
          </p:nvSpPr>
          <p:spPr>
            <a:xfrm>
              <a:off x="1033251" y="1635601"/>
              <a:ext cx="650875" cy="73660"/>
            </a:xfrm>
            <a:custGeom>
              <a:avLst/>
              <a:gdLst/>
              <a:ahLst/>
              <a:cxnLst/>
              <a:rect l="l" t="t" r="r" b="b"/>
              <a:pathLst>
                <a:path w="650875" h="73660">
                  <a:moveTo>
                    <a:pt x="0" y="0"/>
                  </a:moveTo>
                  <a:lnTo>
                    <a:pt x="0" y="71999"/>
                  </a:lnTo>
                </a:path>
                <a:path w="650875" h="73660">
                  <a:moveTo>
                    <a:pt x="650528" y="0"/>
                  </a:moveTo>
                  <a:lnTo>
                    <a:pt x="650528" y="71999"/>
                  </a:lnTo>
                </a:path>
                <a:path w="650875" h="73660">
                  <a:moveTo>
                    <a:pt x="1265" y="73265"/>
                  </a:moveTo>
                  <a:lnTo>
                    <a:pt x="649263" y="7326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0520" y="1419600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0520" y="1419600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33251" y="1619935"/>
              <a:ext cx="650875" cy="74930"/>
            </a:xfrm>
            <a:custGeom>
              <a:avLst/>
              <a:gdLst/>
              <a:ahLst/>
              <a:cxnLst/>
              <a:rect l="l" t="t" r="r" b="b"/>
              <a:pathLst>
                <a:path w="650875" h="74930">
                  <a:moveTo>
                    <a:pt x="0" y="1265"/>
                  </a:moveTo>
                  <a:lnTo>
                    <a:pt x="0" y="73264"/>
                  </a:lnTo>
                </a:path>
                <a:path w="650875" h="74930">
                  <a:moveTo>
                    <a:pt x="1265" y="0"/>
                  </a:moveTo>
                  <a:lnTo>
                    <a:pt x="649263" y="0"/>
                  </a:lnTo>
                </a:path>
                <a:path w="650875" h="74930">
                  <a:moveTo>
                    <a:pt x="650528" y="1265"/>
                  </a:moveTo>
                  <a:lnTo>
                    <a:pt x="650528" y="73264"/>
                  </a:lnTo>
                </a:path>
                <a:path w="650875" h="74930">
                  <a:moveTo>
                    <a:pt x="1265" y="74530"/>
                  </a:moveTo>
                  <a:lnTo>
                    <a:pt x="6492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0520" y="1405199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20" y="1405199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71999"/>
                  </a:moveTo>
                  <a:lnTo>
                    <a:pt x="0" y="0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623682" y="1522832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98700" y="1261542"/>
            <a:ext cx="786130" cy="233045"/>
            <a:chOff x="798700" y="1261542"/>
            <a:chExt cx="786130" cy="233045"/>
          </a:xfrm>
        </p:grpSpPr>
        <p:sp>
          <p:nvSpPr>
            <p:cNvPr id="36" name="object 36"/>
            <p:cNvSpPr/>
            <p:nvPr/>
          </p:nvSpPr>
          <p:spPr>
            <a:xfrm>
              <a:off x="1033251" y="1418337"/>
              <a:ext cx="549910" cy="74930"/>
            </a:xfrm>
            <a:custGeom>
              <a:avLst/>
              <a:gdLst/>
              <a:ahLst/>
              <a:cxnLst/>
              <a:rect l="l" t="t" r="r" b="b"/>
              <a:pathLst>
                <a:path w="549910" h="74930">
                  <a:moveTo>
                    <a:pt x="0" y="1265"/>
                  </a:moveTo>
                  <a:lnTo>
                    <a:pt x="0" y="73264"/>
                  </a:lnTo>
                </a:path>
                <a:path w="549910" h="74930">
                  <a:moveTo>
                    <a:pt x="1265" y="0"/>
                  </a:moveTo>
                  <a:lnTo>
                    <a:pt x="548463" y="0"/>
                  </a:lnTo>
                </a:path>
                <a:path w="549910" h="74930">
                  <a:moveTo>
                    <a:pt x="549729" y="1265"/>
                  </a:moveTo>
                  <a:lnTo>
                    <a:pt x="549729" y="73264"/>
                  </a:lnTo>
                </a:path>
                <a:path w="549910" h="74930">
                  <a:moveTo>
                    <a:pt x="1265" y="74530"/>
                  </a:moveTo>
                  <a:lnTo>
                    <a:pt x="5484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547198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547198" y="71999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0" y="71999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547198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547198" y="0"/>
                  </a:moveTo>
                  <a:lnTo>
                    <a:pt x="0" y="0"/>
                  </a:lnTo>
                  <a:lnTo>
                    <a:pt x="233276" y="155520"/>
                  </a:lnTo>
                  <a:lnTo>
                    <a:pt x="780474" y="155520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233276" y="155520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780474" y="155520"/>
                  </a:lnTo>
                  <a:lnTo>
                    <a:pt x="233276" y="15552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98709" y="1261551"/>
              <a:ext cx="238337" cy="232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0" y="0"/>
                  </a:moveTo>
                  <a:lnTo>
                    <a:pt x="547198" y="0"/>
                  </a:lnTo>
                </a:path>
                <a:path w="781050" h="155575">
                  <a:moveTo>
                    <a:pt x="780474" y="155520"/>
                  </a:moveTo>
                  <a:lnTo>
                    <a:pt x="54719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462811" y="1257719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65863" y="1205351"/>
            <a:ext cx="25400" cy="25400"/>
            <a:chOff x="1165863" y="1205351"/>
            <a:chExt cx="25400" cy="25400"/>
          </a:xfrm>
        </p:grpSpPr>
        <p:sp>
          <p:nvSpPr>
            <p:cNvPr id="45" name="object 45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165863" y="1061351"/>
            <a:ext cx="25400" cy="25400"/>
            <a:chOff x="1165863" y="1061351"/>
            <a:chExt cx="25400" cy="25400"/>
          </a:xfrm>
        </p:grpSpPr>
        <p:sp>
          <p:nvSpPr>
            <p:cNvPr id="48" name="object 48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165863" y="917351"/>
            <a:ext cx="25400" cy="25400"/>
            <a:chOff x="1165863" y="917351"/>
            <a:chExt cx="25400" cy="25400"/>
          </a:xfrm>
        </p:grpSpPr>
        <p:sp>
          <p:nvSpPr>
            <p:cNvPr id="51" name="object 51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631319" y="613203"/>
            <a:ext cx="979805" cy="173355"/>
          </a:xfrm>
          <a:custGeom>
            <a:avLst/>
            <a:gdLst/>
            <a:ahLst/>
            <a:cxnLst/>
            <a:rect l="l" t="t" r="r" b="b"/>
            <a:pathLst>
              <a:path w="979805" h="173354">
                <a:moveTo>
                  <a:pt x="259197" y="172801"/>
                </a:moveTo>
                <a:lnTo>
                  <a:pt x="0" y="0"/>
                </a:lnTo>
                <a:lnTo>
                  <a:pt x="719997" y="0"/>
                </a:lnTo>
                <a:lnTo>
                  <a:pt x="979195" y="172801"/>
                </a:lnTo>
                <a:lnTo>
                  <a:pt x="259197" y="172801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834619" y="651349"/>
            <a:ext cx="1017269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8030" algn="l"/>
              </a:tabLst>
            </a:pP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-5">
                <a:latin typeface="Times New Roman"/>
                <a:cs typeface="Times New Roman"/>
              </a:rPr>
              <a:t>    </a:t>
            </a:r>
            <a:r>
              <a:rPr dirty="0" sz="600" spc="-70">
                <a:latin typeface="Times New Roman"/>
                <a:cs typeface="Times New Roman"/>
              </a:rPr>
              <a:t> </a:t>
            </a:r>
            <a:r>
              <a:rPr dirty="0" sz="600" spc="105">
                <a:latin typeface="Times New Roman"/>
                <a:cs typeface="Times New Roman"/>
              </a:rPr>
              <a:t>R</a:t>
            </a:r>
            <a:r>
              <a:rPr dirty="0" sz="600" spc="95">
                <a:latin typeface="Times New Roman"/>
                <a:cs typeface="Times New Roman"/>
              </a:rPr>
              <a:t>OI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28789" y="610673"/>
            <a:ext cx="984250" cy="178435"/>
            <a:chOff x="628789" y="610673"/>
            <a:chExt cx="984250" cy="178435"/>
          </a:xfrm>
        </p:grpSpPr>
        <p:sp>
          <p:nvSpPr>
            <p:cNvPr id="56" name="object 56"/>
            <p:cNvSpPr/>
            <p:nvPr/>
          </p:nvSpPr>
          <p:spPr>
            <a:xfrm>
              <a:off x="631319" y="613203"/>
              <a:ext cx="979805" cy="173355"/>
            </a:xfrm>
            <a:custGeom>
              <a:avLst/>
              <a:gdLst/>
              <a:ahLst/>
              <a:cxnLst/>
              <a:rect l="l" t="t" r="r" b="b"/>
              <a:pathLst>
                <a:path w="979805" h="173354">
                  <a:moveTo>
                    <a:pt x="259197" y="172801"/>
                  </a:moveTo>
                  <a:lnTo>
                    <a:pt x="0" y="0"/>
                  </a:lnTo>
                  <a:lnTo>
                    <a:pt x="719997" y="0"/>
                  </a:lnTo>
                  <a:lnTo>
                    <a:pt x="979195" y="172801"/>
                  </a:lnTo>
                  <a:lnTo>
                    <a:pt x="259197" y="172801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03319" y="613203"/>
              <a:ext cx="835660" cy="173355"/>
            </a:xfrm>
            <a:custGeom>
              <a:avLst/>
              <a:gdLst/>
              <a:ahLst/>
              <a:cxnLst/>
              <a:rect l="l" t="t" r="r" b="b"/>
              <a:pathLst>
                <a:path w="835660" h="173354">
                  <a:moveTo>
                    <a:pt x="259197" y="172801"/>
                  </a:moveTo>
                  <a:lnTo>
                    <a:pt x="0" y="0"/>
                  </a:lnTo>
                </a:path>
                <a:path w="835660" h="173354">
                  <a:moveTo>
                    <a:pt x="331197" y="172801"/>
                  </a:moveTo>
                  <a:lnTo>
                    <a:pt x="71999" y="0"/>
                  </a:lnTo>
                </a:path>
                <a:path w="835660" h="173354">
                  <a:moveTo>
                    <a:pt x="403196" y="172801"/>
                  </a:moveTo>
                  <a:lnTo>
                    <a:pt x="143999" y="0"/>
                  </a:lnTo>
                </a:path>
                <a:path w="835660" h="173354">
                  <a:moveTo>
                    <a:pt x="475196" y="172801"/>
                  </a:moveTo>
                  <a:lnTo>
                    <a:pt x="215999" y="0"/>
                  </a:lnTo>
                </a:path>
                <a:path w="835660" h="173354">
                  <a:moveTo>
                    <a:pt x="547196" y="172801"/>
                  </a:moveTo>
                  <a:lnTo>
                    <a:pt x="287999" y="0"/>
                  </a:lnTo>
                </a:path>
                <a:path w="835660" h="173354">
                  <a:moveTo>
                    <a:pt x="619196" y="172801"/>
                  </a:moveTo>
                  <a:lnTo>
                    <a:pt x="359998" y="0"/>
                  </a:lnTo>
                </a:path>
                <a:path w="835660" h="173354">
                  <a:moveTo>
                    <a:pt x="691195" y="172801"/>
                  </a:moveTo>
                  <a:lnTo>
                    <a:pt x="431998" y="0"/>
                  </a:lnTo>
                </a:path>
                <a:path w="835660" h="173354">
                  <a:moveTo>
                    <a:pt x="763195" y="172801"/>
                  </a:moveTo>
                  <a:lnTo>
                    <a:pt x="503998" y="0"/>
                  </a:lnTo>
                </a:path>
                <a:path w="835660" h="173354">
                  <a:moveTo>
                    <a:pt x="835195" y="172801"/>
                  </a:moveTo>
                  <a:lnTo>
                    <a:pt x="575998" y="0"/>
                  </a:lnTo>
                </a:path>
                <a:path w="835660" h="173354">
                  <a:moveTo>
                    <a:pt x="0" y="43200"/>
                  </a:moveTo>
                  <a:lnTo>
                    <a:pt x="719997" y="43200"/>
                  </a:lnTo>
                </a:path>
                <a:path w="835660" h="173354">
                  <a:moveTo>
                    <a:pt x="71999" y="86400"/>
                  </a:moveTo>
                  <a:lnTo>
                    <a:pt x="791997" y="86400"/>
                  </a:lnTo>
                </a:path>
              </a:pathLst>
            </a:custGeom>
            <a:ln w="5060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/>
          <p:nvPr/>
        </p:nvSpPr>
        <p:spPr>
          <a:xfrm>
            <a:off x="3144583" y="358406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3264395" y="272921"/>
            <a:ext cx="226822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15"/>
              <a:t>Recall </a:t>
            </a:r>
            <a:r>
              <a:rPr dirty="0" spc="85"/>
              <a:t>that </a:t>
            </a:r>
            <a:r>
              <a:rPr dirty="0" spc="55"/>
              <a:t>the </a:t>
            </a:r>
            <a:r>
              <a:rPr dirty="0" spc="40"/>
              <a:t>last </a:t>
            </a:r>
            <a:r>
              <a:rPr dirty="0" spc="20"/>
              <a:t>pooling </a:t>
            </a:r>
            <a:r>
              <a:rPr dirty="0" spc="15"/>
              <a:t>layer </a:t>
            </a:r>
            <a:r>
              <a:rPr dirty="0" spc="-20"/>
              <a:t>of  </a:t>
            </a:r>
            <a:r>
              <a:rPr dirty="0" spc="25"/>
              <a:t>VGGNet-16 </a:t>
            </a:r>
            <a:r>
              <a:rPr dirty="0" spc="30"/>
              <a:t>results </a:t>
            </a:r>
            <a:r>
              <a:rPr dirty="0" spc="25"/>
              <a:t>in </a:t>
            </a:r>
            <a:r>
              <a:rPr dirty="0" spc="55"/>
              <a:t>an </a:t>
            </a:r>
            <a:r>
              <a:rPr dirty="0" spc="65"/>
              <a:t>output </a:t>
            </a:r>
            <a:r>
              <a:rPr dirty="0" spc="-20"/>
              <a:t>of  </a:t>
            </a:r>
            <a:r>
              <a:rPr dirty="0" spc="-5"/>
              <a:t>size 512 </a:t>
            </a:r>
            <a:r>
              <a:rPr dirty="0" spc="-55" i="1">
                <a:latin typeface="Verdana"/>
                <a:cs typeface="Verdana"/>
              </a:rPr>
              <a:t>× </a:t>
            </a:r>
            <a:r>
              <a:rPr dirty="0" spc="-5"/>
              <a:t>7 </a:t>
            </a:r>
            <a:r>
              <a:rPr dirty="0" spc="-55" i="1">
                <a:latin typeface="Verdana"/>
                <a:cs typeface="Verdana"/>
              </a:rPr>
              <a:t>×</a:t>
            </a:r>
            <a:r>
              <a:rPr dirty="0" spc="-215" i="1">
                <a:latin typeface="Verdana"/>
                <a:cs typeface="Verdana"/>
              </a:rPr>
              <a:t> </a:t>
            </a:r>
            <a:r>
              <a:rPr dirty="0" spc="-5"/>
              <a:t>7</a:t>
            </a:r>
          </a:p>
        </p:txBody>
      </p:sp>
      <p:sp>
        <p:nvSpPr>
          <p:cNvPr id="60" name="object 60"/>
          <p:cNvSpPr/>
          <p:nvPr/>
        </p:nvSpPr>
        <p:spPr>
          <a:xfrm>
            <a:off x="3144583" y="91258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264395" y="827098"/>
            <a:ext cx="2268855" cy="16827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20">
                <a:latin typeface="Times New Roman"/>
                <a:cs typeface="Times New Roman"/>
              </a:rPr>
              <a:t>replace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45">
                <a:latin typeface="Times New Roman"/>
                <a:cs typeface="Times New Roman"/>
              </a:rPr>
              <a:t>max </a:t>
            </a:r>
            <a:r>
              <a:rPr dirty="0" sz="1100" spc="20">
                <a:latin typeface="Times New Roman"/>
                <a:cs typeface="Times New Roman"/>
              </a:rPr>
              <a:t>pooling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  </a:t>
            </a:r>
            <a:r>
              <a:rPr dirty="0" sz="1100" spc="25">
                <a:latin typeface="Times New Roman"/>
                <a:cs typeface="Times New Roman"/>
              </a:rPr>
              <a:t>by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RoI </a:t>
            </a:r>
            <a:r>
              <a:rPr dirty="0" sz="1100" spc="20">
                <a:latin typeface="Times New Roman"/>
                <a:cs typeface="Times New Roman"/>
              </a:rPr>
              <a:t>pooling</a:t>
            </a:r>
            <a:r>
              <a:rPr dirty="0" sz="1100" spc="21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set </a:t>
            </a:r>
            <a:r>
              <a:rPr dirty="0" sz="1100" spc="110" i="1">
                <a:latin typeface="Times New Roman"/>
                <a:cs typeface="Times New Roman"/>
              </a:rPr>
              <a:t>H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110" i="1">
                <a:latin typeface="Times New Roman"/>
                <a:cs typeface="Times New Roman"/>
              </a:rPr>
              <a:t>W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-5">
                <a:latin typeface="Times New Roman"/>
                <a:cs typeface="Times New Roman"/>
              </a:rPr>
              <a:t>7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20">
                <a:latin typeface="Times New Roman"/>
                <a:cs typeface="Times New Roman"/>
              </a:rPr>
              <a:t>divide </a:t>
            </a:r>
            <a:r>
              <a:rPr dirty="0" sz="1100" spc="15">
                <a:latin typeface="Times New Roman"/>
                <a:cs typeface="Times New Roman"/>
              </a:rPr>
              <a:t>each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0">
                <a:latin typeface="Times New Roman"/>
                <a:cs typeface="Times New Roman"/>
              </a:rPr>
              <a:t>RoIs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65">
                <a:latin typeface="Times New Roman"/>
                <a:cs typeface="Times New Roman"/>
              </a:rPr>
              <a:t>(</a:t>
            </a:r>
            <a:r>
              <a:rPr dirty="0" sz="1100" spc="65" i="1">
                <a:latin typeface="Times New Roman"/>
                <a:cs typeface="Times New Roman"/>
              </a:rPr>
              <a:t>k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15">
                <a:latin typeface="Times New Roman"/>
                <a:cs typeface="Times New Roman"/>
              </a:rPr>
              <a:t>49)</a:t>
            </a:r>
            <a:r>
              <a:rPr dirty="0" sz="1100" spc="-9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regions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25">
                <a:latin typeface="Times New Roman"/>
                <a:cs typeface="Times New Roman"/>
              </a:rPr>
              <a:t>do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0">
                <a:latin typeface="Times New Roman"/>
                <a:cs typeface="Times New Roman"/>
              </a:rPr>
              <a:t>every </a:t>
            </a:r>
            <a:r>
              <a:rPr dirty="0" sz="1100" spc="35">
                <a:latin typeface="Times New Roman"/>
                <a:cs typeface="Times New Roman"/>
              </a:rPr>
              <a:t>feature </a:t>
            </a:r>
            <a:r>
              <a:rPr dirty="0" sz="1100" spc="55">
                <a:latin typeface="Times New Roman"/>
                <a:cs typeface="Times New Roman"/>
              </a:rPr>
              <a:t>map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30">
                <a:latin typeface="Times New Roman"/>
                <a:cs typeface="Times New Roman"/>
              </a:rPr>
              <a:t>sulting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an ouput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-5">
                <a:latin typeface="Times New Roman"/>
                <a:cs typeface="Times New Roman"/>
              </a:rPr>
              <a:t>size 512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105" i="1">
                <a:latin typeface="Verdana"/>
                <a:cs typeface="Verdana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49</a:t>
            </a:r>
            <a:endParaRPr sz="11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2600"/>
              </a:lnSpc>
              <a:spcBef>
                <a:spcPts val="295"/>
              </a:spcBef>
            </a:pP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65">
                <a:latin typeface="Times New Roman"/>
                <a:cs typeface="Times New Roman"/>
              </a:rPr>
              <a:t>output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same </a:t>
            </a:r>
            <a:r>
              <a:rPr dirty="0" sz="1100" spc="-5">
                <a:latin typeface="Times New Roman"/>
                <a:cs typeface="Times New Roman"/>
              </a:rPr>
              <a:t>size </a:t>
            </a:r>
            <a:r>
              <a:rPr dirty="0" sz="1100" spc="25">
                <a:latin typeface="Times New Roman"/>
                <a:cs typeface="Times New Roman"/>
              </a:rPr>
              <a:t>as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65">
                <a:latin typeface="Times New Roman"/>
                <a:cs typeface="Times New Roman"/>
              </a:rPr>
              <a:t>output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original </a:t>
            </a:r>
            <a:r>
              <a:rPr dirty="0" sz="1100" spc="45">
                <a:latin typeface="Times New Roman"/>
                <a:cs typeface="Times New Roman"/>
              </a:rPr>
              <a:t>max </a:t>
            </a:r>
            <a:r>
              <a:rPr dirty="0" sz="1100" spc="20">
                <a:latin typeface="Times New Roman"/>
                <a:cs typeface="Times New Roman"/>
              </a:rPr>
              <a:t>pooling 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144583" y="129468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144583" y="1676793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144583" y="205889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6" name="object 6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7980" y="1661861"/>
            <a:ext cx="977265" cy="278765"/>
            <a:chOff x="707980" y="1661861"/>
            <a:chExt cx="977265" cy="278765"/>
          </a:xfrm>
        </p:grpSpPr>
        <p:sp>
          <p:nvSpPr>
            <p:cNvPr id="4" name="object 4"/>
            <p:cNvSpPr/>
            <p:nvPr/>
          </p:nvSpPr>
          <p:spPr>
            <a:xfrm>
              <a:off x="710514" y="1722005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971994" y="216001"/>
                  </a:moveTo>
                  <a:lnTo>
                    <a:pt x="647992" y="0"/>
                  </a:lnTo>
                  <a:lnTo>
                    <a:pt x="0" y="0"/>
                  </a:lnTo>
                  <a:lnTo>
                    <a:pt x="324002" y="216001"/>
                  </a:lnTo>
                  <a:lnTo>
                    <a:pt x="971994" y="2160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0520" y="17220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0520" y="1693200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  <a:path w="972185" h="216535">
                  <a:moveTo>
                    <a:pt x="323996" y="187201"/>
                  </a:moveTo>
                  <a:lnTo>
                    <a:pt x="323996" y="187201"/>
                  </a:lnTo>
                </a:path>
                <a:path w="972185" h="216535">
                  <a:moveTo>
                    <a:pt x="323996" y="187201"/>
                  </a:moveTo>
                  <a:lnTo>
                    <a:pt x="971994" y="187201"/>
                  </a:lnTo>
                </a:path>
                <a:path w="972185" h="216535">
                  <a:moveTo>
                    <a:pt x="971994" y="187201"/>
                  </a:moveTo>
                  <a:lnTo>
                    <a:pt x="323996" y="18720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647997" y="0"/>
                  </a:moveTo>
                  <a:lnTo>
                    <a:pt x="0" y="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0" y="0"/>
                  </a:moveTo>
                  <a:lnTo>
                    <a:pt x="647997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0"/>
                  </a:lnTo>
                  <a:lnTo>
                    <a:pt x="971994" y="21600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0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0"/>
                  </a:lnTo>
                  <a:lnTo>
                    <a:pt x="323996" y="216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323996" y="216000"/>
                  </a:moveTo>
                  <a:lnTo>
                    <a:pt x="0" y="0"/>
                  </a:lnTo>
                  <a:lnTo>
                    <a:pt x="323996" y="216000"/>
                  </a:lnTo>
                  <a:close/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0520" y="1664401"/>
              <a:ext cx="324485" cy="0"/>
            </a:xfrm>
            <a:custGeom>
              <a:avLst/>
              <a:gdLst/>
              <a:ahLst/>
              <a:cxnLst/>
              <a:rect l="l" t="t" r="r" b="b"/>
              <a:pathLst>
                <a:path w="324484" h="0">
                  <a:moveTo>
                    <a:pt x="0" y="0"/>
                  </a:moveTo>
                  <a:lnTo>
                    <a:pt x="32399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8517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5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1816" y="1827593"/>
            <a:ext cx="883919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7980" y="1261542"/>
            <a:ext cx="977265" cy="448945"/>
            <a:chOff x="707980" y="1261542"/>
            <a:chExt cx="977265" cy="448945"/>
          </a:xfrm>
        </p:grpSpPr>
        <p:sp>
          <p:nvSpPr>
            <p:cNvPr id="20" name="object 20"/>
            <p:cNvSpPr/>
            <p:nvPr/>
          </p:nvSpPr>
          <p:spPr>
            <a:xfrm>
              <a:off x="1033251" y="1635601"/>
              <a:ext cx="650875" cy="73660"/>
            </a:xfrm>
            <a:custGeom>
              <a:avLst/>
              <a:gdLst/>
              <a:ahLst/>
              <a:cxnLst/>
              <a:rect l="l" t="t" r="r" b="b"/>
              <a:pathLst>
                <a:path w="650875" h="73660">
                  <a:moveTo>
                    <a:pt x="0" y="0"/>
                  </a:moveTo>
                  <a:lnTo>
                    <a:pt x="0" y="71999"/>
                  </a:lnTo>
                </a:path>
                <a:path w="650875" h="73660">
                  <a:moveTo>
                    <a:pt x="650528" y="0"/>
                  </a:moveTo>
                  <a:lnTo>
                    <a:pt x="650528" y="71999"/>
                  </a:lnTo>
                </a:path>
                <a:path w="650875" h="73660">
                  <a:moveTo>
                    <a:pt x="1265" y="73265"/>
                  </a:moveTo>
                  <a:lnTo>
                    <a:pt x="649263" y="7326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0520" y="1419600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0520" y="1419600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33251" y="1619935"/>
              <a:ext cx="650875" cy="74930"/>
            </a:xfrm>
            <a:custGeom>
              <a:avLst/>
              <a:gdLst/>
              <a:ahLst/>
              <a:cxnLst/>
              <a:rect l="l" t="t" r="r" b="b"/>
              <a:pathLst>
                <a:path w="650875" h="74930">
                  <a:moveTo>
                    <a:pt x="0" y="1265"/>
                  </a:moveTo>
                  <a:lnTo>
                    <a:pt x="0" y="73264"/>
                  </a:lnTo>
                </a:path>
                <a:path w="650875" h="74930">
                  <a:moveTo>
                    <a:pt x="1265" y="0"/>
                  </a:moveTo>
                  <a:lnTo>
                    <a:pt x="649263" y="0"/>
                  </a:lnTo>
                </a:path>
                <a:path w="650875" h="74930">
                  <a:moveTo>
                    <a:pt x="650528" y="1265"/>
                  </a:moveTo>
                  <a:lnTo>
                    <a:pt x="650528" y="73264"/>
                  </a:lnTo>
                </a:path>
                <a:path w="650875" h="74930">
                  <a:moveTo>
                    <a:pt x="1265" y="74530"/>
                  </a:moveTo>
                  <a:lnTo>
                    <a:pt x="6492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0520" y="1405199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20" y="1405199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71999"/>
                  </a:moveTo>
                  <a:lnTo>
                    <a:pt x="0" y="0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33251" y="1418337"/>
              <a:ext cx="549910" cy="74930"/>
            </a:xfrm>
            <a:custGeom>
              <a:avLst/>
              <a:gdLst/>
              <a:ahLst/>
              <a:cxnLst/>
              <a:rect l="l" t="t" r="r" b="b"/>
              <a:pathLst>
                <a:path w="549910" h="74930">
                  <a:moveTo>
                    <a:pt x="0" y="1265"/>
                  </a:moveTo>
                  <a:lnTo>
                    <a:pt x="0" y="73264"/>
                  </a:lnTo>
                </a:path>
                <a:path w="549910" h="74930">
                  <a:moveTo>
                    <a:pt x="1265" y="0"/>
                  </a:moveTo>
                  <a:lnTo>
                    <a:pt x="548463" y="0"/>
                  </a:lnTo>
                </a:path>
                <a:path w="549910" h="74930">
                  <a:moveTo>
                    <a:pt x="549729" y="1265"/>
                  </a:moveTo>
                  <a:lnTo>
                    <a:pt x="549729" y="73264"/>
                  </a:lnTo>
                </a:path>
                <a:path w="549910" h="74930">
                  <a:moveTo>
                    <a:pt x="1265" y="74530"/>
                  </a:moveTo>
                  <a:lnTo>
                    <a:pt x="5484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547198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547198" y="71999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0" y="71999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547198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547198" y="0"/>
                  </a:moveTo>
                  <a:lnTo>
                    <a:pt x="0" y="0"/>
                  </a:lnTo>
                  <a:lnTo>
                    <a:pt x="233276" y="155520"/>
                  </a:lnTo>
                  <a:lnTo>
                    <a:pt x="780474" y="155520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233276" y="155520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780474" y="155520"/>
                  </a:lnTo>
                  <a:lnTo>
                    <a:pt x="233276" y="15552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98709" y="1261551"/>
              <a:ext cx="238337" cy="232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0" y="0"/>
                  </a:moveTo>
                  <a:lnTo>
                    <a:pt x="547198" y="0"/>
                  </a:lnTo>
                </a:path>
                <a:path w="781050" h="155575">
                  <a:moveTo>
                    <a:pt x="780474" y="155520"/>
                  </a:moveTo>
                  <a:lnTo>
                    <a:pt x="54719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462811" y="1257719"/>
            <a:ext cx="365125" cy="368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1651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40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65863" y="1205351"/>
            <a:ext cx="25400" cy="25400"/>
            <a:chOff x="1165863" y="1205351"/>
            <a:chExt cx="25400" cy="25400"/>
          </a:xfrm>
        </p:grpSpPr>
        <p:sp>
          <p:nvSpPr>
            <p:cNvPr id="43" name="object 43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1165863" y="1061351"/>
            <a:ext cx="25400" cy="25400"/>
            <a:chOff x="1165863" y="1061351"/>
            <a:chExt cx="25400" cy="25400"/>
          </a:xfrm>
        </p:grpSpPr>
        <p:sp>
          <p:nvSpPr>
            <p:cNvPr id="46" name="object 46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1165863" y="917351"/>
            <a:ext cx="25400" cy="25400"/>
            <a:chOff x="1165863" y="917351"/>
            <a:chExt cx="25400" cy="25400"/>
          </a:xfrm>
        </p:grpSpPr>
        <p:sp>
          <p:nvSpPr>
            <p:cNvPr id="49" name="object 49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631319" y="613203"/>
            <a:ext cx="979805" cy="173355"/>
          </a:xfrm>
          <a:custGeom>
            <a:avLst/>
            <a:gdLst/>
            <a:ahLst/>
            <a:cxnLst/>
            <a:rect l="l" t="t" r="r" b="b"/>
            <a:pathLst>
              <a:path w="979805" h="173354">
                <a:moveTo>
                  <a:pt x="259197" y="172801"/>
                </a:moveTo>
                <a:lnTo>
                  <a:pt x="0" y="0"/>
                </a:lnTo>
                <a:lnTo>
                  <a:pt x="719997" y="0"/>
                </a:lnTo>
                <a:lnTo>
                  <a:pt x="979195" y="172801"/>
                </a:lnTo>
                <a:lnTo>
                  <a:pt x="259197" y="172801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834619" y="651349"/>
            <a:ext cx="1017269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8030" algn="l"/>
              </a:tabLst>
            </a:pP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-5">
                <a:latin typeface="Times New Roman"/>
                <a:cs typeface="Times New Roman"/>
              </a:rPr>
              <a:t>    </a:t>
            </a:r>
            <a:r>
              <a:rPr dirty="0" sz="600" spc="-70">
                <a:latin typeface="Times New Roman"/>
                <a:cs typeface="Times New Roman"/>
              </a:rPr>
              <a:t> </a:t>
            </a:r>
            <a:r>
              <a:rPr dirty="0" sz="600" spc="105">
                <a:latin typeface="Times New Roman"/>
                <a:cs typeface="Times New Roman"/>
              </a:rPr>
              <a:t>R</a:t>
            </a:r>
            <a:r>
              <a:rPr dirty="0" sz="600" spc="95">
                <a:latin typeface="Times New Roman"/>
                <a:cs typeface="Times New Roman"/>
              </a:rPr>
              <a:t>OI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39988" y="207476"/>
            <a:ext cx="1589405" cy="581660"/>
            <a:chOff x="239988" y="207476"/>
            <a:chExt cx="1589405" cy="581660"/>
          </a:xfrm>
        </p:grpSpPr>
        <p:sp>
          <p:nvSpPr>
            <p:cNvPr id="54" name="object 54"/>
            <p:cNvSpPr/>
            <p:nvPr/>
          </p:nvSpPr>
          <p:spPr>
            <a:xfrm>
              <a:off x="631319" y="613203"/>
              <a:ext cx="979805" cy="173355"/>
            </a:xfrm>
            <a:custGeom>
              <a:avLst/>
              <a:gdLst/>
              <a:ahLst/>
              <a:cxnLst/>
              <a:rect l="l" t="t" r="r" b="b"/>
              <a:pathLst>
                <a:path w="979805" h="173354">
                  <a:moveTo>
                    <a:pt x="259197" y="172801"/>
                  </a:moveTo>
                  <a:lnTo>
                    <a:pt x="0" y="0"/>
                  </a:lnTo>
                  <a:lnTo>
                    <a:pt x="719997" y="0"/>
                  </a:lnTo>
                  <a:lnTo>
                    <a:pt x="979195" y="172801"/>
                  </a:lnTo>
                  <a:lnTo>
                    <a:pt x="259197" y="172801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03319" y="613203"/>
              <a:ext cx="835660" cy="173355"/>
            </a:xfrm>
            <a:custGeom>
              <a:avLst/>
              <a:gdLst/>
              <a:ahLst/>
              <a:cxnLst/>
              <a:rect l="l" t="t" r="r" b="b"/>
              <a:pathLst>
                <a:path w="835660" h="173354">
                  <a:moveTo>
                    <a:pt x="259197" y="172801"/>
                  </a:moveTo>
                  <a:lnTo>
                    <a:pt x="0" y="0"/>
                  </a:lnTo>
                </a:path>
                <a:path w="835660" h="173354">
                  <a:moveTo>
                    <a:pt x="331197" y="172801"/>
                  </a:moveTo>
                  <a:lnTo>
                    <a:pt x="71999" y="0"/>
                  </a:lnTo>
                </a:path>
                <a:path w="835660" h="173354">
                  <a:moveTo>
                    <a:pt x="403196" y="172801"/>
                  </a:moveTo>
                  <a:lnTo>
                    <a:pt x="143999" y="0"/>
                  </a:lnTo>
                </a:path>
                <a:path w="835660" h="173354">
                  <a:moveTo>
                    <a:pt x="475196" y="172801"/>
                  </a:moveTo>
                  <a:lnTo>
                    <a:pt x="215999" y="0"/>
                  </a:lnTo>
                </a:path>
                <a:path w="835660" h="173354">
                  <a:moveTo>
                    <a:pt x="547196" y="172801"/>
                  </a:moveTo>
                  <a:lnTo>
                    <a:pt x="287999" y="0"/>
                  </a:lnTo>
                </a:path>
                <a:path w="835660" h="173354">
                  <a:moveTo>
                    <a:pt x="619196" y="172801"/>
                  </a:moveTo>
                  <a:lnTo>
                    <a:pt x="359998" y="0"/>
                  </a:lnTo>
                </a:path>
                <a:path w="835660" h="173354">
                  <a:moveTo>
                    <a:pt x="691195" y="172801"/>
                  </a:moveTo>
                  <a:lnTo>
                    <a:pt x="431998" y="0"/>
                  </a:lnTo>
                </a:path>
                <a:path w="835660" h="173354">
                  <a:moveTo>
                    <a:pt x="763195" y="172801"/>
                  </a:moveTo>
                  <a:lnTo>
                    <a:pt x="503998" y="0"/>
                  </a:lnTo>
                </a:path>
                <a:path w="835660" h="173354">
                  <a:moveTo>
                    <a:pt x="835195" y="172801"/>
                  </a:moveTo>
                  <a:lnTo>
                    <a:pt x="575998" y="0"/>
                  </a:lnTo>
                </a:path>
                <a:path w="835660" h="173354">
                  <a:moveTo>
                    <a:pt x="0" y="43200"/>
                  </a:moveTo>
                  <a:lnTo>
                    <a:pt x="719997" y="43200"/>
                  </a:lnTo>
                </a:path>
                <a:path w="835660" h="173354">
                  <a:moveTo>
                    <a:pt x="71999" y="86400"/>
                  </a:moveTo>
                  <a:lnTo>
                    <a:pt x="791997" y="86400"/>
                  </a:lnTo>
                </a:path>
              </a:pathLst>
            </a:custGeom>
            <a:ln w="5060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42519" y="210006"/>
              <a:ext cx="1584325" cy="403225"/>
            </a:xfrm>
            <a:custGeom>
              <a:avLst/>
              <a:gdLst/>
              <a:ahLst/>
              <a:cxnLst/>
              <a:rect l="l" t="t" r="r" b="b"/>
              <a:pathLst>
                <a:path w="1584325" h="403225">
                  <a:moveTo>
                    <a:pt x="1108795" y="403199"/>
                  </a:moveTo>
                  <a:lnTo>
                    <a:pt x="1583995" y="143999"/>
                  </a:lnTo>
                </a:path>
                <a:path w="1584325" h="403225">
                  <a:moveTo>
                    <a:pt x="388798" y="403199"/>
                  </a:moveTo>
                  <a:lnTo>
                    <a:pt x="0" y="143999"/>
                  </a:lnTo>
                </a:path>
                <a:path w="1584325" h="403225">
                  <a:moveTo>
                    <a:pt x="1583995" y="143999"/>
                  </a:moveTo>
                  <a:lnTo>
                    <a:pt x="0" y="143999"/>
                  </a:lnTo>
                  <a:lnTo>
                    <a:pt x="0" y="0"/>
                  </a:lnTo>
                  <a:lnTo>
                    <a:pt x="1583995" y="0"/>
                  </a:lnTo>
                  <a:lnTo>
                    <a:pt x="1583995" y="143999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1030427" y="381566"/>
            <a:ext cx="13589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5" i="1">
                <a:latin typeface="Verdana"/>
                <a:cs typeface="Verdana"/>
              </a:rPr>
              <a:t>W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144583" y="358406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3264395" y="272921"/>
            <a:ext cx="2268220" cy="70802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It </a:t>
            </a:r>
            <a:r>
              <a:rPr dirty="0" spc="-5"/>
              <a:t>is </a:t>
            </a:r>
            <a:r>
              <a:rPr dirty="0" spc="50"/>
              <a:t>thus </a:t>
            </a:r>
            <a:r>
              <a:rPr dirty="0" spc="30"/>
              <a:t>compatible </a:t>
            </a:r>
            <a:r>
              <a:rPr dirty="0" spc="40"/>
              <a:t>with </a:t>
            </a:r>
            <a:r>
              <a:rPr dirty="0" spc="55"/>
              <a:t>the </a:t>
            </a:r>
            <a:r>
              <a:rPr dirty="0" spc="25"/>
              <a:t>dimen-  </a:t>
            </a:r>
            <a:r>
              <a:rPr dirty="0" spc="10"/>
              <a:t>sions </a:t>
            </a:r>
            <a:r>
              <a:rPr dirty="0" spc="-20"/>
              <a:t>of </a:t>
            </a:r>
            <a:r>
              <a:rPr dirty="0" spc="55"/>
              <a:t>the </a:t>
            </a:r>
            <a:r>
              <a:rPr dirty="0" spc="10"/>
              <a:t>weight </a:t>
            </a:r>
            <a:r>
              <a:rPr dirty="0" spc="50"/>
              <a:t>matrix </a:t>
            </a:r>
            <a:r>
              <a:rPr dirty="0" spc="25"/>
              <a:t>connecting  </a:t>
            </a:r>
            <a:r>
              <a:rPr dirty="0" spc="55"/>
              <a:t>the </a:t>
            </a:r>
            <a:r>
              <a:rPr dirty="0" spc="15"/>
              <a:t>original </a:t>
            </a:r>
            <a:r>
              <a:rPr dirty="0" spc="20"/>
              <a:t>pooling </a:t>
            </a:r>
            <a:r>
              <a:rPr dirty="0" spc="15"/>
              <a:t>layer </a:t>
            </a:r>
            <a:r>
              <a:rPr dirty="0" spc="55"/>
              <a:t>to the </a:t>
            </a:r>
            <a:r>
              <a:rPr dirty="0" spc="20"/>
              <a:t>first  </a:t>
            </a:r>
            <a:r>
              <a:rPr dirty="0" spc="60"/>
              <a:t>FC</a:t>
            </a:r>
            <a:r>
              <a:rPr dirty="0" spc="80"/>
              <a:t> </a:t>
            </a:r>
            <a:r>
              <a:rPr dirty="0" spc="15"/>
              <a:t>layer</a:t>
            </a:r>
          </a:p>
        </p:txBody>
      </p:sp>
      <p:grpSp>
        <p:nvGrpSpPr>
          <p:cNvPr id="60" name="object 6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1" name="object 6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7980" y="1661861"/>
            <a:ext cx="977265" cy="278765"/>
            <a:chOff x="707980" y="1661861"/>
            <a:chExt cx="977265" cy="278765"/>
          </a:xfrm>
        </p:grpSpPr>
        <p:sp>
          <p:nvSpPr>
            <p:cNvPr id="4" name="object 4"/>
            <p:cNvSpPr/>
            <p:nvPr/>
          </p:nvSpPr>
          <p:spPr>
            <a:xfrm>
              <a:off x="710514" y="1722005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971994" y="216001"/>
                  </a:moveTo>
                  <a:lnTo>
                    <a:pt x="647992" y="0"/>
                  </a:lnTo>
                  <a:lnTo>
                    <a:pt x="0" y="0"/>
                  </a:lnTo>
                  <a:lnTo>
                    <a:pt x="324002" y="216001"/>
                  </a:lnTo>
                  <a:lnTo>
                    <a:pt x="971994" y="2160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0520" y="17220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0520" y="1693200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  <a:path w="972185" h="216535">
                  <a:moveTo>
                    <a:pt x="323996" y="187201"/>
                  </a:moveTo>
                  <a:lnTo>
                    <a:pt x="323996" y="187201"/>
                  </a:lnTo>
                </a:path>
                <a:path w="972185" h="216535">
                  <a:moveTo>
                    <a:pt x="323996" y="187201"/>
                  </a:moveTo>
                  <a:lnTo>
                    <a:pt x="971994" y="187201"/>
                  </a:lnTo>
                </a:path>
                <a:path w="972185" h="216535">
                  <a:moveTo>
                    <a:pt x="971994" y="187201"/>
                  </a:moveTo>
                  <a:lnTo>
                    <a:pt x="323996" y="18720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647997" y="0"/>
                  </a:moveTo>
                  <a:lnTo>
                    <a:pt x="0" y="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0" y="0"/>
                  </a:moveTo>
                  <a:lnTo>
                    <a:pt x="647997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0"/>
                  </a:lnTo>
                  <a:lnTo>
                    <a:pt x="971994" y="21600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0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0"/>
                  </a:lnTo>
                  <a:lnTo>
                    <a:pt x="323996" y="216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323996" y="216000"/>
                  </a:moveTo>
                  <a:lnTo>
                    <a:pt x="0" y="0"/>
                  </a:lnTo>
                  <a:lnTo>
                    <a:pt x="323996" y="216000"/>
                  </a:lnTo>
                  <a:close/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0520" y="1664401"/>
              <a:ext cx="324485" cy="0"/>
            </a:xfrm>
            <a:custGeom>
              <a:avLst/>
              <a:gdLst/>
              <a:ahLst/>
              <a:cxnLst/>
              <a:rect l="l" t="t" r="r" b="b"/>
              <a:pathLst>
                <a:path w="324484" h="0">
                  <a:moveTo>
                    <a:pt x="0" y="0"/>
                  </a:moveTo>
                  <a:lnTo>
                    <a:pt x="32399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8517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5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1816" y="1827593"/>
            <a:ext cx="883919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7980" y="1402659"/>
            <a:ext cx="977265" cy="307975"/>
            <a:chOff x="707980" y="1402659"/>
            <a:chExt cx="977265" cy="307975"/>
          </a:xfrm>
        </p:grpSpPr>
        <p:sp>
          <p:nvSpPr>
            <p:cNvPr id="20" name="object 20"/>
            <p:cNvSpPr/>
            <p:nvPr/>
          </p:nvSpPr>
          <p:spPr>
            <a:xfrm>
              <a:off x="1033251" y="1635601"/>
              <a:ext cx="650875" cy="73660"/>
            </a:xfrm>
            <a:custGeom>
              <a:avLst/>
              <a:gdLst/>
              <a:ahLst/>
              <a:cxnLst/>
              <a:rect l="l" t="t" r="r" b="b"/>
              <a:pathLst>
                <a:path w="650875" h="73660">
                  <a:moveTo>
                    <a:pt x="0" y="0"/>
                  </a:moveTo>
                  <a:lnTo>
                    <a:pt x="0" y="71999"/>
                  </a:lnTo>
                </a:path>
                <a:path w="650875" h="73660">
                  <a:moveTo>
                    <a:pt x="650528" y="0"/>
                  </a:moveTo>
                  <a:lnTo>
                    <a:pt x="650528" y="71999"/>
                  </a:lnTo>
                </a:path>
                <a:path w="650875" h="73660">
                  <a:moveTo>
                    <a:pt x="1265" y="73265"/>
                  </a:moveTo>
                  <a:lnTo>
                    <a:pt x="649263" y="7326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0520" y="1419600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0520" y="1419600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33251" y="1619935"/>
              <a:ext cx="650875" cy="74930"/>
            </a:xfrm>
            <a:custGeom>
              <a:avLst/>
              <a:gdLst/>
              <a:ahLst/>
              <a:cxnLst/>
              <a:rect l="l" t="t" r="r" b="b"/>
              <a:pathLst>
                <a:path w="650875" h="74930">
                  <a:moveTo>
                    <a:pt x="0" y="1265"/>
                  </a:moveTo>
                  <a:lnTo>
                    <a:pt x="0" y="73264"/>
                  </a:lnTo>
                </a:path>
                <a:path w="650875" h="74930">
                  <a:moveTo>
                    <a:pt x="1265" y="0"/>
                  </a:moveTo>
                  <a:lnTo>
                    <a:pt x="649263" y="0"/>
                  </a:lnTo>
                </a:path>
                <a:path w="650875" h="74930">
                  <a:moveTo>
                    <a:pt x="650528" y="1265"/>
                  </a:moveTo>
                  <a:lnTo>
                    <a:pt x="650528" y="73264"/>
                  </a:lnTo>
                </a:path>
                <a:path w="650875" h="74930">
                  <a:moveTo>
                    <a:pt x="1265" y="74530"/>
                  </a:moveTo>
                  <a:lnTo>
                    <a:pt x="6492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0520" y="1405199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20" y="1405199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71999"/>
                  </a:moveTo>
                  <a:lnTo>
                    <a:pt x="0" y="0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623682" y="1522832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98700" y="1261542"/>
            <a:ext cx="786130" cy="233045"/>
            <a:chOff x="798700" y="1261542"/>
            <a:chExt cx="786130" cy="233045"/>
          </a:xfrm>
        </p:grpSpPr>
        <p:sp>
          <p:nvSpPr>
            <p:cNvPr id="36" name="object 36"/>
            <p:cNvSpPr/>
            <p:nvPr/>
          </p:nvSpPr>
          <p:spPr>
            <a:xfrm>
              <a:off x="1033251" y="1418337"/>
              <a:ext cx="549910" cy="74930"/>
            </a:xfrm>
            <a:custGeom>
              <a:avLst/>
              <a:gdLst/>
              <a:ahLst/>
              <a:cxnLst/>
              <a:rect l="l" t="t" r="r" b="b"/>
              <a:pathLst>
                <a:path w="549910" h="74930">
                  <a:moveTo>
                    <a:pt x="0" y="1265"/>
                  </a:moveTo>
                  <a:lnTo>
                    <a:pt x="0" y="73264"/>
                  </a:lnTo>
                </a:path>
                <a:path w="549910" h="74930">
                  <a:moveTo>
                    <a:pt x="1265" y="0"/>
                  </a:moveTo>
                  <a:lnTo>
                    <a:pt x="548463" y="0"/>
                  </a:lnTo>
                </a:path>
                <a:path w="549910" h="74930">
                  <a:moveTo>
                    <a:pt x="549729" y="1265"/>
                  </a:moveTo>
                  <a:lnTo>
                    <a:pt x="549729" y="73264"/>
                  </a:lnTo>
                </a:path>
                <a:path w="549910" h="74930">
                  <a:moveTo>
                    <a:pt x="1265" y="74530"/>
                  </a:moveTo>
                  <a:lnTo>
                    <a:pt x="5484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547198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547198" y="71999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0" y="71999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547198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547198" y="0"/>
                  </a:moveTo>
                  <a:lnTo>
                    <a:pt x="0" y="0"/>
                  </a:lnTo>
                  <a:lnTo>
                    <a:pt x="233276" y="155520"/>
                  </a:lnTo>
                  <a:lnTo>
                    <a:pt x="780474" y="155520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233276" y="155520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780474" y="155520"/>
                  </a:lnTo>
                  <a:lnTo>
                    <a:pt x="233276" y="15552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98709" y="1261551"/>
              <a:ext cx="238337" cy="232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0" y="0"/>
                  </a:moveTo>
                  <a:lnTo>
                    <a:pt x="547198" y="0"/>
                  </a:lnTo>
                </a:path>
                <a:path w="781050" h="155575">
                  <a:moveTo>
                    <a:pt x="780474" y="155520"/>
                  </a:moveTo>
                  <a:lnTo>
                    <a:pt x="54719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462811" y="1257719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65863" y="1205351"/>
            <a:ext cx="25400" cy="25400"/>
            <a:chOff x="1165863" y="1205351"/>
            <a:chExt cx="25400" cy="25400"/>
          </a:xfrm>
        </p:grpSpPr>
        <p:sp>
          <p:nvSpPr>
            <p:cNvPr id="45" name="object 45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165863" y="1061351"/>
            <a:ext cx="25400" cy="25400"/>
            <a:chOff x="1165863" y="1061351"/>
            <a:chExt cx="25400" cy="25400"/>
          </a:xfrm>
        </p:grpSpPr>
        <p:sp>
          <p:nvSpPr>
            <p:cNvPr id="48" name="object 48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165863" y="917351"/>
            <a:ext cx="25400" cy="25400"/>
            <a:chOff x="1165863" y="917351"/>
            <a:chExt cx="25400" cy="25400"/>
          </a:xfrm>
        </p:grpSpPr>
        <p:sp>
          <p:nvSpPr>
            <p:cNvPr id="51" name="object 51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631319" y="613203"/>
            <a:ext cx="979805" cy="173355"/>
          </a:xfrm>
          <a:custGeom>
            <a:avLst/>
            <a:gdLst/>
            <a:ahLst/>
            <a:cxnLst/>
            <a:rect l="l" t="t" r="r" b="b"/>
            <a:pathLst>
              <a:path w="979805" h="173354">
                <a:moveTo>
                  <a:pt x="259197" y="172801"/>
                </a:moveTo>
                <a:lnTo>
                  <a:pt x="0" y="0"/>
                </a:lnTo>
                <a:lnTo>
                  <a:pt x="719997" y="0"/>
                </a:lnTo>
                <a:lnTo>
                  <a:pt x="979195" y="172801"/>
                </a:lnTo>
                <a:lnTo>
                  <a:pt x="259197" y="172801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834619" y="651349"/>
            <a:ext cx="1017269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8030" algn="l"/>
              </a:tabLst>
            </a:pP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5">
                <a:uFill>
                  <a:solidFill>
                    <a:srgbClr val="FF7F7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600" spc="-5">
                <a:latin typeface="Times New Roman"/>
                <a:cs typeface="Times New Roman"/>
              </a:rPr>
              <a:t>    </a:t>
            </a:r>
            <a:r>
              <a:rPr dirty="0" sz="600" spc="-70">
                <a:latin typeface="Times New Roman"/>
                <a:cs typeface="Times New Roman"/>
              </a:rPr>
              <a:t> </a:t>
            </a:r>
            <a:r>
              <a:rPr dirty="0" sz="600" spc="105">
                <a:latin typeface="Times New Roman"/>
                <a:cs typeface="Times New Roman"/>
              </a:rPr>
              <a:t>R</a:t>
            </a:r>
            <a:r>
              <a:rPr dirty="0" sz="600" spc="95">
                <a:latin typeface="Times New Roman"/>
                <a:cs typeface="Times New Roman"/>
              </a:rPr>
              <a:t>OI</a:t>
            </a:r>
            <a:endParaRPr sz="6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39988" y="207476"/>
            <a:ext cx="1589405" cy="581660"/>
            <a:chOff x="239988" y="207476"/>
            <a:chExt cx="1589405" cy="581660"/>
          </a:xfrm>
        </p:grpSpPr>
        <p:sp>
          <p:nvSpPr>
            <p:cNvPr id="56" name="object 56"/>
            <p:cNvSpPr/>
            <p:nvPr/>
          </p:nvSpPr>
          <p:spPr>
            <a:xfrm>
              <a:off x="631319" y="613203"/>
              <a:ext cx="979805" cy="173355"/>
            </a:xfrm>
            <a:custGeom>
              <a:avLst/>
              <a:gdLst/>
              <a:ahLst/>
              <a:cxnLst/>
              <a:rect l="l" t="t" r="r" b="b"/>
              <a:pathLst>
                <a:path w="979805" h="173354">
                  <a:moveTo>
                    <a:pt x="259197" y="172801"/>
                  </a:moveTo>
                  <a:lnTo>
                    <a:pt x="0" y="0"/>
                  </a:lnTo>
                  <a:lnTo>
                    <a:pt x="719997" y="0"/>
                  </a:lnTo>
                  <a:lnTo>
                    <a:pt x="979195" y="172801"/>
                  </a:lnTo>
                  <a:lnTo>
                    <a:pt x="259197" y="172801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03319" y="613203"/>
              <a:ext cx="835660" cy="173355"/>
            </a:xfrm>
            <a:custGeom>
              <a:avLst/>
              <a:gdLst/>
              <a:ahLst/>
              <a:cxnLst/>
              <a:rect l="l" t="t" r="r" b="b"/>
              <a:pathLst>
                <a:path w="835660" h="173354">
                  <a:moveTo>
                    <a:pt x="259197" y="172801"/>
                  </a:moveTo>
                  <a:lnTo>
                    <a:pt x="0" y="0"/>
                  </a:lnTo>
                </a:path>
                <a:path w="835660" h="173354">
                  <a:moveTo>
                    <a:pt x="331197" y="172801"/>
                  </a:moveTo>
                  <a:lnTo>
                    <a:pt x="71999" y="0"/>
                  </a:lnTo>
                </a:path>
                <a:path w="835660" h="173354">
                  <a:moveTo>
                    <a:pt x="403196" y="172801"/>
                  </a:moveTo>
                  <a:lnTo>
                    <a:pt x="143999" y="0"/>
                  </a:lnTo>
                </a:path>
                <a:path w="835660" h="173354">
                  <a:moveTo>
                    <a:pt x="475196" y="172801"/>
                  </a:moveTo>
                  <a:lnTo>
                    <a:pt x="215999" y="0"/>
                  </a:lnTo>
                </a:path>
                <a:path w="835660" h="173354">
                  <a:moveTo>
                    <a:pt x="547196" y="172801"/>
                  </a:moveTo>
                  <a:lnTo>
                    <a:pt x="287999" y="0"/>
                  </a:lnTo>
                </a:path>
                <a:path w="835660" h="173354">
                  <a:moveTo>
                    <a:pt x="619196" y="172801"/>
                  </a:moveTo>
                  <a:lnTo>
                    <a:pt x="359998" y="0"/>
                  </a:lnTo>
                </a:path>
                <a:path w="835660" h="173354">
                  <a:moveTo>
                    <a:pt x="691195" y="172801"/>
                  </a:moveTo>
                  <a:lnTo>
                    <a:pt x="431998" y="0"/>
                  </a:lnTo>
                </a:path>
                <a:path w="835660" h="173354">
                  <a:moveTo>
                    <a:pt x="763195" y="172801"/>
                  </a:moveTo>
                  <a:lnTo>
                    <a:pt x="503998" y="0"/>
                  </a:lnTo>
                </a:path>
                <a:path w="835660" h="173354">
                  <a:moveTo>
                    <a:pt x="835195" y="172801"/>
                  </a:moveTo>
                  <a:lnTo>
                    <a:pt x="575998" y="0"/>
                  </a:lnTo>
                </a:path>
                <a:path w="835660" h="173354">
                  <a:moveTo>
                    <a:pt x="0" y="43200"/>
                  </a:moveTo>
                  <a:lnTo>
                    <a:pt x="719997" y="43200"/>
                  </a:lnTo>
                </a:path>
                <a:path w="835660" h="173354">
                  <a:moveTo>
                    <a:pt x="71999" y="86400"/>
                  </a:moveTo>
                  <a:lnTo>
                    <a:pt x="791997" y="86400"/>
                  </a:lnTo>
                </a:path>
              </a:pathLst>
            </a:custGeom>
            <a:ln w="5060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42519" y="210006"/>
              <a:ext cx="1584325" cy="403225"/>
            </a:xfrm>
            <a:custGeom>
              <a:avLst/>
              <a:gdLst/>
              <a:ahLst/>
              <a:cxnLst/>
              <a:rect l="l" t="t" r="r" b="b"/>
              <a:pathLst>
                <a:path w="1584325" h="403225">
                  <a:moveTo>
                    <a:pt x="1108795" y="403199"/>
                  </a:moveTo>
                  <a:lnTo>
                    <a:pt x="1583995" y="143999"/>
                  </a:lnTo>
                </a:path>
                <a:path w="1584325" h="403225">
                  <a:moveTo>
                    <a:pt x="388798" y="403199"/>
                  </a:moveTo>
                  <a:lnTo>
                    <a:pt x="0" y="143999"/>
                  </a:lnTo>
                </a:path>
                <a:path w="1584325" h="403225">
                  <a:moveTo>
                    <a:pt x="1583995" y="143999"/>
                  </a:moveTo>
                  <a:lnTo>
                    <a:pt x="0" y="143999"/>
                  </a:lnTo>
                  <a:lnTo>
                    <a:pt x="0" y="0"/>
                  </a:lnTo>
                  <a:lnTo>
                    <a:pt x="1583995" y="0"/>
                  </a:lnTo>
                  <a:lnTo>
                    <a:pt x="1583995" y="143999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1030427" y="381566"/>
            <a:ext cx="13589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5" i="1">
                <a:latin typeface="Verdana"/>
                <a:cs typeface="Verdana"/>
              </a:rPr>
              <a:t>W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144583" y="358406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264395" y="272921"/>
            <a:ext cx="2268220" cy="70802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It </a:t>
            </a:r>
            <a:r>
              <a:rPr dirty="0" spc="-5"/>
              <a:t>is </a:t>
            </a:r>
            <a:r>
              <a:rPr dirty="0" spc="50"/>
              <a:t>thus </a:t>
            </a:r>
            <a:r>
              <a:rPr dirty="0" spc="30"/>
              <a:t>compatible </a:t>
            </a:r>
            <a:r>
              <a:rPr dirty="0" spc="40"/>
              <a:t>with </a:t>
            </a:r>
            <a:r>
              <a:rPr dirty="0" spc="55"/>
              <a:t>the </a:t>
            </a:r>
            <a:r>
              <a:rPr dirty="0" spc="25"/>
              <a:t>dimen-  </a:t>
            </a:r>
            <a:r>
              <a:rPr dirty="0" spc="10"/>
              <a:t>sions </a:t>
            </a:r>
            <a:r>
              <a:rPr dirty="0" spc="-20"/>
              <a:t>of </a:t>
            </a:r>
            <a:r>
              <a:rPr dirty="0" spc="55"/>
              <a:t>the </a:t>
            </a:r>
            <a:r>
              <a:rPr dirty="0" spc="10"/>
              <a:t>weight </a:t>
            </a:r>
            <a:r>
              <a:rPr dirty="0" spc="50"/>
              <a:t>matrix </a:t>
            </a:r>
            <a:r>
              <a:rPr dirty="0" spc="25"/>
              <a:t>connecting  </a:t>
            </a:r>
            <a:r>
              <a:rPr dirty="0" spc="55"/>
              <a:t>the </a:t>
            </a:r>
            <a:r>
              <a:rPr dirty="0" spc="15"/>
              <a:t>original </a:t>
            </a:r>
            <a:r>
              <a:rPr dirty="0" spc="20"/>
              <a:t>pooling </a:t>
            </a:r>
            <a:r>
              <a:rPr dirty="0" spc="15"/>
              <a:t>layer </a:t>
            </a:r>
            <a:r>
              <a:rPr dirty="0" spc="55"/>
              <a:t>to the </a:t>
            </a:r>
            <a:r>
              <a:rPr dirty="0" spc="20"/>
              <a:t>first  </a:t>
            </a:r>
            <a:r>
              <a:rPr dirty="0" spc="60"/>
              <a:t>FC</a:t>
            </a:r>
            <a:r>
              <a:rPr dirty="0" spc="80"/>
              <a:t> </a:t>
            </a:r>
            <a:r>
              <a:rPr dirty="0" spc="15"/>
              <a:t>layer</a:t>
            </a:r>
          </a:p>
        </p:txBody>
      </p:sp>
      <p:sp>
        <p:nvSpPr>
          <p:cNvPr id="62" name="object 62"/>
          <p:cNvSpPr/>
          <p:nvPr/>
        </p:nvSpPr>
        <p:spPr>
          <a:xfrm>
            <a:off x="3144583" y="108465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3264395" y="999171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0">
                <a:latin typeface="Times New Roman"/>
                <a:cs typeface="Times New Roman"/>
              </a:rPr>
              <a:t>just </a:t>
            </a:r>
            <a:r>
              <a:rPr dirty="0" sz="1100" spc="45">
                <a:latin typeface="Times New Roman"/>
                <a:cs typeface="Times New Roman"/>
              </a:rPr>
              <a:t>retain </a:t>
            </a:r>
            <a:r>
              <a:rPr dirty="0" sz="1100" spc="85">
                <a:latin typeface="Times New Roman"/>
                <a:cs typeface="Times New Roman"/>
              </a:rPr>
              <a:t>that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weight </a:t>
            </a:r>
            <a:r>
              <a:rPr dirty="0" sz="1100" spc="50">
                <a:latin typeface="Times New Roman"/>
                <a:cs typeface="Times New Roman"/>
              </a:rPr>
              <a:t>matrix 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-5">
                <a:latin typeface="Times New Roman"/>
                <a:cs typeface="Times New Roman"/>
              </a:rPr>
              <a:t>fine </a:t>
            </a:r>
            <a:r>
              <a:rPr dirty="0" sz="1100" spc="50">
                <a:latin typeface="Times New Roman"/>
                <a:cs typeface="Times New Roman"/>
              </a:rPr>
              <a:t>tune</a:t>
            </a:r>
            <a:r>
              <a:rPr dirty="0" sz="1100" spc="204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5" name="object 6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300" y="183857"/>
            <a:ext cx="369570" cy="1094740"/>
            <a:chOff x="753300" y="183857"/>
            <a:chExt cx="369570" cy="109474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7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3300" y="718527"/>
              <a:ext cx="369569" cy="55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380365" cy="648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20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20">
                <a:latin typeface="Times New Roman"/>
                <a:cs typeface="Times New Roman"/>
              </a:rPr>
              <a:t>Fast</a:t>
            </a:r>
            <a:r>
              <a:rPr dirty="0" sz="550" spc="-1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724535" cy="553085"/>
            <a:chOff x="1381175" y="458685"/>
            <a:chExt cx="724535" cy="553085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264395" y="100849"/>
            <a:ext cx="510540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 b="1">
                <a:latin typeface="Georgia"/>
                <a:cs typeface="Georgia"/>
              </a:rPr>
              <a:t>Region</a:t>
            </a:r>
            <a:endParaRPr sz="1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20">
                <a:latin typeface="Times New Roman"/>
                <a:cs typeface="Times New Roman"/>
              </a:rPr>
              <a:t>Search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8948" y="100849"/>
            <a:ext cx="743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 b="1">
                <a:latin typeface="Georgia"/>
                <a:cs typeface="Georgia"/>
              </a:rPr>
              <a:t>Pro</a:t>
            </a:r>
            <a:r>
              <a:rPr dirty="0" sz="1100" spc="15" b="1">
                <a:latin typeface="Georgia"/>
                <a:cs typeface="Georgia"/>
              </a:rPr>
              <a:t>p</a:t>
            </a:r>
            <a:r>
              <a:rPr dirty="0" sz="1100" spc="-60" b="1">
                <a:latin typeface="Georgia"/>
                <a:cs typeface="Georgia"/>
              </a:rPr>
              <a:t>osals: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83899" y="100849"/>
            <a:ext cx="5492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Times New Roman"/>
                <a:cs typeface="Times New Roman"/>
              </a:rPr>
              <a:t>Selective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300" y="183857"/>
            <a:ext cx="369570" cy="1094740"/>
            <a:chOff x="753300" y="183857"/>
            <a:chExt cx="369570" cy="109474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7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3300" y="718527"/>
              <a:ext cx="369569" cy="55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1205230" cy="814705"/>
            <a:chOff x="1381175" y="458685"/>
            <a:chExt cx="1205230" cy="814705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54024" y="1041279"/>
              <a:ext cx="1032126" cy="2319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50393" y="840999"/>
            <a:ext cx="380365" cy="379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20">
                <a:latin typeface="Times New Roman"/>
                <a:cs typeface="Times New Roman"/>
              </a:rPr>
              <a:t>Fast</a:t>
            </a:r>
            <a:r>
              <a:rPr dirty="0" sz="550" spc="-1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264395" y="100849"/>
            <a:ext cx="2268220" cy="5740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696595" algn="l"/>
                <a:tab pos="1731645" algn="l"/>
              </a:tabLst>
            </a:pPr>
            <a:r>
              <a:rPr dirty="0" sz="1100" spc="-30" b="1">
                <a:latin typeface="Georgia"/>
                <a:cs typeface="Georgia"/>
              </a:rPr>
              <a:t>Region</a:t>
            </a:r>
            <a:r>
              <a:rPr dirty="0" sz="1100" spc="-30" b="1">
                <a:latin typeface="Georgia"/>
                <a:cs typeface="Georgia"/>
              </a:rPr>
              <a:t>	</a:t>
            </a:r>
            <a:r>
              <a:rPr dirty="0" sz="1100" spc="-20" b="1">
                <a:latin typeface="Georgia"/>
                <a:cs typeface="Georgia"/>
              </a:rPr>
              <a:t>Pro</a:t>
            </a:r>
            <a:r>
              <a:rPr dirty="0" sz="1100" spc="15" b="1">
                <a:latin typeface="Georgia"/>
                <a:cs typeface="Georgia"/>
              </a:rPr>
              <a:t>p</a:t>
            </a:r>
            <a:r>
              <a:rPr dirty="0" sz="1100" spc="-60" b="1">
                <a:latin typeface="Georgia"/>
                <a:cs typeface="Georgia"/>
              </a:rPr>
              <a:t>osals:</a:t>
            </a:r>
            <a:r>
              <a:rPr dirty="0" sz="1100" b="1">
                <a:latin typeface="Georgia"/>
                <a:cs typeface="Georgia"/>
              </a:rPr>
              <a:t>	</a:t>
            </a:r>
            <a:r>
              <a:rPr dirty="0" sz="1100" spc="10">
                <a:latin typeface="Times New Roman"/>
                <a:cs typeface="Times New Roman"/>
              </a:rPr>
              <a:t>Selecti</a:t>
            </a:r>
            <a:r>
              <a:rPr dirty="0" sz="1100" spc="-15">
                <a:latin typeface="Times New Roman"/>
                <a:cs typeface="Times New Roman"/>
              </a:rPr>
              <a:t>v</a:t>
            </a:r>
            <a:r>
              <a:rPr dirty="0" sz="1100" spc="-5">
                <a:latin typeface="Times New Roman"/>
                <a:cs typeface="Times New Roman"/>
              </a:rPr>
              <a:t>e  </a:t>
            </a:r>
            <a:r>
              <a:rPr dirty="0" sz="1100" spc="20">
                <a:latin typeface="Times New Roman"/>
                <a:cs typeface="Times New Roman"/>
              </a:rPr>
              <a:t>Search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40" b="1">
                <a:latin typeface="Georgia"/>
                <a:cs typeface="Georgia"/>
              </a:rPr>
              <a:t>Feature </a:t>
            </a:r>
            <a:r>
              <a:rPr dirty="0" sz="1100" spc="-20" b="1">
                <a:latin typeface="Georgia"/>
                <a:cs typeface="Georgia"/>
              </a:rPr>
              <a:t>Extraction:</a:t>
            </a:r>
            <a:r>
              <a:rPr dirty="0" sz="1100" spc="120" b="1">
                <a:latin typeface="Georgia"/>
                <a:cs typeface="Georgia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44583" y="568439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300" y="183857"/>
            <a:ext cx="369570" cy="1094740"/>
            <a:chOff x="753300" y="183857"/>
            <a:chExt cx="369570" cy="109474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7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3300" y="718527"/>
              <a:ext cx="369569" cy="55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1205230" cy="814705"/>
            <a:chOff x="1381175" y="458685"/>
            <a:chExt cx="1205230" cy="814705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54024" y="1041279"/>
              <a:ext cx="1032126" cy="2319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50393" y="840999"/>
            <a:ext cx="380365" cy="379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20">
                <a:latin typeface="Times New Roman"/>
                <a:cs typeface="Times New Roman"/>
              </a:rPr>
              <a:t>Fast</a:t>
            </a:r>
            <a:r>
              <a:rPr dirty="0" sz="550" spc="-1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264395" y="100849"/>
            <a:ext cx="2268220" cy="7842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  <a:tabLst>
                <a:tab pos="696595" algn="l"/>
                <a:tab pos="1731645" algn="l"/>
              </a:tabLst>
            </a:pPr>
            <a:r>
              <a:rPr dirty="0" sz="1100" spc="-30" b="1">
                <a:latin typeface="Georgia"/>
                <a:cs typeface="Georgia"/>
              </a:rPr>
              <a:t>Region</a:t>
            </a:r>
            <a:r>
              <a:rPr dirty="0" sz="1100" spc="-30" b="1">
                <a:latin typeface="Georgia"/>
                <a:cs typeface="Georgia"/>
              </a:rPr>
              <a:t>	</a:t>
            </a:r>
            <a:r>
              <a:rPr dirty="0" sz="1100" spc="-20" b="1">
                <a:latin typeface="Georgia"/>
                <a:cs typeface="Georgia"/>
              </a:rPr>
              <a:t>Pro</a:t>
            </a:r>
            <a:r>
              <a:rPr dirty="0" sz="1100" spc="15" b="1">
                <a:latin typeface="Georgia"/>
                <a:cs typeface="Georgia"/>
              </a:rPr>
              <a:t>p</a:t>
            </a:r>
            <a:r>
              <a:rPr dirty="0" sz="1100" spc="-60" b="1">
                <a:latin typeface="Georgia"/>
                <a:cs typeface="Georgia"/>
              </a:rPr>
              <a:t>osals:</a:t>
            </a:r>
            <a:r>
              <a:rPr dirty="0" sz="1100" b="1">
                <a:latin typeface="Georgia"/>
                <a:cs typeface="Georgia"/>
              </a:rPr>
              <a:t>	</a:t>
            </a:r>
            <a:r>
              <a:rPr dirty="0" sz="1100" spc="10">
                <a:latin typeface="Times New Roman"/>
                <a:cs typeface="Times New Roman"/>
              </a:rPr>
              <a:t>Selecti</a:t>
            </a:r>
            <a:r>
              <a:rPr dirty="0" sz="1100" spc="-15">
                <a:latin typeface="Times New Roman"/>
                <a:cs typeface="Times New Roman"/>
              </a:rPr>
              <a:t>v</a:t>
            </a:r>
            <a:r>
              <a:rPr dirty="0" sz="1100" spc="-5">
                <a:latin typeface="Times New Roman"/>
                <a:cs typeface="Times New Roman"/>
              </a:rPr>
              <a:t>e  </a:t>
            </a:r>
            <a:r>
              <a:rPr dirty="0" sz="1100" spc="20">
                <a:latin typeface="Times New Roman"/>
                <a:cs typeface="Times New Roman"/>
              </a:rPr>
              <a:t>Search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40" b="1">
                <a:latin typeface="Georgia"/>
                <a:cs typeface="Georgia"/>
              </a:rPr>
              <a:t>Feature </a:t>
            </a:r>
            <a:r>
              <a:rPr dirty="0" sz="1100" spc="-20" b="1">
                <a:latin typeface="Georgia"/>
                <a:cs typeface="Georgia"/>
              </a:rPr>
              <a:t>Extraction:</a:t>
            </a:r>
            <a:r>
              <a:rPr dirty="0" sz="1100" spc="120" b="1">
                <a:latin typeface="Georgia"/>
                <a:cs typeface="Georgia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40" b="1">
                <a:latin typeface="Georgia"/>
                <a:cs typeface="Georgia"/>
              </a:rPr>
              <a:t>Classifier: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44583" y="568439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44583" y="77847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3270" y="1212123"/>
            <a:ext cx="503364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25" b="1">
                <a:latin typeface="Georgia"/>
                <a:cs typeface="Georgia"/>
              </a:rPr>
              <a:t>Module </a:t>
            </a:r>
            <a:r>
              <a:rPr dirty="0" sz="1400" spc="-20" b="1">
                <a:latin typeface="Georgia"/>
                <a:cs typeface="Georgia"/>
              </a:rPr>
              <a:t>12.4 </a:t>
            </a:r>
            <a:r>
              <a:rPr dirty="0" sz="1400" spc="-70" b="1">
                <a:latin typeface="Georgia"/>
                <a:cs typeface="Georgia"/>
              </a:rPr>
              <a:t>: </a:t>
            </a:r>
            <a:r>
              <a:rPr dirty="0" sz="1400" spc="-45" b="1">
                <a:latin typeface="Georgia"/>
                <a:cs typeface="Georgia"/>
              </a:rPr>
              <a:t>Faster </a:t>
            </a:r>
            <a:r>
              <a:rPr dirty="0" sz="1400" spc="90" b="1">
                <a:latin typeface="Georgia"/>
                <a:cs typeface="Georgia"/>
              </a:rPr>
              <a:t>RCNN </a:t>
            </a:r>
            <a:r>
              <a:rPr dirty="0" sz="1400" spc="-50" b="1">
                <a:latin typeface="Georgia"/>
                <a:cs typeface="Georgia"/>
              </a:rPr>
              <a:t>model </a:t>
            </a:r>
            <a:r>
              <a:rPr dirty="0" sz="1400" spc="-75" b="1">
                <a:latin typeface="Georgia"/>
                <a:cs typeface="Georgia"/>
              </a:rPr>
              <a:t>for </a:t>
            </a:r>
            <a:r>
              <a:rPr dirty="0" sz="1400" spc="-5" b="1">
                <a:latin typeface="Georgia"/>
                <a:cs typeface="Georgia"/>
              </a:rPr>
              <a:t>object</a:t>
            </a:r>
            <a:r>
              <a:rPr dirty="0" sz="1400" spc="-10" b="1">
                <a:latin typeface="Georgia"/>
                <a:cs typeface="Georgia"/>
              </a:rPr>
              <a:t> </a:t>
            </a:r>
            <a:r>
              <a:rPr dirty="0" sz="1400" spc="-30" b="1">
                <a:latin typeface="Georgia"/>
                <a:cs typeface="Georgia"/>
              </a:rPr>
              <a:t>detection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90"/>
              <a:t>27</a:t>
            </a:r>
            <a:r>
              <a:rPr dirty="0" spc="90"/>
              <a:t>/47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64395" y="100849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So </a:t>
            </a:r>
            <a:r>
              <a:rPr dirty="0" sz="1100" spc="25">
                <a:latin typeface="Times New Roman"/>
                <a:cs typeface="Times New Roman"/>
              </a:rPr>
              <a:t>far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25">
                <a:latin typeface="Times New Roman"/>
                <a:cs typeface="Times New Roman"/>
              </a:rPr>
              <a:t>proposals </a:t>
            </a:r>
            <a:r>
              <a:rPr dirty="0" sz="1100">
                <a:latin typeface="Times New Roman"/>
                <a:cs typeface="Times New Roman"/>
              </a:rPr>
              <a:t>were </a:t>
            </a:r>
            <a:r>
              <a:rPr dirty="0" sz="1100" spc="25">
                <a:latin typeface="Times New Roman"/>
                <a:cs typeface="Times New Roman"/>
              </a:rPr>
              <a:t>be-  </a:t>
            </a:r>
            <a:r>
              <a:rPr dirty="0" sz="1100" spc="15">
                <a:latin typeface="Times New Roman"/>
                <a:cs typeface="Times New Roman"/>
              </a:rPr>
              <a:t>ing </a:t>
            </a:r>
            <a:r>
              <a:rPr dirty="0" sz="1100" spc="40">
                <a:latin typeface="Times New Roman"/>
                <a:cs typeface="Times New Roman"/>
              </a:rPr>
              <a:t>made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">
                <a:latin typeface="Times New Roman"/>
                <a:cs typeface="Times New Roman"/>
              </a:rPr>
              <a:t>Selective </a:t>
            </a:r>
            <a:r>
              <a:rPr dirty="0" sz="1100" spc="20">
                <a:latin typeface="Times New Roman"/>
                <a:cs typeface="Times New Roman"/>
              </a:rPr>
              <a:t>Search </a:t>
            </a:r>
            <a:r>
              <a:rPr dirty="0" sz="1100" spc="5">
                <a:latin typeface="Times New Roman"/>
                <a:cs typeface="Times New Roman"/>
              </a:rPr>
              <a:t>algo-  </a:t>
            </a:r>
            <a:r>
              <a:rPr dirty="0" sz="1100" spc="55">
                <a:latin typeface="Times New Roman"/>
                <a:cs typeface="Times New Roman"/>
              </a:rPr>
              <a:t>rithm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709" y="791692"/>
            <a:ext cx="991552" cy="862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404361" y="1192809"/>
            <a:ext cx="180340" cy="60960"/>
            <a:chOff x="1404361" y="1192809"/>
            <a:chExt cx="180340" cy="60960"/>
          </a:xfrm>
        </p:grpSpPr>
        <p:sp>
          <p:nvSpPr>
            <p:cNvPr id="24" name="object 24"/>
            <p:cNvSpPr/>
            <p:nvPr/>
          </p:nvSpPr>
          <p:spPr>
            <a:xfrm>
              <a:off x="1404361" y="122317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 h="0">
                  <a:moveTo>
                    <a:pt x="0" y="0"/>
                  </a:moveTo>
                  <a:lnTo>
                    <a:pt x="171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5642" y="119685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391640" y="26567"/>
            <a:ext cx="105664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5"/>
              <a:t>Region</a:t>
            </a:r>
            <a:r>
              <a:rPr dirty="0" spc="40"/>
              <a:t> </a:t>
            </a:r>
            <a:r>
              <a:rPr dirty="0" spc="25"/>
              <a:t>proposals</a:t>
            </a:r>
          </a:p>
        </p:txBody>
      </p:sp>
      <p:sp>
        <p:nvSpPr>
          <p:cNvPr id="27" name="object 27"/>
          <p:cNvSpPr/>
          <p:nvPr/>
        </p:nvSpPr>
        <p:spPr>
          <a:xfrm>
            <a:off x="1759242" y="292430"/>
            <a:ext cx="370204" cy="1833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2304372" y="1498815"/>
            <a:ext cx="252095" cy="60960"/>
            <a:chOff x="2304372" y="1498815"/>
            <a:chExt cx="252095" cy="60960"/>
          </a:xfrm>
        </p:grpSpPr>
        <p:sp>
          <p:nvSpPr>
            <p:cNvPr id="29" name="object 29"/>
            <p:cNvSpPr/>
            <p:nvPr/>
          </p:nvSpPr>
          <p:spPr>
            <a:xfrm>
              <a:off x="2304372" y="1529180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27653" y="1502863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304372" y="1966816"/>
            <a:ext cx="252095" cy="60960"/>
            <a:chOff x="2304372" y="1966816"/>
            <a:chExt cx="252095" cy="60960"/>
          </a:xfrm>
        </p:grpSpPr>
        <p:sp>
          <p:nvSpPr>
            <p:cNvPr id="32" name="object 32"/>
            <p:cNvSpPr/>
            <p:nvPr/>
          </p:nvSpPr>
          <p:spPr>
            <a:xfrm>
              <a:off x="2304372" y="1997182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27653" y="1970865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2304372" y="1066805"/>
            <a:ext cx="252095" cy="60960"/>
            <a:chOff x="2304372" y="1066805"/>
            <a:chExt cx="252095" cy="60960"/>
          </a:xfrm>
        </p:grpSpPr>
        <p:sp>
          <p:nvSpPr>
            <p:cNvPr id="35" name="object 35"/>
            <p:cNvSpPr/>
            <p:nvPr/>
          </p:nvSpPr>
          <p:spPr>
            <a:xfrm>
              <a:off x="2304372" y="109717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527653" y="107085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2304372" y="526798"/>
            <a:ext cx="252095" cy="60960"/>
            <a:chOff x="2304372" y="526798"/>
            <a:chExt cx="252095" cy="60960"/>
          </a:xfrm>
        </p:grpSpPr>
        <p:sp>
          <p:nvSpPr>
            <p:cNvPr id="38" name="object 38"/>
            <p:cNvSpPr/>
            <p:nvPr/>
          </p:nvSpPr>
          <p:spPr>
            <a:xfrm>
              <a:off x="2304372" y="55716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527653" y="53084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/>
          <p:nvPr/>
        </p:nvSpPr>
        <p:spPr>
          <a:xfrm>
            <a:off x="504583" y="2501709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24382" y="2372446"/>
            <a:ext cx="4788535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40">
                <a:latin typeface="Times New Roman"/>
                <a:cs typeface="Times New Roman"/>
              </a:rPr>
              <a:t>Let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us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see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typical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pipeline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Palatino Linotype"/>
                <a:cs typeface="Palatino Linotype"/>
              </a:rPr>
              <a:t>object</a:t>
            </a:r>
            <a:r>
              <a:rPr dirty="0" sz="1100" spc="114" i="1">
                <a:latin typeface="Palatino Linotype"/>
                <a:cs typeface="Palatino Linotype"/>
              </a:rPr>
              <a:t> </a:t>
            </a:r>
            <a:r>
              <a:rPr dirty="0" sz="1100" spc="25" i="1">
                <a:latin typeface="Palatino Linotype"/>
                <a:cs typeface="Palatino Linotype"/>
              </a:rPr>
              <a:t>detection</a:t>
            </a:r>
            <a:endParaRPr sz="1100">
              <a:latin typeface="Palatino Linotype"/>
              <a:cs typeface="Palatino Linotype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0">
                <a:latin typeface="Times New Roman"/>
                <a:cs typeface="Times New Roman"/>
              </a:rPr>
              <a:t>It </a:t>
            </a:r>
            <a:r>
              <a:rPr dirty="0" sz="1100" spc="55">
                <a:latin typeface="Times New Roman"/>
                <a:cs typeface="Times New Roman"/>
              </a:rPr>
              <a:t>starts </a:t>
            </a:r>
            <a:r>
              <a:rPr dirty="0" sz="1100" spc="40">
                <a:latin typeface="Times New Roman"/>
                <a:cs typeface="Times New Roman"/>
              </a:rPr>
              <a:t>with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30">
                <a:latin typeface="Times New Roman"/>
                <a:cs typeface="Times New Roman"/>
              </a:rPr>
              <a:t>proposal stage </a:t>
            </a:r>
            <a:r>
              <a:rPr dirty="0" sz="1100" spc="20">
                <a:latin typeface="Times New Roman"/>
                <a:cs typeface="Times New Roman"/>
              </a:rPr>
              <a:t>where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20">
                <a:latin typeface="Times New Roman"/>
                <a:cs typeface="Times New Roman"/>
              </a:rPr>
              <a:t>identify </a:t>
            </a:r>
            <a:r>
              <a:rPr dirty="0" sz="1100" spc="40">
                <a:latin typeface="Times New Roman"/>
                <a:cs typeface="Times New Roman"/>
              </a:rPr>
              <a:t>potential </a:t>
            </a:r>
            <a:r>
              <a:rPr dirty="0" sz="1100" spc="10">
                <a:latin typeface="Times New Roman"/>
                <a:cs typeface="Times New Roman"/>
              </a:rPr>
              <a:t>regions which  </a:t>
            </a:r>
            <a:r>
              <a:rPr dirty="0" sz="1100" spc="30">
                <a:latin typeface="Times New Roman"/>
                <a:cs typeface="Times New Roman"/>
              </a:rPr>
              <a:t>may contain</a:t>
            </a:r>
            <a:r>
              <a:rPr dirty="0" sz="1100" spc="14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objects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04583" y="2711742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4" name="object 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79991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3264" y="2191159"/>
            <a:ext cx="1642493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89907" y="2550529"/>
            <a:ext cx="210820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49430" y="1766532"/>
            <a:ext cx="1137920" cy="762000"/>
            <a:chOff x="1049430" y="1766532"/>
            <a:chExt cx="1137920" cy="762000"/>
          </a:xfrm>
        </p:grpSpPr>
        <p:sp>
          <p:nvSpPr>
            <p:cNvPr id="6" name="object 6"/>
            <p:cNvSpPr/>
            <p:nvPr/>
          </p:nvSpPr>
          <p:spPr>
            <a:xfrm>
              <a:off x="1051970" y="1958305"/>
              <a:ext cx="943610" cy="567690"/>
            </a:xfrm>
            <a:custGeom>
              <a:avLst/>
              <a:gdLst/>
              <a:ahLst/>
              <a:cxnLst/>
              <a:rect l="l" t="t" r="r" b="b"/>
              <a:pathLst>
                <a:path w="943610" h="567689">
                  <a:moveTo>
                    <a:pt x="943073" y="0"/>
                  </a:moveTo>
                  <a:lnTo>
                    <a:pt x="0" y="0"/>
                  </a:lnTo>
                  <a:lnTo>
                    <a:pt x="0" y="567080"/>
                  </a:lnTo>
                  <a:lnTo>
                    <a:pt x="943073" y="567080"/>
                  </a:lnTo>
                  <a:lnTo>
                    <a:pt x="943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95043" y="1769072"/>
              <a:ext cx="189230" cy="756920"/>
            </a:xfrm>
            <a:custGeom>
              <a:avLst/>
              <a:gdLst/>
              <a:ahLst/>
              <a:cxnLst/>
              <a:rect l="l" t="t" r="r" b="b"/>
              <a:pathLst>
                <a:path w="189230" h="756919">
                  <a:moveTo>
                    <a:pt x="189233" y="0"/>
                  </a:moveTo>
                  <a:lnTo>
                    <a:pt x="0" y="189233"/>
                  </a:lnTo>
                  <a:lnTo>
                    <a:pt x="0" y="756313"/>
                  </a:lnTo>
                  <a:lnTo>
                    <a:pt x="189233" y="567080"/>
                  </a:lnTo>
                  <a:lnTo>
                    <a:pt x="189233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1970" y="1769072"/>
              <a:ext cx="1132840" cy="189230"/>
            </a:xfrm>
            <a:custGeom>
              <a:avLst/>
              <a:gdLst/>
              <a:ahLst/>
              <a:cxnLst/>
              <a:rect l="l" t="t" r="r" b="b"/>
              <a:pathLst>
                <a:path w="1132839" h="189230">
                  <a:moveTo>
                    <a:pt x="1132306" y="0"/>
                  </a:moveTo>
                  <a:lnTo>
                    <a:pt x="189233" y="0"/>
                  </a:lnTo>
                  <a:lnTo>
                    <a:pt x="0" y="189233"/>
                  </a:lnTo>
                  <a:lnTo>
                    <a:pt x="943073" y="189233"/>
                  </a:lnTo>
                  <a:lnTo>
                    <a:pt x="113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1970" y="1769072"/>
              <a:ext cx="1132840" cy="756920"/>
            </a:xfrm>
            <a:custGeom>
              <a:avLst/>
              <a:gdLst/>
              <a:ahLst/>
              <a:cxnLst/>
              <a:rect l="l" t="t" r="r" b="b"/>
              <a:pathLst>
                <a:path w="1132839" h="756919">
                  <a:moveTo>
                    <a:pt x="0" y="189233"/>
                  </a:moveTo>
                  <a:lnTo>
                    <a:pt x="189233" y="0"/>
                  </a:lnTo>
                  <a:lnTo>
                    <a:pt x="1132306" y="0"/>
                  </a:lnTo>
                  <a:lnTo>
                    <a:pt x="1132306" y="567080"/>
                  </a:lnTo>
                  <a:lnTo>
                    <a:pt x="943073" y="756313"/>
                  </a:lnTo>
                  <a:lnTo>
                    <a:pt x="0" y="756313"/>
                  </a:lnTo>
                  <a:lnTo>
                    <a:pt x="0" y="189233"/>
                  </a:lnTo>
                  <a:close/>
                </a:path>
                <a:path w="1132839" h="756919">
                  <a:moveTo>
                    <a:pt x="0" y="189233"/>
                  </a:moveTo>
                  <a:lnTo>
                    <a:pt x="943073" y="189233"/>
                  </a:lnTo>
                  <a:lnTo>
                    <a:pt x="1132306" y="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95043" y="1958305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w="0" h="567689">
                  <a:moveTo>
                    <a:pt x="0" y="0"/>
                  </a:moveTo>
                  <a:lnTo>
                    <a:pt x="0" y="56708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345382" y="2183813"/>
            <a:ext cx="356235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>
                <a:latin typeface="Times New Roman"/>
                <a:cs typeface="Times New Roman"/>
              </a:rPr>
              <a:t>conv</a:t>
            </a:r>
            <a:r>
              <a:rPr dirty="0" sz="550" spc="-45">
                <a:latin typeface="Times New Roman"/>
                <a:cs typeface="Times New Roman"/>
              </a:rPr>
              <a:t> </a:t>
            </a:r>
            <a:r>
              <a:rPr dirty="0" sz="550" spc="5">
                <a:latin typeface="Times New Roman"/>
                <a:cs typeface="Times New Roman"/>
              </a:rPr>
              <a:t>layers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13192" y="1367725"/>
            <a:ext cx="1165225" cy="508000"/>
            <a:chOff x="1113192" y="1367725"/>
            <a:chExt cx="1165225" cy="508000"/>
          </a:xfrm>
        </p:grpSpPr>
        <p:sp>
          <p:nvSpPr>
            <p:cNvPr id="13" name="object 13"/>
            <p:cNvSpPr/>
            <p:nvPr/>
          </p:nvSpPr>
          <p:spPr>
            <a:xfrm>
              <a:off x="1565867" y="1725165"/>
              <a:ext cx="138523" cy="1502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26179" y="1367725"/>
              <a:ext cx="1146529" cy="3691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3192" y="1368343"/>
              <a:ext cx="1165225" cy="366395"/>
            </a:xfrm>
            <a:custGeom>
              <a:avLst/>
              <a:gdLst/>
              <a:ahLst/>
              <a:cxnLst/>
              <a:rect l="l" t="t" r="r" b="b"/>
              <a:pathLst>
                <a:path w="1165225" h="366394">
                  <a:moveTo>
                    <a:pt x="1165081" y="0"/>
                  </a:moveTo>
                  <a:lnTo>
                    <a:pt x="319717" y="0"/>
                  </a:lnTo>
                  <a:lnTo>
                    <a:pt x="0" y="366097"/>
                  </a:lnTo>
                  <a:lnTo>
                    <a:pt x="846601" y="366097"/>
                  </a:lnTo>
                  <a:lnTo>
                    <a:pt x="852519" y="359295"/>
                  </a:lnTo>
                  <a:lnTo>
                    <a:pt x="19789" y="359295"/>
                  </a:lnTo>
                  <a:lnTo>
                    <a:pt x="324664" y="6802"/>
                  </a:lnTo>
                  <a:lnTo>
                    <a:pt x="1159164" y="6802"/>
                  </a:lnTo>
                  <a:lnTo>
                    <a:pt x="1165081" y="0"/>
                  </a:lnTo>
                  <a:close/>
                </a:path>
                <a:path w="1165225" h="366394">
                  <a:moveTo>
                    <a:pt x="1159164" y="6802"/>
                  </a:moveTo>
                  <a:lnTo>
                    <a:pt x="1145292" y="6802"/>
                  </a:lnTo>
                  <a:lnTo>
                    <a:pt x="839798" y="359295"/>
                  </a:lnTo>
                  <a:lnTo>
                    <a:pt x="852519" y="359295"/>
                  </a:lnTo>
                  <a:lnTo>
                    <a:pt x="115916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213628" y="1465272"/>
            <a:ext cx="55435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solidFill>
                  <a:srgbClr val="C00000"/>
                </a:solidFill>
                <a:latin typeface="Times New Roman"/>
                <a:cs typeface="Times New Roman"/>
              </a:rPr>
              <a:t>feature</a:t>
            </a:r>
            <a:r>
              <a:rPr dirty="0" sz="800" spc="-6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C00000"/>
                </a:solidFill>
                <a:latin typeface="Times New Roman"/>
                <a:cs typeface="Times New Roman"/>
              </a:rPr>
              <a:t>maps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5191" y="1269916"/>
            <a:ext cx="210459" cy="218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2247" y="1311289"/>
            <a:ext cx="11588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 b="1">
                <a:latin typeface="Times New Roman"/>
                <a:cs typeface="Times New Roman"/>
              </a:rPr>
              <a:t>Region </a:t>
            </a:r>
            <a:r>
              <a:rPr dirty="0" sz="800" b="1">
                <a:latin typeface="Times New Roman"/>
                <a:cs typeface="Times New Roman"/>
              </a:rPr>
              <a:t>Proposal</a:t>
            </a:r>
            <a:r>
              <a:rPr dirty="0" sz="800" spc="-70" b="1">
                <a:latin typeface="Times New Roman"/>
                <a:cs typeface="Times New Roman"/>
              </a:rPr>
              <a:t> </a:t>
            </a:r>
            <a:r>
              <a:rPr dirty="0" sz="800" spc="5" b="1">
                <a:latin typeface="Times New Roman"/>
                <a:cs typeface="Times New Roman"/>
              </a:rPr>
              <a:t>Network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5493" y="858774"/>
            <a:ext cx="1164590" cy="365760"/>
            <a:chOff x="545493" y="858774"/>
            <a:chExt cx="1164590" cy="365760"/>
          </a:xfrm>
        </p:grpSpPr>
        <p:sp>
          <p:nvSpPr>
            <p:cNvPr id="20" name="object 20"/>
            <p:cNvSpPr/>
            <p:nvPr/>
          </p:nvSpPr>
          <p:spPr>
            <a:xfrm>
              <a:off x="545493" y="858774"/>
              <a:ext cx="1164590" cy="365760"/>
            </a:xfrm>
            <a:custGeom>
              <a:avLst/>
              <a:gdLst/>
              <a:ahLst/>
              <a:cxnLst/>
              <a:rect l="l" t="t" r="r" b="b"/>
              <a:pathLst>
                <a:path w="1164589" h="365759">
                  <a:moveTo>
                    <a:pt x="1164463" y="0"/>
                  </a:moveTo>
                  <a:lnTo>
                    <a:pt x="319098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17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8547" y="6802"/>
                  </a:lnTo>
                  <a:lnTo>
                    <a:pt x="1164463" y="0"/>
                  </a:lnTo>
                  <a:close/>
                </a:path>
                <a:path w="1164589" h="365759">
                  <a:moveTo>
                    <a:pt x="1158547" y="6802"/>
                  </a:moveTo>
                  <a:lnTo>
                    <a:pt x="1144674" y="6802"/>
                  </a:lnTo>
                  <a:lnTo>
                    <a:pt x="839798" y="358677"/>
                  </a:lnTo>
                  <a:lnTo>
                    <a:pt x="852517" y="358677"/>
                  </a:lnTo>
                  <a:lnTo>
                    <a:pt x="1158547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8357" y="1049248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66" y="0"/>
                  </a:moveTo>
                  <a:lnTo>
                    <a:pt x="442163" y="0"/>
                  </a:lnTo>
                  <a:lnTo>
                    <a:pt x="442163" y="3708"/>
                  </a:lnTo>
                  <a:lnTo>
                    <a:pt x="325285" y="137287"/>
                  </a:lnTo>
                  <a:lnTo>
                    <a:pt x="10502" y="137287"/>
                  </a:lnTo>
                  <a:lnTo>
                    <a:pt x="127393" y="3708"/>
                  </a:lnTo>
                  <a:lnTo>
                    <a:pt x="442163" y="3708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2168" y="137287"/>
                  </a:lnTo>
                  <a:lnTo>
                    <a:pt x="449414" y="3708"/>
                  </a:lnTo>
                  <a:lnTo>
                    <a:pt x="452666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18576" y="902681"/>
              <a:ext cx="251692" cy="78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18133" y="986789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5">
                  <a:moveTo>
                    <a:pt x="410629" y="0"/>
                  </a:moveTo>
                  <a:lnTo>
                    <a:pt x="400723" y="0"/>
                  </a:lnTo>
                  <a:lnTo>
                    <a:pt x="400723" y="3708"/>
                  </a:lnTo>
                  <a:lnTo>
                    <a:pt x="294360" y="124917"/>
                  </a:lnTo>
                  <a:lnTo>
                    <a:pt x="9893" y="124917"/>
                  </a:lnTo>
                  <a:lnTo>
                    <a:pt x="116255" y="3708"/>
                  </a:lnTo>
                  <a:lnTo>
                    <a:pt x="400723" y="3708"/>
                  </a:lnTo>
                  <a:lnTo>
                    <a:pt x="400723" y="0"/>
                  </a:lnTo>
                  <a:lnTo>
                    <a:pt x="112547" y="0"/>
                  </a:lnTo>
                  <a:lnTo>
                    <a:pt x="0" y="128625"/>
                  </a:lnTo>
                  <a:lnTo>
                    <a:pt x="298691" y="128625"/>
                  </a:lnTo>
                  <a:lnTo>
                    <a:pt x="301917" y="124917"/>
                  </a:lnTo>
                  <a:lnTo>
                    <a:pt x="407390" y="3708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08929" y="888297"/>
            <a:ext cx="4222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19995" y="297259"/>
            <a:ext cx="1165225" cy="367665"/>
            <a:chOff x="1119995" y="297259"/>
            <a:chExt cx="1165225" cy="367665"/>
          </a:xfrm>
        </p:grpSpPr>
        <p:sp>
          <p:nvSpPr>
            <p:cNvPr id="26" name="object 26"/>
            <p:cNvSpPr/>
            <p:nvPr/>
          </p:nvSpPr>
          <p:spPr>
            <a:xfrm>
              <a:off x="1131744" y="297259"/>
              <a:ext cx="1146529" cy="3673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19995" y="297259"/>
              <a:ext cx="1165225" cy="365760"/>
            </a:xfrm>
            <a:custGeom>
              <a:avLst/>
              <a:gdLst/>
              <a:ahLst/>
              <a:cxnLst/>
              <a:rect l="l" t="t" r="r" b="b"/>
              <a:pathLst>
                <a:path w="1165225" h="365759">
                  <a:moveTo>
                    <a:pt x="1165081" y="0"/>
                  </a:moveTo>
                  <a:lnTo>
                    <a:pt x="319717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29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9154" y="6802"/>
                  </a:lnTo>
                  <a:lnTo>
                    <a:pt x="1165081" y="0"/>
                  </a:lnTo>
                  <a:close/>
                </a:path>
                <a:path w="1165225" h="365759">
                  <a:moveTo>
                    <a:pt x="1159154" y="6802"/>
                  </a:moveTo>
                  <a:lnTo>
                    <a:pt x="1145292" y="6802"/>
                  </a:lnTo>
                  <a:lnTo>
                    <a:pt x="839798" y="358677"/>
                  </a:lnTo>
                  <a:lnTo>
                    <a:pt x="852529" y="358677"/>
                  </a:lnTo>
                  <a:lnTo>
                    <a:pt x="115915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02855" y="487121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78" y="0"/>
                  </a:moveTo>
                  <a:lnTo>
                    <a:pt x="442163" y="0"/>
                  </a:lnTo>
                  <a:lnTo>
                    <a:pt x="442163" y="4330"/>
                  </a:lnTo>
                  <a:lnTo>
                    <a:pt x="325285" y="137896"/>
                  </a:lnTo>
                  <a:lnTo>
                    <a:pt x="10515" y="137896"/>
                  </a:lnTo>
                  <a:lnTo>
                    <a:pt x="127393" y="4330"/>
                  </a:lnTo>
                  <a:lnTo>
                    <a:pt x="442163" y="4330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1635" y="137896"/>
                  </a:lnTo>
                  <a:lnTo>
                    <a:pt x="448881" y="4330"/>
                  </a:lnTo>
                  <a:lnTo>
                    <a:pt x="452678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92459" y="341166"/>
              <a:ext cx="251692" cy="79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92630" y="425272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4">
                  <a:moveTo>
                    <a:pt x="410629" y="0"/>
                  </a:moveTo>
                  <a:lnTo>
                    <a:pt x="400735" y="0"/>
                  </a:lnTo>
                  <a:lnTo>
                    <a:pt x="400735" y="3721"/>
                  </a:lnTo>
                  <a:lnTo>
                    <a:pt x="294982" y="124917"/>
                  </a:lnTo>
                  <a:lnTo>
                    <a:pt x="9893" y="124917"/>
                  </a:lnTo>
                  <a:lnTo>
                    <a:pt x="116268" y="3721"/>
                  </a:lnTo>
                  <a:lnTo>
                    <a:pt x="400735" y="3721"/>
                  </a:lnTo>
                  <a:lnTo>
                    <a:pt x="400735" y="0"/>
                  </a:lnTo>
                  <a:lnTo>
                    <a:pt x="112560" y="0"/>
                  </a:lnTo>
                  <a:lnTo>
                    <a:pt x="0" y="128638"/>
                  </a:lnTo>
                  <a:lnTo>
                    <a:pt x="298691" y="128638"/>
                  </a:lnTo>
                  <a:lnTo>
                    <a:pt x="301929" y="124917"/>
                  </a:lnTo>
                  <a:lnTo>
                    <a:pt x="407403" y="3721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364166" y="733137"/>
            <a:ext cx="645795" cy="753110"/>
            <a:chOff x="1364166" y="733137"/>
            <a:chExt cx="645795" cy="753110"/>
          </a:xfrm>
        </p:grpSpPr>
        <p:sp>
          <p:nvSpPr>
            <p:cNvPr id="32" name="object 32"/>
            <p:cNvSpPr/>
            <p:nvPr/>
          </p:nvSpPr>
          <p:spPr>
            <a:xfrm>
              <a:off x="1873835" y="747461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66788" y="0"/>
                  </a:moveTo>
                  <a:lnTo>
                    <a:pt x="0" y="66788"/>
                  </a:lnTo>
                  <a:lnTo>
                    <a:pt x="33394" y="66788"/>
                  </a:lnTo>
                  <a:lnTo>
                    <a:pt x="33394" y="735906"/>
                  </a:lnTo>
                  <a:lnTo>
                    <a:pt x="100182" y="735906"/>
                  </a:lnTo>
                  <a:lnTo>
                    <a:pt x="100182" y="66788"/>
                  </a:lnTo>
                  <a:lnTo>
                    <a:pt x="133576" y="66788"/>
                  </a:lnTo>
                  <a:lnTo>
                    <a:pt x="66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73835" y="747461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0" y="66788"/>
                  </a:moveTo>
                  <a:lnTo>
                    <a:pt x="66788" y="0"/>
                  </a:lnTo>
                  <a:lnTo>
                    <a:pt x="133576" y="66788"/>
                  </a:lnTo>
                  <a:lnTo>
                    <a:pt x="100182" y="66788"/>
                  </a:lnTo>
                  <a:lnTo>
                    <a:pt x="100182" y="735906"/>
                  </a:lnTo>
                  <a:lnTo>
                    <a:pt x="33394" y="735906"/>
                  </a:lnTo>
                  <a:lnTo>
                    <a:pt x="33394" y="66788"/>
                  </a:lnTo>
                  <a:lnTo>
                    <a:pt x="0" y="66788"/>
                  </a:lnTo>
                  <a:close/>
                </a:path>
              </a:pathLst>
            </a:custGeom>
            <a:ln w="4947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64166" y="733137"/>
              <a:ext cx="210459" cy="218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791255" y="114668"/>
            <a:ext cx="39751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5">
                <a:latin typeface="Times New Roman"/>
                <a:cs typeface="Times New Roman"/>
              </a:rPr>
              <a:t>classifier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65867" y="193367"/>
            <a:ext cx="138523" cy="233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119630" y="480766"/>
            <a:ext cx="5226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Times New Roman"/>
                <a:cs typeface="Times New Roman"/>
              </a:rPr>
              <a:t>RoI</a:t>
            </a:r>
            <a:r>
              <a:rPr dirty="0" sz="800" spc="-4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pooling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So </a:t>
            </a:r>
            <a:r>
              <a:rPr dirty="0" spc="25"/>
              <a:t>far </a:t>
            </a:r>
            <a:r>
              <a:rPr dirty="0" spc="55"/>
              <a:t>the </a:t>
            </a:r>
            <a:r>
              <a:rPr dirty="0" spc="15"/>
              <a:t>region </a:t>
            </a:r>
            <a:r>
              <a:rPr dirty="0" spc="25"/>
              <a:t>proposals </a:t>
            </a:r>
            <a:r>
              <a:rPr dirty="0"/>
              <a:t>were </a:t>
            </a:r>
            <a:r>
              <a:rPr dirty="0" spc="25"/>
              <a:t>be-  </a:t>
            </a:r>
            <a:r>
              <a:rPr dirty="0" spc="15"/>
              <a:t>ing </a:t>
            </a:r>
            <a:r>
              <a:rPr dirty="0" spc="40"/>
              <a:t>made </a:t>
            </a:r>
            <a:r>
              <a:rPr dirty="0" spc="20"/>
              <a:t>using </a:t>
            </a:r>
            <a:r>
              <a:rPr dirty="0" spc="5"/>
              <a:t>Selective </a:t>
            </a:r>
            <a:r>
              <a:rPr dirty="0" spc="20"/>
              <a:t>Search </a:t>
            </a:r>
            <a:r>
              <a:rPr dirty="0" spc="5"/>
              <a:t>algo-  </a:t>
            </a:r>
            <a:r>
              <a:rPr dirty="0" spc="55"/>
              <a:t>rithm</a:t>
            </a:r>
          </a:p>
        </p:txBody>
      </p:sp>
      <p:sp>
        <p:nvSpPr>
          <p:cNvPr id="40" name="object 40"/>
          <p:cNvSpPr/>
          <p:nvPr/>
        </p:nvSpPr>
        <p:spPr>
          <a:xfrm>
            <a:off x="3144583" y="740511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264395" y="655026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45" b="1">
                <a:latin typeface="Georgia"/>
                <a:cs typeface="Georgia"/>
              </a:rPr>
              <a:t>Idea: </a:t>
            </a:r>
            <a:r>
              <a:rPr dirty="0" sz="1100" spc="55">
                <a:latin typeface="Times New Roman"/>
                <a:cs typeface="Times New Roman"/>
              </a:rPr>
              <a:t>Can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use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30">
                <a:latin typeface="Times New Roman"/>
                <a:cs typeface="Times New Roman"/>
              </a:rPr>
              <a:t>making 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also?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3" name="object 4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3264" y="2191159"/>
            <a:ext cx="1642493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89907" y="2550529"/>
            <a:ext cx="210820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49430" y="1766532"/>
            <a:ext cx="1137920" cy="762000"/>
            <a:chOff x="1049430" y="1766532"/>
            <a:chExt cx="1137920" cy="762000"/>
          </a:xfrm>
        </p:grpSpPr>
        <p:sp>
          <p:nvSpPr>
            <p:cNvPr id="6" name="object 6"/>
            <p:cNvSpPr/>
            <p:nvPr/>
          </p:nvSpPr>
          <p:spPr>
            <a:xfrm>
              <a:off x="1051970" y="1958305"/>
              <a:ext cx="943610" cy="567690"/>
            </a:xfrm>
            <a:custGeom>
              <a:avLst/>
              <a:gdLst/>
              <a:ahLst/>
              <a:cxnLst/>
              <a:rect l="l" t="t" r="r" b="b"/>
              <a:pathLst>
                <a:path w="943610" h="567689">
                  <a:moveTo>
                    <a:pt x="943073" y="0"/>
                  </a:moveTo>
                  <a:lnTo>
                    <a:pt x="0" y="0"/>
                  </a:lnTo>
                  <a:lnTo>
                    <a:pt x="0" y="567080"/>
                  </a:lnTo>
                  <a:lnTo>
                    <a:pt x="943073" y="567080"/>
                  </a:lnTo>
                  <a:lnTo>
                    <a:pt x="943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95043" y="1769072"/>
              <a:ext cx="189230" cy="756920"/>
            </a:xfrm>
            <a:custGeom>
              <a:avLst/>
              <a:gdLst/>
              <a:ahLst/>
              <a:cxnLst/>
              <a:rect l="l" t="t" r="r" b="b"/>
              <a:pathLst>
                <a:path w="189230" h="756919">
                  <a:moveTo>
                    <a:pt x="189233" y="0"/>
                  </a:moveTo>
                  <a:lnTo>
                    <a:pt x="0" y="189233"/>
                  </a:lnTo>
                  <a:lnTo>
                    <a:pt x="0" y="756313"/>
                  </a:lnTo>
                  <a:lnTo>
                    <a:pt x="189233" y="567080"/>
                  </a:lnTo>
                  <a:lnTo>
                    <a:pt x="189233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1970" y="1769072"/>
              <a:ext cx="1132840" cy="189230"/>
            </a:xfrm>
            <a:custGeom>
              <a:avLst/>
              <a:gdLst/>
              <a:ahLst/>
              <a:cxnLst/>
              <a:rect l="l" t="t" r="r" b="b"/>
              <a:pathLst>
                <a:path w="1132839" h="189230">
                  <a:moveTo>
                    <a:pt x="1132306" y="0"/>
                  </a:moveTo>
                  <a:lnTo>
                    <a:pt x="189233" y="0"/>
                  </a:lnTo>
                  <a:lnTo>
                    <a:pt x="0" y="189233"/>
                  </a:lnTo>
                  <a:lnTo>
                    <a:pt x="943073" y="189233"/>
                  </a:lnTo>
                  <a:lnTo>
                    <a:pt x="113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1970" y="1769072"/>
              <a:ext cx="1132840" cy="756920"/>
            </a:xfrm>
            <a:custGeom>
              <a:avLst/>
              <a:gdLst/>
              <a:ahLst/>
              <a:cxnLst/>
              <a:rect l="l" t="t" r="r" b="b"/>
              <a:pathLst>
                <a:path w="1132839" h="756919">
                  <a:moveTo>
                    <a:pt x="0" y="189233"/>
                  </a:moveTo>
                  <a:lnTo>
                    <a:pt x="189233" y="0"/>
                  </a:lnTo>
                  <a:lnTo>
                    <a:pt x="1132306" y="0"/>
                  </a:lnTo>
                  <a:lnTo>
                    <a:pt x="1132306" y="567080"/>
                  </a:lnTo>
                  <a:lnTo>
                    <a:pt x="943073" y="756313"/>
                  </a:lnTo>
                  <a:lnTo>
                    <a:pt x="0" y="756313"/>
                  </a:lnTo>
                  <a:lnTo>
                    <a:pt x="0" y="189233"/>
                  </a:lnTo>
                  <a:close/>
                </a:path>
                <a:path w="1132839" h="756919">
                  <a:moveTo>
                    <a:pt x="0" y="189233"/>
                  </a:moveTo>
                  <a:lnTo>
                    <a:pt x="943073" y="189233"/>
                  </a:lnTo>
                  <a:lnTo>
                    <a:pt x="1132306" y="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95043" y="1958305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w="0" h="567689">
                  <a:moveTo>
                    <a:pt x="0" y="0"/>
                  </a:moveTo>
                  <a:lnTo>
                    <a:pt x="0" y="56708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345382" y="2183813"/>
            <a:ext cx="356235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>
                <a:latin typeface="Times New Roman"/>
                <a:cs typeface="Times New Roman"/>
              </a:rPr>
              <a:t>conv</a:t>
            </a:r>
            <a:r>
              <a:rPr dirty="0" sz="550" spc="-45">
                <a:latin typeface="Times New Roman"/>
                <a:cs typeface="Times New Roman"/>
              </a:rPr>
              <a:t> </a:t>
            </a:r>
            <a:r>
              <a:rPr dirty="0" sz="550" spc="5">
                <a:latin typeface="Times New Roman"/>
                <a:cs typeface="Times New Roman"/>
              </a:rPr>
              <a:t>layers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13192" y="1367725"/>
            <a:ext cx="1165225" cy="508000"/>
            <a:chOff x="1113192" y="1367725"/>
            <a:chExt cx="1165225" cy="508000"/>
          </a:xfrm>
        </p:grpSpPr>
        <p:sp>
          <p:nvSpPr>
            <p:cNvPr id="13" name="object 13"/>
            <p:cNvSpPr/>
            <p:nvPr/>
          </p:nvSpPr>
          <p:spPr>
            <a:xfrm>
              <a:off x="1565867" y="1725165"/>
              <a:ext cx="138523" cy="1502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26179" y="1367725"/>
              <a:ext cx="1146529" cy="3691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3192" y="1368343"/>
              <a:ext cx="1165225" cy="366395"/>
            </a:xfrm>
            <a:custGeom>
              <a:avLst/>
              <a:gdLst/>
              <a:ahLst/>
              <a:cxnLst/>
              <a:rect l="l" t="t" r="r" b="b"/>
              <a:pathLst>
                <a:path w="1165225" h="366394">
                  <a:moveTo>
                    <a:pt x="1165081" y="0"/>
                  </a:moveTo>
                  <a:lnTo>
                    <a:pt x="319717" y="0"/>
                  </a:lnTo>
                  <a:lnTo>
                    <a:pt x="0" y="366097"/>
                  </a:lnTo>
                  <a:lnTo>
                    <a:pt x="846601" y="366097"/>
                  </a:lnTo>
                  <a:lnTo>
                    <a:pt x="852519" y="359295"/>
                  </a:lnTo>
                  <a:lnTo>
                    <a:pt x="19789" y="359295"/>
                  </a:lnTo>
                  <a:lnTo>
                    <a:pt x="324664" y="6802"/>
                  </a:lnTo>
                  <a:lnTo>
                    <a:pt x="1159164" y="6802"/>
                  </a:lnTo>
                  <a:lnTo>
                    <a:pt x="1165081" y="0"/>
                  </a:lnTo>
                  <a:close/>
                </a:path>
                <a:path w="1165225" h="366394">
                  <a:moveTo>
                    <a:pt x="1159164" y="6802"/>
                  </a:moveTo>
                  <a:lnTo>
                    <a:pt x="1145292" y="6802"/>
                  </a:lnTo>
                  <a:lnTo>
                    <a:pt x="839798" y="359295"/>
                  </a:lnTo>
                  <a:lnTo>
                    <a:pt x="852519" y="359295"/>
                  </a:lnTo>
                  <a:lnTo>
                    <a:pt x="115916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213628" y="1465272"/>
            <a:ext cx="55435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solidFill>
                  <a:srgbClr val="C00000"/>
                </a:solidFill>
                <a:latin typeface="Times New Roman"/>
                <a:cs typeface="Times New Roman"/>
              </a:rPr>
              <a:t>feature</a:t>
            </a:r>
            <a:r>
              <a:rPr dirty="0" sz="800" spc="-6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C00000"/>
                </a:solidFill>
                <a:latin typeface="Times New Roman"/>
                <a:cs typeface="Times New Roman"/>
              </a:rPr>
              <a:t>maps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5191" y="1269916"/>
            <a:ext cx="210459" cy="218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2247" y="1311289"/>
            <a:ext cx="11588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 b="1">
                <a:latin typeface="Times New Roman"/>
                <a:cs typeface="Times New Roman"/>
              </a:rPr>
              <a:t>Region </a:t>
            </a:r>
            <a:r>
              <a:rPr dirty="0" sz="800" b="1">
                <a:latin typeface="Times New Roman"/>
                <a:cs typeface="Times New Roman"/>
              </a:rPr>
              <a:t>Proposal</a:t>
            </a:r>
            <a:r>
              <a:rPr dirty="0" sz="800" spc="-70" b="1">
                <a:latin typeface="Times New Roman"/>
                <a:cs typeface="Times New Roman"/>
              </a:rPr>
              <a:t> </a:t>
            </a:r>
            <a:r>
              <a:rPr dirty="0" sz="800" spc="5" b="1">
                <a:latin typeface="Times New Roman"/>
                <a:cs typeface="Times New Roman"/>
              </a:rPr>
              <a:t>Network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5493" y="858774"/>
            <a:ext cx="1164590" cy="365760"/>
            <a:chOff x="545493" y="858774"/>
            <a:chExt cx="1164590" cy="365760"/>
          </a:xfrm>
        </p:grpSpPr>
        <p:sp>
          <p:nvSpPr>
            <p:cNvPr id="20" name="object 20"/>
            <p:cNvSpPr/>
            <p:nvPr/>
          </p:nvSpPr>
          <p:spPr>
            <a:xfrm>
              <a:off x="545493" y="858774"/>
              <a:ext cx="1164590" cy="365760"/>
            </a:xfrm>
            <a:custGeom>
              <a:avLst/>
              <a:gdLst/>
              <a:ahLst/>
              <a:cxnLst/>
              <a:rect l="l" t="t" r="r" b="b"/>
              <a:pathLst>
                <a:path w="1164589" h="365759">
                  <a:moveTo>
                    <a:pt x="1164463" y="0"/>
                  </a:moveTo>
                  <a:lnTo>
                    <a:pt x="319098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17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8547" y="6802"/>
                  </a:lnTo>
                  <a:lnTo>
                    <a:pt x="1164463" y="0"/>
                  </a:lnTo>
                  <a:close/>
                </a:path>
                <a:path w="1164589" h="365759">
                  <a:moveTo>
                    <a:pt x="1158547" y="6802"/>
                  </a:moveTo>
                  <a:lnTo>
                    <a:pt x="1144674" y="6802"/>
                  </a:lnTo>
                  <a:lnTo>
                    <a:pt x="839798" y="358677"/>
                  </a:lnTo>
                  <a:lnTo>
                    <a:pt x="852517" y="358677"/>
                  </a:lnTo>
                  <a:lnTo>
                    <a:pt x="1158547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8357" y="1049248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66" y="0"/>
                  </a:moveTo>
                  <a:lnTo>
                    <a:pt x="442163" y="0"/>
                  </a:lnTo>
                  <a:lnTo>
                    <a:pt x="442163" y="3708"/>
                  </a:lnTo>
                  <a:lnTo>
                    <a:pt x="325285" y="137287"/>
                  </a:lnTo>
                  <a:lnTo>
                    <a:pt x="10502" y="137287"/>
                  </a:lnTo>
                  <a:lnTo>
                    <a:pt x="127393" y="3708"/>
                  </a:lnTo>
                  <a:lnTo>
                    <a:pt x="442163" y="3708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2168" y="137287"/>
                  </a:lnTo>
                  <a:lnTo>
                    <a:pt x="449414" y="3708"/>
                  </a:lnTo>
                  <a:lnTo>
                    <a:pt x="452666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18576" y="902681"/>
              <a:ext cx="251692" cy="78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18133" y="986789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5">
                  <a:moveTo>
                    <a:pt x="410629" y="0"/>
                  </a:moveTo>
                  <a:lnTo>
                    <a:pt x="400723" y="0"/>
                  </a:lnTo>
                  <a:lnTo>
                    <a:pt x="400723" y="3708"/>
                  </a:lnTo>
                  <a:lnTo>
                    <a:pt x="294360" y="124917"/>
                  </a:lnTo>
                  <a:lnTo>
                    <a:pt x="9893" y="124917"/>
                  </a:lnTo>
                  <a:lnTo>
                    <a:pt x="116255" y="3708"/>
                  </a:lnTo>
                  <a:lnTo>
                    <a:pt x="400723" y="3708"/>
                  </a:lnTo>
                  <a:lnTo>
                    <a:pt x="400723" y="0"/>
                  </a:lnTo>
                  <a:lnTo>
                    <a:pt x="112547" y="0"/>
                  </a:lnTo>
                  <a:lnTo>
                    <a:pt x="0" y="128625"/>
                  </a:lnTo>
                  <a:lnTo>
                    <a:pt x="298691" y="128625"/>
                  </a:lnTo>
                  <a:lnTo>
                    <a:pt x="301917" y="124917"/>
                  </a:lnTo>
                  <a:lnTo>
                    <a:pt x="407390" y="3708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08929" y="888297"/>
            <a:ext cx="4222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19995" y="297259"/>
            <a:ext cx="1165225" cy="367665"/>
            <a:chOff x="1119995" y="297259"/>
            <a:chExt cx="1165225" cy="367665"/>
          </a:xfrm>
        </p:grpSpPr>
        <p:sp>
          <p:nvSpPr>
            <p:cNvPr id="26" name="object 26"/>
            <p:cNvSpPr/>
            <p:nvPr/>
          </p:nvSpPr>
          <p:spPr>
            <a:xfrm>
              <a:off x="1131744" y="297259"/>
              <a:ext cx="1146529" cy="3673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19995" y="297259"/>
              <a:ext cx="1165225" cy="365760"/>
            </a:xfrm>
            <a:custGeom>
              <a:avLst/>
              <a:gdLst/>
              <a:ahLst/>
              <a:cxnLst/>
              <a:rect l="l" t="t" r="r" b="b"/>
              <a:pathLst>
                <a:path w="1165225" h="365759">
                  <a:moveTo>
                    <a:pt x="1165081" y="0"/>
                  </a:moveTo>
                  <a:lnTo>
                    <a:pt x="319717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29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9154" y="6802"/>
                  </a:lnTo>
                  <a:lnTo>
                    <a:pt x="1165081" y="0"/>
                  </a:lnTo>
                  <a:close/>
                </a:path>
                <a:path w="1165225" h="365759">
                  <a:moveTo>
                    <a:pt x="1159154" y="6802"/>
                  </a:moveTo>
                  <a:lnTo>
                    <a:pt x="1145292" y="6802"/>
                  </a:lnTo>
                  <a:lnTo>
                    <a:pt x="839798" y="358677"/>
                  </a:lnTo>
                  <a:lnTo>
                    <a:pt x="852529" y="358677"/>
                  </a:lnTo>
                  <a:lnTo>
                    <a:pt x="115915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02855" y="487121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78" y="0"/>
                  </a:moveTo>
                  <a:lnTo>
                    <a:pt x="442163" y="0"/>
                  </a:lnTo>
                  <a:lnTo>
                    <a:pt x="442163" y="4330"/>
                  </a:lnTo>
                  <a:lnTo>
                    <a:pt x="325285" y="137896"/>
                  </a:lnTo>
                  <a:lnTo>
                    <a:pt x="10515" y="137896"/>
                  </a:lnTo>
                  <a:lnTo>
                    <a:pt x="127393" y="4330"/>
                  </a:lnTo>
                  <a:lnTo>
                    <a:pt x="442163" y="4330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1635" y="137896"/>
                  </a:lnTo>
                  <a:lnTo>
                    <a:pt x="448881" y="4330"/>
                  </a:lnTo>
                  <a:lnTo>
                    <a:pt x="452678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92459" y="341166"/>
              <a:ext cx="251692" cy="79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92630" y="425272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4">
                  <a:moveTo>
                    <a:pt x="410629" y="0"/>
                  </a:moveTo>
                  <a:lnTo>
                    <a:pt x="400735" y="0"/>
                  </a:lnTo>
                  <a:lnTo>
                    <a:pt x="400735" y="3721"/>
                  </a:lnTo>
                  <a:lnTo>
                    <a:pt x="294982" y="124917"/>
                  </a:lnTo>
                  <a:lnTo>
                    <a:pt x="9893" y="124917"/>
                  </a:lnTo>
                  <a:lnTo>
                    <a:pt x="116268" y="3721"/>
                  </a:lnTo>
                  <a:lnTo>
                    <a:pt x="400735" y="3721"/>
                  </a:lnTo>
                  <a:lnTo>
                    <a:pt x="400735" y="0"/>
                  </a:lnTo>
                  <a:lnTo>
                    <a:pt x="112560" y="0"/>
                  </a:lnTo>
                  <a:lnTo>
                    <a:pt x="0" y="128638"/>
                  </a:lnTo>
                  <a:lnTo>
                    <a:pt x="298691" y="128638"/>
                  </a:lnTo>
                  <a:lnTo>
                    <a:pt x="301929" y="124917"/>
                  </a:lnTo>
                  <a:lnTo>
                    <a:pt x="407403" y="3721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364166" y="733137"/>
            <a:ext cx="645795" cy="753110"/>
            <a:chOff x="1364166" y="733137"/>
            <a:chExt cx="645795" cy="753110"/>
          </a:xfrm>
        </p:grpSpPr>
        <p:sp>
          <p:nvSpPr>
            <p:cNvPr id="32" name="object 32"/>
            <p:cNvSpPr/>
            <p:nvPr/>
          </p:nvSpPr>
          <p:spPr>
            <a:xfrm>
              <a:off x="1873835" y="747461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66788" y="0"/>
                  </a:moveTo>
                  <a:lnTo>
                    <a:pt x="0" y="66788"/>
                  </a:lnTo>
                  <a:lnTo>
                    <a:pt x="33394" y="66788"/>
                  </a:lnTo>
                  <a:lnTo>
                    <a:pt x="33394" y="735906"/>
                  </a:lnTo>
                  <a:lnTo>
                    <a:pt x="100182" y="735906"/>
                  </a:lnTo>
                  <a:lnTo>
                    <a:pt x="100182" y="66788"/>
                  </a:lnTo>
                  <a:lnTo>
                    <a:pt x="133576" y="66788"/>
                  </a:lnTo>
                  <a:lnTo>
                    <a:pt x="66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73835" y="747461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0" y="66788"/>
                  </a:moveTo>
                  <a:lnTo>
                    <a:pt x="66788" y="0"/>
                  </a:lnTo>
                  <a:lnTo>
                    <a:pt x="133576" y="66788"/>
                  </a:lnTo>
                  <a:lnTo>
                    <a:pt x="100182" y="66788"/>
                  </a:lnTo>
                  <a:lnTo>
                    <a:pt x="100182" y="735906"/>
                  </a:lnTo>
                  <a:lnTo>
                    <a:pt x="33394" y="735906"/>
                  </a:lnTo>
                  <a:lnTo>
                    <a:pt x="33394" y="66788"/>
                  </a:lnTo>
                  <a:lnTo>
                    <a:pt x="0" y="66788"/>
                  </a:lnTo>
                  <a:close/>
                </a:path>
              </a:pathLst>
            </a:custGeom>
            <a:ln w="4947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64166" y="733137"/>
              <a:ext cx="210459" cy="218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791255" y="114668"/>
            <a:ext cx="39751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5">
                <a:latin typeface="Times New Roman"/>
                <a:cs typeface="Times New Roman"/>
              </a:rPr>
              <a:t>classifier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65867" y="193367"/>
            <a:ext cx="138523" cy="233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119630" y="480766"/>
            <a:ext cx="5226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Times New Roman"/>
                <a:cs typeface="Times New Roman"/>
              </a:rPr>
              <a:t>RoI</a:t>
            </a:r>
            <a:r>
              <a:rPr dirty="0" sz="800" spc="-4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pooling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So </a:t>
            </a:r>
            <a:r>
              <a:rPr dirty="0" spc="25"/>
              <a:t>far </a:t>
            </a:r>
            <a:r>
              <a:rPr dirty="0" spc="55"/>
              <a:t>the </a:t>
            </a:r>
            <a:r>
              <a:rPr dirty="0" spc="15"/>
              <a:t>region </a:t>
            </a:r>
            <a:r>
              <a:rPr dirty="0" spc="25"/>
              <a:t>proposals </a:t>
            </a:r>
            <a:r>
              <a:rPr dirty="0"/>
              <a:t>were </a:t>
            </a:r>
            <a:r>
              <a:rPr dirty="0" spc="25"/>
              <a:t>be-  </a:t>
            </a:r>
            <a:r>
              <a:rPr dirty="0" spc="15"/>
              <a:t>ing </a:t>
            </a:r>
            <a:r>
              <a:rPr dirty="0" spc="40"/>
              <a:t>made </a:t>
            </a:r>
            <a:r>
              <a:rPr dirty="0" spc="20"/>
              <a:t>using </a:t>
            </a:r>
            <a:r>
              <a:rPr dirty="0" spc="5"/>
              <a:t>Selective </a:t>
            </a:r>
            <a:r>
              <a:rPr dirty="0" spc="20"/>
              <a:t>Search </a:t>
            </a:r>
            <a:r>
              <a:rPr dirty="0" spc="5"/>
              <a:t>algo-  </a:t>
            </a:r>
            <a:r>
              <a:rPr dirty="0" spc="55"/>
              <a:t>rithm</a:t>
            </a:r>
          </a:p>
        </p:txBody>
      </p:sp>
      <p:sp>
        <p:nvSpPr>
          <p:cNvPr id="40" name="object 40"/>
          <p:cNvSpPr/>
          <p:nvPr/>
        </p:nvSpPr>
        <p:spPr>
          <a:xfrm>
            <a:off x="3144583" y="740511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264395" y="655026"/>
            <a:ext cx="2268855" cy="5740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45" b="1">
                <a:latin typeface="Georgia"/>
                <a:cs typeface="Georgia"/>
              </a:rPr>
              <a:t>Idea: </a:t>
            </a:r>
            <a:r>
              <a:rPr dirty="0" sz="1100" spc="55">
                <a:latin typeface="Times New Roman"/>
                <a:cs typeface="Times New Roman"/>
              </a:rPr>
              <a:t>Can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use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30">
                <a:latin typeface="Times New Roman"/>
                <a:cs typeface="Times New Roman"/>
              </a:rPr>
              <a:t>making 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also?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>
                <a:latin typeface="Times New Roman"/>
                <a:cs typeface="Times New Roman"/>
              </a:rPr>
              <a:t>How? </a:t>
            </a:r>
            <a:r>
              <a:rPr dirty="0" sz="1100" spc="-10">
                <a:latin typeface="Times New Roman"/>
                <a:cs typeface="Times New Roman"/>
              </a:rPr>
              <a:t>Well </a:t>
            </a:r>
            <a:r>
              <a:rPr dirty="0" sz="1100" spc="10">
                <a:latin typeface="Times New Roman"/>
                <a:cs typeface="Times New Roman"/>
              </a:rPr>
              <a:t>it’s </a:t>
            </a:r>
            <a:r>
              <a:rPr dirty="0" sz="1100" spc="15">
                <a:latin typeface="Times New Roman"/>
                <a:cs typeface="Times New Roman"/>
              </a:rPr>
              <a:t>slightly</a:t>
            </a:r>
            <a:r>
              <a:rPr dirty="0" sz="1100" spc="-8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tricky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4" name="object 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3264" y="2191159"/>
            <a:ext cx="1642493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89907" y="2550529"/>
            <a:ext cx="210820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49430" y="1766532"/>
            <a:ext cx="1137920" cy="762000"/>
            <a:chOff x="1049430" y="1766532"/>
            <a:chExt cx="1137920" cy="762000"/>
          </a:xfrm>
        </p:grpSpPr>
        <p:sp>
          <p:nvSpPr>
            <p:cNvPr id="6" name="object 6"/>
            <p:cNvSpPr/>
            <p:nvPr/>
          </p:nvSpPr>
          <p:spPr>
            <a:xfrm>
              <a:off x="1051970" y="1958305"/>
              <a:ext cx="943610" cy="567690"/>
            </a:xfrm>
            <a:custGeom>
              <a:avLst/>
              <a:gdLst/>
              <a:ahLst/>
              <a:cxnLst/>
              <a:rect l="l" t="t" r="r" b="b"/>
              <a:pathLst>
                <a:path w="943610" h="567689">
                  <a:moveTo>
                    <a:pt x="943073" y="0"/>
                  </a:moveTo>
                  <a:lnTo>
                    <a:pt x="0" y="0"/>
                  </a:lnTo>
                  <a:lnTo>
                    <a:pt x="0" y="567080"/>
                  </a:lnTo>
                  <a:lnTo>
                    <a:pt x="943073" y="567080"/>
                  </a:lnTo>
                  <a:lnTo>
                    <a:pt x="943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95043" y="1769072"/>
              <a:ext cx="189230" cy="756920"/>
            </a:xfrm>
            <a:custGeom>
              <a:avLst/>
              <a:gdLst/>
              <a:ahLst/>
              <a:cxnLst/>
              <a:rect l="l" t="t" r="r" b="b"/>
              <a:pathLst>
                <a:path w="189230" h="756919">
                  <a:moveTo>
                    <a:pt x="189233" y="0"/>
                  </a:moveTo>
                  <a:lnTo>
                    <a:pt x="0" y="189233"/>
                  </a:lnTo>
                  <a:lnTo>
                    <a:pt x="0" y="756313"/>
                  </a:lnTo>
                  <a:lnTo>
                    <a:pt x="189233" y="567080"/>
                  </a:lnTo>
                  <a:lnTo>
                    <a:pt x="189233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1970" y="1769072"/>
              <a:ext cx="1132840" cy="189230"/>
            </a:xfrm>
            <a:custGeom>
              <a:avLst/>
              <a:gdLst/>
              <a:ahLst/>
              <a:cxnLst/>
              <a:rect l="l" t="t" r="r" b="b"/>
              <a:pathLst>
                <a:path w="1132839" h="189230">
                  <a:moveTo>
                    <a:pt x="1132306" y="0"/>
                  </a:moveTo>
                  <a:lnTo>
                    <a:pt x="189233" y="0"/>
                  </a:lnTo>
                  <a:lnTo>
                    <a:pt x="0" y="189233"/>
                  </a:lnTo>
                  <a:lnTo>
                    <a:pt x="943073" y="189233"/>
                  </a:lnTo>
                  <a:lnTo>
                    <a:pt x="113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1970" y="1769072"/>
              <a:ext cx="1132840" cy="756920"/>
            </a:xfrm>
            <a:custGeom>
              <a:avLst/>
              <a:gdLst/>
              <a:ahLst/>
              <a:cxnLst/>
              <a:rect l="l" t="t" r="r" b="b"/>
              <a:pathLst>
                <a:path w="1132839" h="756919">
                  <a:moveTo>
                    <a:pt x="0" y="189233"/>
                  </a:moveTo>
                  <a:lnTo>
                    <a:pt x="189233" y="0"/>
                  </a:lnTo>
                  <a:lnTo>
                    <a:pt x="1132306" y="0"/>
                  </a:lnTo>
                  <a:lnTo>
                    <a:pt x="1132306" y="567080"/>
                  </a:lnTo>
                  <a:lnTo>
                    <a:pt x="943073" y="756313"/>
                  </a:lnTo>
                  <a:lnTo>
                    <a:pt x="0" y="756313"/>
                  </a:lnTo>
                  <a:lnTo>
                    <a:pt x="0" y="189233"/>
                  </a:lnTo>
                  <a:close/>
                </a:path>
                <a:path w="1132839" h="756919">
                  <a:moveTo>
                    <a:pt x="0" y="189233"/>
                  </a:moveTo>
                  <a:lnTo>
                    <a:pt x="943073" y="189233"/>
                  </a:lnTo>
                  <a:lnTo>
                    <a:pt x="1132306" y="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95043" y="1958305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w="0" h="567689">
                  <a:moveTo>
                    <a:pt x="0" y="0"/>
                  </a:moveTo>
                  <a:lnTo>
                    <a:pt x="0" y="56708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345382" y="2183813"/>
            <a:ext cx="356235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>
                <a:latin typeface="Times New Roman"/>
                <a:cs typeface="Times New Roman"/>
              </a:rPr>
              <a:t>conv</a:t>
            </a:r>
            <a:r>
              <a:rPr dirty="0" sz="550" spc="-45">
                <a:latin typeface="Times New Roman"/>
                <a:cs typeface="Times New Roman"/>
              </a:rPr>
              <a:t> </a:t>
            </a:r>
            <a:r>
              <a:rPr dirty="0" sz="550" spc="5">
                <a:latin typeface="Times New Roman"/>
                <a:cs typeface="Times New Roman"/>
              </a:rPr>
              <a:t>layers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13192" y="1367725"/>
            <a:ext cx="1165225" cy="508000"/>
            <a:chOff x="1113192" y="1367725"/>
            <a:chExt cx="1165225" cy="508000"/>
          </a:xfrm>
        </p:grpSpPr>
        <p:sp>
          <p:nvSpPr>
            <p:cNvPr id="13" name="object 13"/>
            <p:cNvSpPr/>
            <p:nvPr/>
          </p:nvSpPr>
          <p:spPr>
            <a:xfrm>
              <a:off x="1565867" y="1725165"/>
              <a:ext cx="138523" cy="1502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26179" y="1367725"/>
              <a:ext cx="1146529" cy="3691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3192" y="1368343"/>
              <a:ext cx="1165225" cy="366395"/>
            </a:xfrm>
            <a:custGeom>
              <a:avLst/>
              <a:gdLst/>
              <a:ahLst/>
              <a:cxnLst/>
              <a:rect l="l" t="t" r="r" b="b"/>
              <a:pathLst>
                <a:path w="1165225" h="366394">
                  <a:moveTo>
                    <a:pt x="1165081" y="0"/>
                  </a:moveTo>
                  <a:lnTo>
                    <a:pt x="319717" y="0"/>
                  </a:lnTo>
                  <a:lnTo>
                    <a:pt x="0" y="366097"/>
                  </a:lnTo>
                  <a:lnTo>
                    <a:pt x="846601" y="366097"/>
                  </a:lnTo>
                  <a:lnTo>
                    <a:pt x="852519" y="359295"/>
                  </a:lnTo>
                  <a:lnTo>
                    <a:pt x="19789" y="359295"/>
                  </a:lnTo>
                  <a:lnTo>
                    <a:pt x="324664" y="6802"/>
                  </a:lnTo>
                  <a:lnTo>
                    <a:pt x="1159164" y="6802"/>
                  </a:lnTo>
                  <a:lnTo>
                    <a:pt x="1165081" y="0"/>
                  </a:lnTo>
                  <a:close/>
                </a:path>
                <a:path w="1165225" h="366394">
                  <a:moveTo>
                    <a:pt x="1159164" y="6802"/>
                  </a:moveTo>
                  <a:lnTo>
                    <a:pt x="1145292" y="6802"/>
                  </a:lnTo>
                  <a:lnTo>
                    <a:pt x="839798" y="359295"/>
                  </a:lnTo>
                  <a:lnTo>
                    <a:pt x="852519" y="359295"/>
                  </a:lnTo>
                  <a:lnTo>
                    <a:pt x="115916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213628" y="1465272"/>
            <a:ext cx="55435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solidFill>
                  <a:srgbClr val="C00000"/>
                </a:solidFill>
                <a:latin typeface="Times New Roman"/>
                <a:cs typeface="Times New Roman"/>
              </a:rPr>
              <a:t>feature</a:t>
            </a:r>
            <a:r>
              <a:rPr dirty="0" sz="800" spc="-6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C00000"/>
                </a:solidFill>
                <a:latin typeface="Times New Roman"/>
                <a:cs typeface="Times New Roman"/>
              </a:rPr>
              <a:t>maps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5191" y="1269916"/>
            <a:ext cx="210459" cy="218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2247" y="1311289"/>
            <a:ext cx="11588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 b="1">
                <a:latin typeface="Times New Roman"/>
                <a:cs typeface="Times New Roman"/>
              </a:rPr>
              <a:t>Region </a:t>
            </a:r>
            <a:r>
              <a:rPr dirty="0" sz="800" b="1">
                <a:latin typeface="Times New Roman"/>
                <a:cs typeface="Times New Roman"/>
              </a:rPr>
              <a:t>Proposal</a:t>
            </a:r>
            <a:r>
              <a:rPr dirty="0" sz="800" spc="-70" b="1">
                <a:latin typeface="Times New Roman"/>
                <a:cs typeface="Times New Roman"/>
              </a:rPr>
              <a:t> </a:t>
            </a:r>
            <a:r>
              <a:rPr dirty="0" sz="800" spc="5" b="1">
                <a:latin typeface="Times New Roman"/>
                <a:cs typeface="Times New Roman"/>
              </a:rPr>
              <a:t>Network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5493" y="858774"/>
            <a:ext cx="1164590" cy="365760"/>
            <a:chOff x="545493" y="858774"/>
            <a:chExt cx="1164590" cy="365760"/>
          </a:xfrm>
        </p:grpSpPr>
        <p:sp>
          <p:nvSpPr>
            <p:cNvPr id="20" name="object 20"/>
            <p:cNvSpPr/>
            <p:nvPr/>
          </p:nvSpPr>
          <p:spPr>
            <a:xfrm>
              <a:off x="545493" y="858774"/>
              <a:ext cx="1164590" cy="365760"/>
            </a:xfrm>
            <a:custGeom>
              <a:avLst/>
              <a:gdLst/>
              <a:ahLst/>
              <a:cxnLst/>
              <a:rect l="l" t="t" r="r" b="b"/>
              <a:pathLst>
                <a:path w="1164589" h="365759">
                  <a:moveTo>
                    <a:pt x="1164463" y="0"/>
                  </a:moveTo>
                  <a:lnTo>
                    <a:pt x="319098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17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8547" y="6802"/>
                  </a:lnTo>
                  <a:lnTo>
                    <a:pt x="1164463" y="0"/>
                  </a:lnTo>
                  <a:close/>
                </a:path>
                <a:path w="1164589" h="365759">
                  <a:moveTo>
                    <a:pt x="1158547" y="6802"/>
                  </a:moveTo>
                  <a:lnTo>
                    <a:pt x="1144674" y="6802"/>
                  </a:lnTo>
                  <a:lnTo>
                    <a:pt x="839798" y="358677"/>
                  </a:lnTo>
                  <a:lnTo>
                    <a:pt x="852517" y="358677"/>
                  </a:lnTo>
                  <a:lnTo>
                    <a:pt x="1158547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8357" y="1049248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66" y="0"/>
                  </a:moveTo>
                  <a:lnTo>
                    <a:pt x="442163" y="0"/>
                  </a:lnTo>
                  <a:lnTo>
                    <a:pt x="442163" y="3708"/>
                  </a:lnTo>
                  <a:lnTo>
                    <a:pt x="325285" y="137287"/>
                  </a:lnTo>
                  <a:lnTo>
                    <a:pt x="10502" y="137287"/>
                  </a:lnTo>
                  <a:lnTo>
                    <a:pt x="127393" y="3708"/>
                  </a:lnTo>
                  <a:lnTo>
                    <a:pt x="442163" y="3708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2168" y="137287"/>
                  </a:lnTo>
                  <a:lnTo>
                    <a:pt x="449414" y="3708"/>
                  </a:lnTo>
                  <a:lnTo>
                    <a:pt x="452666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18576" y="902681"/>
              <a:ext cx="251692" cy="78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18133" y="986789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5">
                  <a:moveTo>
                    <a:pt x="410629" y="0"/>
                  </a:moveTo>
                  <a:lnTo>
                    <a:pt x="400723" y="0"/>
                  </a:lnTo>
                  <a:lnTo>
                    <a:pt x="400723" y="3708"/>
                  </a:lnTo>
                  <a:lnTo>
                    <a:pt x="294360" y="124917"/>
                  </a:lnTo>
                  <a:lnTo>
                    <a:pt x="9893" y="124917"/>
                  </a:lnTo>
                  <a:lnTo>
                    <a:pt x="116255" y="3708"/>
                  </a:lnTo>
                  <a:lnTo>
                    <a:pt x="400723" y="3708"/>
                  </a:lnTo>
                  <a:lnTo>
                    <a:pt x="400723" y="0"/>
                  </a:lnTo>
                  <a:lnTo>
                    <a:pt x="112547" y="0"/>
                  </a:lnTo>
                  <a:lnTo>
                    <a:pt x="0" y="128625"/>
                  </a:lnTo>
                  <a:lnTo>
                    <a:pt x="298691" y="128625"/>
                  </a:lnTo>
                  <a:lnTo>
                    <a:pt x="301917" y="124917"/>
                  </a:lnTo>
                  <a:lnTo>
                    <a:pt x="407390" y="3708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08929" y="888297"/>
            <a:ext cx="4222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19995" y="297259"/>
            <a:ext cx="1165225" cy="367665"/>
            <a:chOff x="1119995" y="297259"/>
            <a:chExt cx="1165225" cy="367665"/>
          </a:xfrm>
        </p:grpSpPr>
        <p:sp>
          <p:nvSpPr>
            <p:cNvPr id="26" name="object 26"/>
            <p:cNvSpPr/>
            <p:nvPr/>
          </p:nvSpPr>
          <p:spPr>
            <a:xfrm>
              <a:off x="1131744" y="297259"/>
              <a:ext cx="1146529" cy="3673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19995" y="297259"/>
              <a:ext cx="1165225" cy="365760"/>
            </a:xfrm>
            <a:custGeom>
              <a:avLst/>
              <a:gdLst/>
              <a:ahLst/>
              <a:cxnLst/>
              <a:rect l="l" t="t" r="r" b="b"/>
              <a:pathLst>
                <a:path w="1165225" h="365759">
                  <a:moveTo>
                    <a:pt x="1165081" y="0"/>
                  </a:moveTo>
                  <a:lnTo>
                    <a:pt x="319717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29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9154" y="6802"/>
                  </a:lnTo>
                  <a:lnTo>
                    <a:pt x="1165081" y="0"/>
                  </a:lnTo>
                  <a:close/>
                </a:path>
                <a:path w="1165225" h="365759">
                  <a:moveTo>
                    <a:pt x="1159154" y="6802"/>
                  </a:moveTo>
                  <a:lnTo>
                    <a:pt x="1145292" y="6802"/>
                  </a:lnTo>
                  <a:lnTo>
                    <a:pt x="839798" y="358677"/>
                  </a:lnTo>
                  <a:lnTo>
                    <a:pt x="852529" y="358677"/>
                  </a:lnTo>
                  <a:lnTo>
                    <a:pt x="115915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02855" y="487121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78" y="0"/>
                  </a:moveTo>
                  <a:lnTo>
                    <a:pt x="442163" y="0"/>
                  </a:lnTo>
                  <a:lnTo>
                    <a:pt x="442163" y="4330"/>
                  </a:lnTo>
                  <a:lnTo>
                    <a:pt x="325285" y="137896"/>
                  </a:lnTo>
                  <a:lnTo>
                    <a:pt x="10515" y="137896"/>
                  </a:lnTo>
                  <a:lnTo>
                    <a:pt x="127393" y="4330"/>
                  </a:lnTo>
                  <a:lnTo>
                    <a:pt x="442163" y="4330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1635" y="137896"/>
                  </a:lnTo>
                  <a:lnTo>
                    <a:pt x="448881" y="4330"/>
                  </a:lnTo>
                  <a:lnTo>
                    <a:pt x="452678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92459" y="341166"/>
              <a:ext cx="251692" cy="79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92630" y="425272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4">
                  <a:moveTo>
                    <a:pt x="410629" y="0"/>
                  </a:moveTo>
                  <a:lnTo>
                    <a:pt x="400735" y="0"/>
                  </a:lnTo>
                  <a:lnTo>
                    <a:pt x="400735" y="3721"/>
                  </a:lnTo>
                  <a:lnTo>
                    <a:pt x="294982" y="124917"/>
                  </a:lnTo>
                  <a:lnTo>
                    <a:pt x="9893" y="124917"/>
                  </a:lnTo>
                  <a:lnTo>
                    <a:pt x="116268" y="3721"/>
                  </a:lnTo>
                  <a:lnTo>
                    <a:pt x="400735" y="3721"/>
                  </a:lnTo>
                  <a:lnTo>
                    <a:pt x="400735" y="0"/>
                  </a:lnTo>
                  <a:lnTo>
                    <a:pt x="112560" y="0"/>
                  </a:lnTo>
                  <a:lnTo>
                    <a:pt x="0" y="128638"/>
                  </a:lnTo>
                  <a:lnTo>
                    <a:pt x="298691" y="128638"/>
                  </a:lnTo>
                  <a:lnTo>
                    <a:pt x="301929" y="124917"/>
                  </a:lnTo>
                  <a:lnTo>
                    <a:pt x="407403" y="3721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364166" y="733137"/>
            <a:ext cx="645795" cy="753110"/>
            <a:chOff x="1364166" y="733137"/>
            <a:chExt cx="645795" cy="753110"/>
          </a:xfrm>
        </p:grpSpPr>
        <p:sp>
          <p:nvSpPr>
            <p:cNvPr id="32" name="object 32"/>
            <p:cNvSpPr/>
            <p:nvPr/>
          </p:nvSpPr>
          <p:spPr>
            <a:xfrm>
              <a:off x="1873835" y="747461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66788" y="0"/>
                  </a:moveTo>
                  <a:lnTo>
                    <a:pt x="0" y="66788"/>
                  </a:lnTo>
                  <a:lnTo>
                    <a:pt x="33394" y="66788"/>
                  </a:lnTo>
                  <a:lnTo>
                    <a:pt x="33394" y="735906"/>
                  </a:lnTo>
                  <a:lnTo>
                    <a:pt x="100182" y="735906"/>
                  </a:lnTo>
                  <a:lnTo>
                    <a:pt x="100182" y="66788"/>
                  </a:lnTo>
                  <a:lnTo>
                    <a:pt x="133576" y="66788"/>
                  </a:lnTo>
                  <a:lnTo>
                    <a:pt x="66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73835" y="747461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0" y="66788"/>
                  </a:moveTo>
                  <a:lnTo>
                    <a:pt x="66788" y="0"/>
                  </a:lnTo>
                  <a:lnTo>
                    <a:pt x="133576" y="66788"/>
                  </a:lnTo>
                  <a:lnTo>
                    <a:pt x="100182" y="66788"/>
                  </a:lnTo>
                  <a:lnTo>
                    <a:pt x="100182" y="735906"/>
                  </a:lnTo>
                  <a:lnTo>
                    <a:pt x="33394" y="735906"/>
                  </a:lnTo>
                  <a:lnTo>
                    <a:pt x="33394" y="66788"/>
                  </a:lnTo>
                  <a:lnTo>
                    <a:pt x="0" y="66788"/>
                  </a:lnTo>
                  <a:close/>
                </a:path>
              </a:pathLst>
            </a:custGeom>
            <a:ln w="4947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64166" y="733137"/>
              <a:ext cx="210459" cy="218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791255" y="114668"/>
            <a:ext cx="39751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5">
                <a:latin typeface="Times New Roman"/>
                <a:cs typeface="Times New Roman"/>
              </a:rPr>
              <a:t>classifier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65867" y="193367"/>
            <a:ext cx="138523" cy="233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119630" y="480766"/>
            <a:ext cx="5226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Times New Roman"/>
                <a:cs typeface="Times New Roman"/>
              </a:rPr>
              <a:t>RoI</a:t>
            </a:r>
            <a:r>
              <a:rPr dirty="0" sz="800" spc="-4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pooling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So </a:t>
            </a:r>
            <a:r>
              <a:rPr dirty="0" spc="25"/>
              <a:t>far </a:t>
            </a:r>
            <a:r>
              <a:rPr dirty="0" spc="55"/>
              <a:t>the </a:t>
            </a:r>
            <a:r>
              <a:rPr dirty="0" spc="15"/>
              <a:t>region </a:t>
            </a:r>
            <a:r>
              <a:rPr dirty="0" spc="25"/>
              <a:t>proposals </a:t>
            </a:r>
            <a:r>
              <a:rPr dirty="0"/>
              <a:t>were </a:t>
            </a:r>
            <a:r>
              <a:rPr dirty="0" spc="25"/>
              <a:t>be-  </a:t>
            </a:r>
            <a:r>
              <a:rPr dirty="0" spc="15"/>
              <a:t>ing </a:t>
            </a:r>
            <a:r>
              <a:rPr dirty="0" spc="40"/>
              <a:t>made </a:t>
            </a:r>
            <a:r>
              <a:rPr dirty="0" spc="20"/>
              <a:t>using </a:t>
            </a:r>
            <a:r>
              <a:rPr dirty="0" spc="5"/>
              <a:t>Selective </a:t>
            </a:r>
            <a:r>
              <a:rPr dirty="0" spc="20"/>
              <a:t>Search </a:t>
            </a:r>
            <a:r>
              <a:rPr dirty="0" spc="5"/>
              <a:t>algo-  </a:t>
            </a:r>
            <a:r>
              <a:rPr dirty="0" spc="55"/>
              <a:t>rithm</a:t>
            </a:r>
          </a:p>
        </p:txBody>
      </p:sp>
      <p:sp>
        <p:nvSpPr>
          <p:cNvPr id="40" name="object 40"/>
          <p:cNvSpPr/>
          <p:nvPr/>
        </p:nvSpPr>
        <p:spPr>
          <a:xfrm>
            <a:off x="3144583" y="740511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264395" y="655026"/>
            <a:ext cx="2268855" cy="9563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45" b="1">
                <a:latin typeface="Georgia"/>
                <a:cs typeface="Georgia"/>
              </a:rPr>
              <a:t>Idea: </a:t>
            </a:r>
            <a:r>
              <a:rPr dirty="0" sz="1100" spc="55">
                <a:latin typeface="Times New Roman"/>
                <a:cs typeface="Times New Roman"/>
              </a:rPr>
              <a:t>Can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use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30">
                <a:latin typeface="Times New Roman"/>
                <a:cs typeface="Times New Roman"/>
              </a:rPr>
              <a:t>making 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also?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>
                <a:latin typeface="Times New Roman"/>
                <a:cs typeface="Times New Roman"/>
              </a:rPr>
              <a:t>How? </a:t>
            </a:r>
            <a:r>
              <a:rPr dirty="0" sz="1100" spc="-10">
                <a:latin typeface="Times New Roman"/>
                <a:cs typeface="Times New Roman"/>
              </a:rPr>
              <a:t>Well </a:t>
            </a:r>
            <a:r>
              <a:rPr dirty="0" sz="1100" spc="10">
                <a:latin typeface="Times New Roman"/>
                <a:cs typeface="Times New Roman"/>
              </a:rPr>
              <a:t>it’s </a:t>
            </a:r>
            <a:r>
              <a:rPr dirty="0" sz="1100" spc="15">
                <a:latin typeface="Times New Roman"/>
                <a:cs typeface="Times New Roman"/>
              </a:rPr>
              <a:t>slightly</a:t>
            </a:r>
            <a:r>
              <a:rPr dirty="0" sz="1100" spc="-8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tricky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illustrate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 b="1">
                <a:latin typeface="Georgia"/>
                <a:cs typeface="Georgia"/>
              </a:rPr>
              <a:t>VG-  </a:t>
            </a:r>
            <a:r>
              <a:rPr dirty="0" sz="1100" spc="35" b="1">
                <a:latin typeface="Georgia"/>
                <a:cs typeface="Georgia"/>
              </a:rPr>
              <a:t>GNet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144583" y="1332648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5" name="object 4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3465" y="156926"/>
            <a:ext cx="822325" cy="946785"/>
            <a:chOff x="813465" y="156926"/>
            <a:chExt cx="822325" cy="946785"/>
          </a:xfrm>
        </p:grpSpPr>
        <p:sp>
          <p:nvSpPr>
            <p:cNvPr id="4" name="object 4"/>
            <p:cNvSpPr/>
            <p:nvPr/>
          </p:nvSpPr>
          <p:spPr>
            <a:xfrm>
              <a:off x="818526" y="4186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09" y="0"/>
                  </a:moveTo>
                  <a:lnTo>
                    <a:pt x="0" y="0"/>
                  </a:lnTo>
                  <a:lnTo>
                    <a:pt x="0" y="576009"/>
                  </a:lnTo>
                  <a:lnTo>
                    <a:pt x="576009" y="576009"/>
                  </a:lnTo>
                  <a:lnTo>
                    <a:pt x="57600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8515" y="159461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748817" y="0"/>
                  </a:moveTo>
                  <a:lnTo>
                    <a:pt x="172808" y="0"/>
                  </a:lnTo>
                  <a:lnTo>
                    <a:pt x="0" y="259207"/>
                  </a:lnTo>
                  <a:lnTo>
                    <a:pt x="576008" y="259207"/>
                  </a:lnTo>
                  <a:lnTo>
                    <a:pt x="576008" y="835215"/>
                  </a:lnTo>
                  <a:lnTo>
                    <a:pt x="748817" y="576008"/>
                  </a:lnTo>
                  <a:lnTo>
                    <a:pt x="74881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8526" y="159457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0" y="259202"/>
                  </a:moveTo>
                  <a:lnTo>
                    <a:pt x="576009" y="259202"/>
                  </a:lnTo>
                  <a:lnTo>
                    <a:pt x="748813" y="0"/>
                  </a:lnTo>
                  <a:lnTo>
                    <a:pt x="172804" y="0"/>
                  </a:lnTo>
                  <a:lnTo>
                    <a:pt x="0" y="259202"/>
                  </a:lnTo>
                  <a:close/>
                </a:path>
                <a:path w="749300" h="835660">
                  <a:moveTo>
                    <a:pt x="576009" y="259202"/>
                  </a:moveTo>
                  <a:lnTo>
                    <a:pt x="748813" y="0"/>
                  </a:lnTo>
                </a:path>
                <a:path w="749300" h="835660">
                  <a:moveTo>
                    <a:pt x="0" y="259202"/>
                  </a:moveTo>
                  <a:lnTo>
                    <a:pt x="172804" y="0"/>
                  </a:lnTo>
                </a:path>
                <a:path w="749300" h="835660">
                  <a:moveTo>
                    <a:pt x="172804" y="0"/>
                  </a:moveTo>
                  <a:lnTo>
                    <a:pt x="748813" y="0"/>
                  </a:lnTo>
                </a:path>
                <a:path w="749300" h="835660">
                  <a:moveTo>
                    <a:pt x="748813" y="0"/>
                  </a:moveTo>
                  <a:lnTo>
                    <a:pt x="748813" y="576009"/>
                  </a:lnTo>
                </a:path>
                <a:path w="749300" h="835660">
                  <a:moveTo>
                    <a:pt x="576009" y="835211"/>
                  </a:moveTo>
                  <a:lnTo>
                    <a:pt x="748813" y="576009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18526" y="775338"/>
              <a:ext cx="812165" cy="323215"/>
            </a:xfrm>
            <a:custGeom>
              <a:avLst/>
              <a:gdLst/>
              <a:ahLst/>
              <a:cxnLst/>
              <a:rect l="l" t="t" r="r" b="b"/>
              <a:pathLst>
                <a:path w="812164" h="323215">
                  <a:moveTo>
                    <a:pt x="635931" y="259239"/>
                  </a:moveTo>
                  <a:lnTo>
                    <a:pt x="717888" y="164712"/>
                  </a:lnTo>
                  <a:lnTo>
                    <a:pt x="724902" y="156230"/>
                  </a:lnTo>
                  <a:lnTo>
                    <a:pt x="732576" y="150504"/>
                  </a:lnTo>
                  <a:lnTo>
                    <a:pt x="740580" y="147492"/>
                  </a:lnTo>
                  <a:lnTo>
                    <a:pt x="748584" y="147152"/>
                  </a:lnTo>
                  <a:lnTo>
                    <a:pt x="745812" y="139635"/>
                  </a:lnTo>
                  <a:lnTo>
                    <a:pt x="745506" y="131089"/>
                  </a:lnTo>
                  <a:lnTo>
                    <a:pt x="747832" y="121801"/>
                  </a:lnTo>
                  <a:lnTo>
                    <a:pt x="752955" y="112060"/>
                  </a:lnTo>
                  <a:lnTo>
                    <a:pt x="804216" y="35092"/>
                  </a:lnTo>
                  <a:lnTo>
                    <a:pt x="809338" y="25350"/>
                  </a:lnTo>
                  <a:lnTo>
                    <a:pt x="811664" y="16063"/>
                  </a:lnTo>
                  <a:lnTo>
                    <a:pt x="811359" y="7516"/>
                  </a:lnTo>
                  <a:lnTo>
                    <a:pt x="808586" y="0"/>
                  </a:lnTo>
                </a:path>
                <a:path w="812164" h="323215">
                  <a:moveTo>
                    <a:pt x="0" y="291330"/>
                  </a:moveTo>
                  <a:lnTo>
                    <a:pt x="4720" y="297805"/>
                  </a:lnTo>
                  <a:lnTo>
                    <a:pt x="11664" y="302797"/>
                  </a:lnTo>
                  <a:lnTo>
                    <a:pt x="20684" y="306009"/>
                  </a:lnTo>
                  <a:lnTo>
                    <a:pt x="31631" y="307146"/>
                  </a:lnTo>
                  <a:lnTo>
                    <a:pt x="256372" y="307146"/>
                  </a:lnTo>
                  <a:lnTo>
                    <a:pt x="267320" y="308283"/>
                  </a:lnTo>
                  <a:lnTo>
                    <a:pt x="276340" y="311495"/>
                  </a:lnTo>
                  <a:lnTo>
                    <a:pt x="283284" y="316487"/>
                  </a:lnTo>
                  <a:lnTo>
                    <a:pt x="288004" y="322962"/>
                  </a:lnTo>
                  <a:lnTo>
                    <a:pt x="292724" y="316487"/>
                  </a:lnTo>
                  <a:lnTo>
                    <a:pt x="299668" y="311495"/>
                  </a:lnTo>
                  <a:lnTo>
                    <a:pt x="308688" y="308283"/>
                  </a:lnTo>
                  <a:lnTo>
                    <a:pt x="319636" y="307146"/>
                  </a:lnTo>
                  <a:lnTo>
                    <a:pt x="544377" y="307146"/>
                  </a:lnTo>
                  <a:lnTo>
                    <a:pt x="555325" y="306009"/>
                  </a:lnTo>
                  <a:lnTo>
                    <a:pt x="564345" y="302797"/>
                  </a:lnTo>
                  <a:lnTo>
                    <a:pt x="571289" y="297805"/>
                  </a:lnTo>
                  <a:lnTo>
                    <a:pt x="576009" y="2913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89088" y="803959"/>
            <a:ext cx="1012190" cy="4603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512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100" spc="-10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4895" y="418659"/>
            <a:ext cx="31750" cy="576580"/>
          </a:xfrm>
          <a:custGeom>
            <a:avLst/>
            <a:gdLst/>
            <a:ahLst/>
            <a:cxnLst/>
            <a:rect l="l" t="t" r="r" b="b"/>
            <a:pathLst>
              <a:path w="31750" h="576580">
                <a:moveTo>
                  <a:pt x="31631" y="576009"/>
                </a:moveTo>
                <a:lnTo>
                  <a:pt x="25157" y="571289"/>
                </a:lnTo>
                <a:lnTo>
                  <a:pt x="20165" y="564345"/>
                </a:lnTo>
                <a:lnTo>
                  <a:pt x="16952" y="555325"/>
                </a:lnTo>
                <a:lnTo>
                  <a:pt x="15815" y="544377"/>
                </a:lnTo>
                <a:lnTo>
                  <a:pt x="15815" y="319636"/>
                </a:lnTo>
                <a:lnTo>
                  <a:pt x="14679" y="308688"/>
                </a:lnTo>
                <a:lnTo>
                  <a:pt x="11466" y="299668"/>
                </a:lnTo>
                <a:lnTo>
                  <a:pt x="6474" y="292724"/>
                </a:lnTo>
                <a:lnTo>
                  <a:pt x="0" y="288004"/>
                </a:lnTo>
                <a:lnTo>
                  <a:pt x="6474" y="283284"/>
                </a:lnTo>
                <a:lnTo>
                  <a:pt x="11466" y="276340"/>
                </a:lnTo>
                <a:lnTo>
                  <a:pt x="14679" y="267320"/>
                </a:lnTo>
                <a:lnTo>
                  <a:pt x="15815" y="256372"/>
                </a:lnTo>
                <a:lnTo>
                  <a:pt x="15815" y="31631"/>
                </a:lnTo>
                <a:lnTo>
                  <a:pt x="16952" y="20684"/>
                </a:lnTo>
                <a:lnTo>
                  <a:pt x="20165" y="11664"/>
                </a:lnTo>
                <a:lnTo>
                  <a:pt x="25157" y="4719"/>
                </a:lnTo>
                <a:lnTo>
                  <a:pt x="31631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7349" y="537272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44583" y="376948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043555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Consider </a:t>
            </a:r>
            <a:r>
              <a:rPr dirty="0" spc="55"/>
              <a:t>the </a:t>
            </a:r>
            <a:r>
              <a:rPr dirty="0" spc="65"/>
              <a:t>output </a:t>
            </a:r>
            <a:r>
              <a:rPr dirty="0" spc="-20"/>
              <a:t>of </a:t>
            </a:r>
            <a:r>
              <a:rPr dirty="0" spc="55"/>
              <a:t>the </a:t>
            </a:r>
            <a:r>
              <a:rPr dirty="0" spc="40"/>
              <a:t>last </a:t>
            </a:r>
            <a:r>
              <a:rPr dirty="0" spc="10"/>
              <a:t>con-  </a:t>
            </a:r>
            <a:r>
              <a:rPr dirty="0" spc="25"/>
              <a:t>volutional </a:t>
            </a:r>
            <a:r>
              <a:rPr dirty="0" spc="15"/>
              <a:t>layer </a:t>
            </a:r>
            <a:r>
              <a:rPr dirty="0" spc="-20"/>
              <a:t>of</a:t>
            </a:r>
            <a:r>
              <a:rPr dirty="0" spc="200"/>
              <a:t> </a:t>
            </a:r>
            <a:r>
              <a:rPr dirty="0" spc="40"/>
              <a:t>VGGNet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5986" y="156917"/>
            <a:ext cx="819785" cy="883285"/>
            <a:chOff x="815986" y="156917"/>
            <a:chExt cx="819785" cy="883285"/>
          </a:xfrm>
        </p:grpSpPr>
        <p:sp>
          <p:nvSpPr>
            <p:cNvPr id="4" name="object 4"/>
            <p:cNvSpPr/>
            <p:nvPr/>
          </p:nvSpPr>
          <p:spPr>
            <a:xfrm>
              <a:off x="818526" y="4186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09" y="0"/>
                  </a:moveTo>
                  <a:lnTo>
                    <a:pt x="0" y="0"/>
                  </a:lnTo>
                  <a:lnTo>
                    <a:pt x="0" y="576009"/>
                  </a:lnTo>
                  <a:lnTo>
                    <a:pt x="576009" y="576009"/>
                  </a:lnTo>
                  <a:lnTo>
                    <a:pt x="57600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8515" y="159461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748817" y="0"/>
                  </a:moveTo>
                  <a:lnTo>
                    <a:pt x="172808" y="0"/>
                  </a:lnTo>
                  <a:lnTo>
                    <a:pt x="0" y="259207"/>
                  </a:lnTo>
                  <a:lnTo>
                    <a:pt x="576008" y="259207"/>
                  </a:lnTo>
                  <a:lnTo>
                    <a:pt x="576008" y="835215"/>
                  </a:lnTo>
                  <a:lnTo>
                    <a:pt x="748817" y="576008"/>
                  </a:lnTo>
                  <a:lnTo>
                    <a:pt x="74881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8526" y="159457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0" y="259202"/>
                  </a:moveTo>
                  <a:lnTo>
                    <a:pt x="576009" y="259202"/>
                  </a:lnTo>
                  <a:lnTo>
                    <a:pt x="748813" y="0"/>
                  </a:lnTo>
                  <a:lnTo>
                    <a:pt x="172804" y="0"/>
                  </a:lnTo>
                  <a:lnTo>
                    <a:pt x="0" y="259202"/>
                  </a:lnTo>
                  <a:close/>
                </a:path>
                <a:path w="749300" h="835660">
                  <a:moveTo>
                    <a:pt x="576009" y="259202"/>
                  </a:moveTo>
                  <a:lnTo>
                    <a:pt x="748813" y="0"/>
                  </a:lnTo>
                </a:path>
                <a:path w="749300" h="835660">
                  <a:moveTo>
                    <a:pt x="0" y="259202"/>
                  </a:moveTo>
                  <a:lnTo>
                    <a:pt x="172804" y="0"/>
                  </a:lnTo>
                </a:path>
                <a:path w="749300" h="835660">
                  <a:moveTo>
                    <a:pt x="172804" y="0"/>
                  </a:moveTo>
                  <a:lnTo>
                    <a:pt x="748813" y="0"/>
                  </a:lnTo>
                </a:path>
                <a:path w="749300" h="835660">
                  <a:moveTo>
                    <a:pt x="748813" y="0"/>
                  </a:moveTo>
                  <a:lnTo>
                    <a:pt x="748813" y="576009"/>
                  </a:lnTo>
                </a:path>
                <a:path w="749300" h="835660">
                  <a:moveTo>
                    <a:pt x="576009" y="835211"/>
                  </a:moveTo>
                  <a:lnTo>
                    <a:pt x="748813" y="576009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4458" y="775338"/>
              <a:ext cx="175895" cy="259715"/>
            </a:xfrm>
            <a:custGeom>
              <a:avLst/>
              <a:gdLst/>
              <a:ahLst/>
              <a:cxnLst/>
              <a:rect l="l" t="t" r="r" b="b"/>
              <a:pathLst>
                <a:path w="175894" h="259715">
                  <a:moveTo>
                    <a:pt x="0" y="259239"/>
                  </a:moveTo>
                  <a:lnTo>
                    <a:pt x="81957" y="164712"/>
                  </a:lnTo>
                  <a:lnTo>
                    <a:pt x="88971" y="156230"/>
                  </a:lnTo>
                  <a:lnTo>
                    <a:pt x="96644" y="150504"/>
                  </a:lnTo>
                  <a:lnTo>
                    <a:pt x="104648" y="147492"/>
                  </a:lnTo>
                  <a:lnTo>
                    <a:pt x="112653" y="147152"/>
                  </a:lnTo>
                  <a:lnTo>
                    <a:pt x="109880" y="139635"/>
                  </a:lnTo>
                  <a:lnTo>
                    <a:pt x="109575" y="131089"/>
                  </a:lnTo>
                  <a:lnTo>
                    <a:pt x="111901" y="121801"/>
                  </a:lnTo>
                  <a:lnTo>
                    <a:pt x="117023" y="112060"/>
                  </a:lnTo>
                  <a:lnTo>
                    <a:pt x="168284" y="35092"/>
                  </a:lnTo>
                  <a:lnTo>
                    <a:pt x="173407" y="25350"/>
                  </a:lnTo>
                  <a:lnTo>
                    <a:pt x="175733" y="16063"/>
                  </a:lnTo>
                  <a:lnTo>
                    <a:pt x="175427" y="7516"/>
                  </a:lnTo>
                  <a:lnTo>
                    <a:pt x="17265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89088" y="1072399"/>
            <a:ext cx="125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3465" y="514853"/>
            <a:ext cx="586740" cy="588645"/>
            <a:chOff x="813465" y="514853"/>
            <a:chExt cx="586740" cy="588645"/>
          </a:xfrm>
        </p:grpSpPr>
        <p:sp>
          <p:nvSpPr>
            <p:cNvPr id="10" name="object 10"/>
            <p:cNvSpPr/>
            <p:nvPr/>
          </p:nvSpPr>
          <p:spPr>
            <a:xfrm>
              <a:off x="818526" y="1066669"/>
              <a:ext cx="576580" cy="31750"/>
            </a:xfrm>
            <a:custGeom>
              <a:avLst/>
              <a:gdLst/>
              <a:ahLst/>
              <a:cxnLst/>
              <a:rect l="l" t="t" r="r" b="b"/>
              <a:pathLst>
                <a:path w="576580" h="31750">
                  <a:moveTo>
                    <a:pt x="0" y="0"/>
                  </a:moveTo>
                  <a:lnTo>
                    <a:pt x="4720" y="6474"/>
                  </a:lnTo>
                  <a:lnTo>
                    <a:pt x="11664" y="11466"/>
                  </a:lnTo>
                  <a:lnTo>
                    <a:pt x="20684" y="14679"/>
                  </a:lnTo>
                  <a:lnTo>
                    <a:pt x="31631" y="15815"/>
                  </a:lnTo>
                  <a:lnTo>
                    <a:pt x="256372" y="15815"/>
                  </a:lnTo>
                  <a:lnTo>
                    <a:pt x="267320" y="16952"/>
                  </a:lnTo>
                  <a:lnTo>
                    <a:pt x="276340" y="20165"/>
                  </a:lnTo>
                  <a:lnTo>
                    <a:pt x="283284" y="25157"/>
                  </a:lnTo>
                  <a:lnTo>
                    <a:pt x="288004" y="31631"/>
                  </a:lnTo>
                  <a:lnTo>
                    <a:pt x="292724" y="25157"/>
                  </a:lnTo>
                  <a:lnTo>
                    <a:pt x="299668" y="20165"/>
                  </a:lnTo>
                  <a:lnTo>
                    <a:pt x="308688" y="16952"/>
                  </a:lnTo>
                  <a:lnTo>
                    <a:pt x="319636" y="15815"/>
                  </a:lnTo>
                  <a:lnTo>
                    <a:pt x="544377" y="15815"/>
                  </a:lnTo>
                  <a:lnTo>
                    <a:pt x="555325" y="14679"/>
                  </a:lnTo>
                  <a:lnTo>
                    <a:pt x="564345" y="11466"/>
                  </a:lnTo>
                  <a:lnTo>
                    <a:pt x="571289" y="6474"/>
                  </a:lnTo>
                  <a:lnTo>
                    <a:pt x="57600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02725" y="514853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19" h="96520">
                  <a:moveTo>
                    <a:pt x="0" y="95907"/>
                  </a:moveTo>
                  <a:lnTo>
                    <a:pt x="0" y="0"/>
                  </a:lnTo>
                  <a:lnTo>
                    <a:pt x="95907" y="0"/>
                  </a:lnTo>
                  <a:lnTo>
                    <a:pt x="95907" y="95907"/>
                  </a:lnTo>
                  <a:lnTo>
                    <a:pt x="0" y="95907"/>
                  </a:lnTo>
                  <a:close/>
                </a:path>
              </a:pathLst>
            </a:custGeom>
            <a:solidFill>
              <a:srgbClr val="7FF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767522" y="803959"/>
            <a:ext cx="2336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512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4895" y="418659"/>
            <a:ext cx="31750" cy="576580"/>
          </a:xfrm>
          <a:custGeom>
            <a:avLst/>
            <a:gdLst/>
            <a:ahLst/>
            <a:cxnLst/>
            <a:rect l="l" t="t" r="r" b="b"/>
            <a:pathLst>
              <a:path w="31750" h="576580">
                <a:moveTo>
                  <a:pt x="31631" y="576009"/>
                </a:moveTo>
                <a:lnTo>
                  <a:pt x="25157" y="571289"/>
                </a:lnTo>
                <a:lnTo>
                  <a:pt x="20165" y="564345"/>
                </a:lnTo>
                <a:lnTo>
                  <a:pt x="16952" y="555325"/>
                </a:lnTo>
                <a:lnTo>
                  <a:pt x="15815" y="544377"/>
                </a:lnTo>
                <a:lnTo>
                  <a:pt x="15815" y="319636"/>
                </a:lnTo>
                <a:lnTo>
                  <a:pt x="14679" y="308688"/>
                </a:lnTo>
                <a:lnTo>
                  <a:pt x="11466" y="299668"/>
                </a:lnTo>
                <a:lnTo>
                  <a:pt x="6474" y="292724"/>
                </a:lnTo>
                <a:lnTo>
                  <a:pt x="0" y="288004"/>
                </a:lnTo>
                <a:lnTo>
                  <a:pt x="6474" y="283284"/>
                </a:lnTo>
                <a:lnTo>
                  <a:pt x="11466" y="276340"/>
                </a:lnTo>
                <a:lnTo>
                  <a:pt x="14679" y="267320"/>
                </a:lnTo>
                <a:lnTo>
                  <a:pt x="15815" y="256372"/>
                </a:lnTo>
                <a:lnTo>
                  <a:pt x="15815" y="31631"/>
                </a:lnTo>
                <a:lnTo>
                  <a:pt x="16952" y="20684"/>
                </a:lnTo>
                <a:lnTo>
                  <a:pt x="20165" y="11664"/>
                </a:lnTo>
                <a:lnTo>
                  <a:pt x="25157" y="4719"/>
                </a:lnTo>
                <a:lnTo>
                  <a:pt x="31631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7349" y="537272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44583" y="376948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264395" y="291463"/>
            <a:ext cx="226822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65">
                <a:latin typeface="Times New Roman"/>
                <a:cs typeface="Times New Roman"/>
              </a:rPr>
              <a:t>output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10">
                <a:latin typeface="Times New Roman"/>
                <a:cs typeface="Times New Roman"/>
              </a:rPr>
              <a:t>con-  </a:t>
            </a:r>
            <a:r>
              <a:rPr dirty="0" sz="1100" spc="25">
                <a:latin typeface="Times New Roman"/>
                <a:cs typeface="Times New Roman"/>
              </a:rPr>
              <a:t>volutional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20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VGGNet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one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15">
                <a:latin typeface="Times New Roman"/>
                <a:cs typeface="Times New Roman"/>
              </a:rPr>
              <a:t>one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35">
                <a:latin typeface="Times New Roman"/>
                <a:cs typeface="Times New Roman"/>
              </a:rPr>
              <a:t>feature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maps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44583" y="759053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5986" y="156917"/>
            <a:ext cx="819785" cy="883285"/>
            <a:chOff x="815986" y="156917"/>
            <a:chExt cx="819785" cy="883285"/>
          </a:xfrm>
        </p:grpSpPr>
        <p:sp>
          <p:nvSpPr>
            <p:cNvPr id="4" name="object 4"/>
            <p:cNvSpPr/>
            <p:nvPr/>
          </p:nvSpPr>
          <p:spPr>
            <a:xfrm>
              <a:off x="818526" y="4186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09" y="0"/>
                  </a:moveTo>
                  <a:lnTo>
                    <a:pt x="0" y="0"/>
                  </a:lnTo>
                  <a:lnTo>
                    <a:pt x="0" y="576009"/>
                  </a:lnTo>
                  <a:lnTo>
                    <a:pt x="576009" y="576009"/>
                  </a:lnTo>
                  <a:lnTo>
                    <a:pt x="57600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8515" y="159461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748817" y="0"/>
                  </a:moveTo>
                  <a:lnTo>
                    <a:pt x="172808" y="0"/>
                  </a:lnTo>
                  <a:lnTo>
                    <a:pt x="0" y="259207"/>
                  </a:lnTo>
                  <a:lnTo>
                    <a:pt x="576008" y="259207"/>
                  </a:lnTo>
                  <a:lnTo>
                    <a:pt x="576008" y="835215"/>
                  </a:lnTo>
                  <a:lnTo>
                    <a:pt x="748817" y="576008"/>
                  </a:lnTo>
                  <a:lnTo>
                    <a:pt x="74881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8526" y="159457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0" y="259202"/>
                  </a:moveTo>
                  <a:lnTo>
                    <a:pt x="576009" y="259202"/>
                  </a:lnTo>
                  <a:lnTo>
                    <a:pt x="748813" y="0"/>
                  </a:lnTo>
                  <a:lnTo>
                    <a:pt x="172804" y="0"/>
                  </a:lnTo>
                  <a:lnTo>
                    <a:pt x="0" y="259202"/>
                  </a:lnTo>
                  <a:close/>
                </a:path>
                <a:path w="749300" h="835660">
                  <a:moveTo>
                    <a:pt x="576009" y="259202"/>
                  </a:moveTo>
                  <a:lnTo>
                    <a:pt x="748813" y="0"/>
                  </a:lnTo>
                </a:path>
                <a:path w="749300" h="835660">
                  <a:moveTo>
                    <a:pt x="0" y="259202"/>
                  </a:moveTo>
                  <a:lnTo>
                    <a:pt x="172804" y="0"/>
                  </a:lnTo>
                </a:path>
                <a:path w="749300" h="835660">
                  <a:moveTo>
                    <a:pt x="172804" y="0"/>
                  </a:moveTo>
                  <a:lnTo>
                    <a:pt x="748813" y="0"/>
                  </a:lnTo>
                </a:path>
                <a:path w="749300" h="835660">
                  <a:moveTo>
                    <a:pt x="748813" y="0"/>
                  </a:moveTo>
                  <a:lnTo>
                    <a:pt x="748813" y="576009"/>
                  </a:lnTo>
                </a:path>
                <a:path w="749300" h="835660">
                  <a:moveTo>
                    <a:pt x="576009" y="835211"/>
                  </a:moveTo>
                  <a:lnTo>
                    <a:pt x="748813" y="576009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4458" y="775338"/>
              <a:ext cx="175895" cy="259715"/>
            </a:xfrm>
            <a:custGeom>
              <a:avLst/>
              <a:gdLst/>
              <a:ahLst/>
              <a:cxnLst/>
              <a:rect l="l" t="t" r="r" b="b"/>
              <a:pathLst>
                <a:path w="175894" h="259715">
                  <a:moveTo>
                    <a:pt x="0" y="259239"/>
                  </a:moveTo>
                  <a:lnTo>
                    <a:pt x="81957" y="164712"/>
                  </a:lnTo>
                  <a:lnTo>
                    <a:pt x="88971" y="156230"/>
                  </a:lnTo>
                  <a:lnTo>
                    <a:pt x="96644" y="150504"/>
                  </a:lnTo>
                  <a:lnTo>
                    <a:pt x="104648" y="147492"/>
                  </a:lnTo>
                  <a:lnTo>
                    <a:pt x="112653" y="147152"/>
                  </a:lnTo>
                  <a:lnTo>
                    <a:pt x="109880" y="139635"/>
                  </a:lnTo>
                  <a:lnTo>
                    <a:pt x="109575" y="131089"/>
                  </a:lnTo>
                  <a:lnTo>
                    <a:pt x="111901" y="121801"/>
                  </a:lnTo>
                  <a:lnTo>
                    <a:pt x="117023" y="112060"/>
                  </a:lnTo>
                  <a:lnTo>
                    <a:pt x="168284" y="35092"/>
                  </a:lnTo>
                  <a:lnTo>
                    <a:pt x="173407" y="25350"/>
                  </a:lnTo>
                  <a:lnTo>
                    <a:pt x="175733" y="16063"/>
                  </a:lnTo>
                  <a:lnTo>
                    <a:pt x="175427" y="7516"/>
                  </a:lnTo>
                  <a:lnTo>
                    <a:pt x="17265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89088" y="1072399"/>
            <a:ext cx="125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3465" y="415082"/>
            <a:ext cx="586740" cy="688340"/>
            <a:chOff x="813465" y="415082"/>
            <a:chExt cx="586740" cy="688340"/>
          </a:xfrm>
        </p:grpSpPr>
        <p:sp>
          <p:nvSpPr>
            <p:cNvPr id="10" name="object 10"/>
            <p:cNvSpPr/>
            <p:nvPr/>
          </p:nvSpPr>
          <p:spPr>
            <a:xfrm>
              <a:off x="818526" y="1066669"/>
              <a:ext cx="576580" cy="31750"/>
            </a:xfrm>
            <a:custGeom>
              <a:avLst/>
              <a:gdLst/>
              <a:ahLst/>
              <a:cxnLst/>
              <a:rect l="l" t="t" r="r" b="b"/>
              <a:pathLst>
                <a:path w="576580" h="31750">
                  <a:moveTo>
                    <a:pt x="0" y="0"/>
                  </a:moveTo>
                  <a:lnTo>
                    <a:pt x="4720" y="6474"/>
                  </a:lnTo>
                  <a:lnTo>
                    <a:pt x="11664" y="11466"/>
                  </a:lnTo>
                  <a:lnTo>
                    <a:pt x="20684" y="14679"/>
                  </a:lnTo>
                  <a:lnTo>
                    <a:pt x="31631" y="15815"/>
                  </a:lnTo>
                  <a:lnTo>
                    <a:pt x="256372" y="15815"/>
                  </a:lnTo>
                  <a:lnTo>
                    <a:pt x="267320" y="16952"/>
                  </a:lnTo>
                  <a:lnTo>
                    <a:pt x="276340" y="20165"/>
                  </a:lnTo>
                  <a:lnTo>
                    <a:pt x="283284" y="25157"/>
                  </a:lnTo>
                  <a:lnTo>
                    <a:pt x="288004" y="31631"/>
                  </a:lnTo>
                  <a:lnTo>
                    <a:pt x="292724" y="25157"/>
                  </a:lnTo>
                  <a:lnTo>
                    <a:pt x="299668" y="20165"/>
                  </a:lnTo>
                  <a:lnTo>
                    <a:pt x="308688" y="16952"/>
                  </a:lnTo>
                  <a:lnTo>
                    <a:pt x="319636" y="15815"/>
                  </a:lnTo>
                  <a:lnTo>
                    <a:pt x="544377" y="15815"/>
                  </a:lnTo>
                  <a:lnTo>
                    <a:pt x="555325" y="14679"/>
                  </a:lnTo>
                  <a:lnTo>
                    <a:pt x="564345" y="11466"/>
                  </a:lnTo>
                  <a:lnTo>
                    <a:pt x="571289" y="6474"/>
                  </a:lnTo>
                  <a:lnTo>
                    <a:pt x="57600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06531" y="608921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</a:pathLst>
            </a:custGeom>
            <a:ln w="367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06531" y="512967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ln w="342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06531" y="41865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0" y="22"/>
                  </a:moveTo>
                  <a:lnTo>
                    <a:pt x="288004" y="22"/>
                  </a:lnTo>
                </a:path>
                <a:path w="288290" h="288290">
                  <a:moveTo>
                    <a:pt x="4" y="288004"/>
                  </a:moveTo>
                  <a:lnTo>
                    <a:pt x="4" y="0"/>
                  </a:lnTo>
                </a:path>
                <a:path w="288290" h="288290">
                  <a:moveTo>
                    <a:pt x="96004" y="288004"/>
                  </a:moveTo>
                  <a:lnTo>
                    <a:pt x="96004" y="0"/>
                  </a:lnTo>
                </a:path>
                <a:path w="288290" h="288290">
                  <a:moveTo>
                    <a:pt x="192004" y="288004"/>
                  </a:moveTo>
                  <a:lnTo>
                    <a:pt x="192004" y="0"/>
                  </a:lnTo>
                </a:path>
                <a:path w="288290" h="288290">
                  <a:moveTo>
                    <a:pt x="287903" y="288004"/>
                  </a:moveTo>
                  <a:lnTo>
                    <a:pt x="287903" y="0"/>
                  </a:lnTo>
                </a:path>
                <a:path w="288290" h="288290">
                  <a:moveTo>
                    <a:pt x="0" y="288004"/>
                  </a:moveTo>
                  <a:lnTo>
                    <a:pt x="288004" y="288004"/>
                  </a:lnTo>
                </a:path>
              </a:pathLst>
            </a:custGeom>
            <a:ln w="72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2725" y="514853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19" h="96520">
                  <a:moveTo>
                    <a:pt x="0" y="95907"/>
                  </a:moveTo>
                  <a:lnTo>
                    <a:pt x="0" y="0"/>
                  </a:lnTo>
                  <a:lnTo>
                    <a:pt x="95907" y="0"/>
                  </a:lnTo>
                  <a:lnTo>
                    <a:pt x="95907" y="95907"/>
                  </a:lnTo>
                  <a:lnTo>
                    <a:pt x="0" y="95907"/>
                  </a:lnTo>
                  <a:close/>
                </a:path>
              </a:pathLst>
            </a:custGeom>
            <a:solidFill>
              <a:srgbClr val="7FF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767522" y="803959"/>
            <a:ext cx="2336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512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4895" y="418659"/>
            <a:ext cx="31750" cy="576580"/>
          </a:xfrm>
          <a:custGeom>
            <a:avLst/>
            <a:gdLst/>
            <a:ahLst/>
            <a:cxnLst/>
            <a:rect l="l" t="t" r="r" b="b"/>
            <a:pathLst>
              <a:path w="31750" h="576580">
                <a:moveTo>
                  <a:pt x="31631" y="576009"/>
                </a:moveTo>
                <a:lnTo>
                  <a:pt x="25157" y="571289"/>
                </a:lnTo>
                <a:lnTo>
                  <a:pt x="20165" y="564345"/>
                </a:lnTo>
                <a:lnTo>
                  <a:pt x="16952" y="555325"/>
                </a:lnTo>
                <a:lnTo>
                  <a:pt x="15815" y="544377"/>
                </a:lnTo>
                <a:lnTo>
                  <a:pt x="15815" y="319636"/>
                </a:lnTo>
                <a:lnTo>
                  <a:pt x="14679" y="308688"/>
                </a:lnTo>
                <a:lnTo>
                  <a:pt x="11466" y="299668"/>
                </a:lnTo>
                <a:lnTo>
                  <a:pt x="6474" y="292724"/>
                </a:lnTo>
                <a:lnTo>
                  <a:pt x="0" y="288004"/>
                </a:lnTo>
                <a:lnTo>
                  <a:pt x="6474" y="283284"/>
                </a:lnTo>
                <a:lnTo>
                  <a:pt x="11466" y="276340"/>
                </a:lnTo>
                <a:lnTo>
                  <a:pt x="14679" y="267320"/>
                </a:lnTo>
                <a:lnTo>
                  <a:pt x="15815" y="256372"/>
                </a:lnTo>
                <a:lnTo>
                  <a:pt x="15815" y="31631"/>
                </a:lnTo>
                <a:lnTo>
                  <a:pt x="16952" y="20684"/>
                </a:lnTo>
                <a:lnTo>
                  <a:pt x="20165" y="11664"/>
                </a:lnTo>
                <a:lnTo>
                  <a:pt x="25157" y="4719"/>
                </a:lnTo>
                <a:lnTo>
                  <a:pt x="31631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87349" y="537272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44583" y="376948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264395" y="291463"/>
            <a:ext cx="226822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65">
                <a:latin typeface="Times New Roman"/>
                <a:cs typeface="Times New Roman"/>
              </a:rPr>
              <a:t>output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10">
                <a:latin typeface="Times New Roman"/>
                <a:cs typeface="Times New Roman"/>
              </a:rPr>
              <a:t>con-  </a:t>
            </a:r>
            <a:r>
              <a:rPr dirty="0" sz="1100" spc="25">
                <a:latin typeface="Times New Roman"/>
                <a:cs typeface="Times New Roman"/>
              </a:rPr>
              <a:t>volutional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20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VGGNet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one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15">
                <a:latin typeface="Times New Roman"/>
                <a:cs typeface="Times New Roman"/>
              </a:rPr>
              <a:t>one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35">
                <a:latin typeface="Times New Roman"/>
                <a:cs typeface="Times New Roman"/>
              </a:rPr>
              <a:t>feature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maps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44583" y="759053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44583" y="114115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264395" y="1055673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If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45">
                <a:latin typeface="Times New Roman"/>
                <a:cs typeface="Times New Roman"/>
              </a:rPr>
              <a:t>around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64395" y="1227745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1D </a:t>
            </a:r>
            <a:r>
              <a:rPr dirty="0" sz="1100" spc="30">
                <a:latin typeface="Times New Roman"/>
                <a:cs typeface="Times New Roman"/>
              </a:rPr>
              <a:t>representa-  </a:t>
            </a:r>
            <a:r>
              <a:rPr dirty="0" sz="1100" spc="40">
                <a:latin typeface="Times New Roman"/>
                <a:cs typeface="Times New Roman"/>
              </a:rPr>
              <a:t>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204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5986" y="156917"/>
            <a:ext cx="819785" cy="883285"/>
            <a:chOff x="815986" y="156917"/>
            <a:chExt cx="819785" cy="883285"/>
          </a:xfrm>
        </p:grpSpPr>
        <p:sp>
          <p:nvSpPr>
            <p:cNvPr id="4" name="object 4"/>
            <p:cNvSpPr/>
            <p:nvPr/>
          </p:nvSpPr>
          <p:spPr>
            <a:xfrm>
              <a:off x="818526" y="4186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09" y="0"/>
                  </a:moveTo>
                  <a:lnTo>
                    <a:pt x="0" y="0"/>
                  </a:lnTo>
                  <a:lnTo>
                    <a:pt x="0" y="576009"/>
                  </a:lnTo>
                  <a:lnTo>
                    <a:pt x="576009" y="576009"/>
                  </a:lnTo>
                  <a:lnTo>
                    <a:pt x="57600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8515" y="159461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748817" y="0"/>
                  </a:moveTo>
                  <a:lnTo>
                    <a:pt x="172808" y="0"/>
                  </a:lnTo>
                  <a:lnTo>
                    <a:pt x="0" y="259207"/>
                  </a:lnTo>
                  <a:lnTo>
                    <a:pt x="576008" y="259207"/>
                  </a:lnTo>
                  <a:lnTo>
                    <a:pt x="576008" y="835215"/>
                  </a:lnTo>
                  <a:lnTo>
                    <a:pt x="748817" y="576008"/>
                  </a:lnTo>
                  <a:lnTo>
                    <a:pt x="74881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8526" y="159457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0" y="259202"/>
                  </a:moveTo>
                  <a:lnTo>
                    <a:pt x="576009" y="259202"/>
                  </a:lnTo>
                  <a:lnTo>
                    <a:pt x="748813" y="0"/>
                  </a:lnTo>
                  <a:lnTo>
                    <a:pt x="172804" y="0"/>
                  </a:lnTo>
                  <a:lnTo>
                    <a:pt x="0" y="259202"/>
                  </a:lnTo>
                  <a:close/>
                </a:path>
                <a:path w="749300" h="835660">
                  <a:moveTo>
                    <a:pt x="576009" y="259202"/>
                  </a:moveTo>
                  <a:lnTo>
                    <a:pt x="748813" y="0"/>
                  </a:lnTo>
                </a:path>
                <a:path w="749300" h="835660">
                  <a:moveTo>
                    <a:pt x="0" y="259202"/>
                  </a:moveTo>
                  <a:lnTo>
                    <a:pt x="172804" y="0"/>
                  </a:lnTo>
                </a:path>
                <a:path w="749300" h="835660">
                  <a:moveTo>
                    <a:pt x="172804" y="0"/>
                  </a:moveTo>
                  <a:lnTo>
                    <a:pt x="748813" y="0"/>
                  </a:lnTo>
                </a:path>
                <a:path w="749300" h="835660">
                  <a:moveTo>
                    <a:pt x="748813" y="0"/>
                  </a:moveTo>
                  <a:lnTo>
                    <a:pt x="748813" y="576009"/>
                  </a:lnTo>
                </a:path>
                <a:path w="749300" h="835660">
                  <a:moveTo>
                    <a:pt x="576009" y="835211"/>
                  </a:moveTo>
                  <a:lnTo>
                    <a:pt x="748813" y="576009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4458" y="775338"/>
              <a:ext cx="175895" cy="259715"/>
            </a:xfrm>
            <a:custGeom>
              <a:avLst/>
              <a:gdLst/>
              <a:ahLst/>
              <a:cxnLst/>
              <a:rect l="l" t="t" r="r" b="b"/>
              <a:pathLst>
                <a:path w="175894" h="259715">
                  <a:moveTo>
                    <a:pt x="0" y="259239"/>
                  </a:moveTo>
                  <a:lnTo>
                    <a:pt x="81957" y="164712"/>
                  </a:lnTo>
                  <a:lnTo>
                    <a:pt x="88971" y="156230"/>
                  </a:lnTo>
                  <a:lnTo>
                    <a:pt x="96644" y="150504"/>
                  </a:lnTo>
                  <a:lnTo>
                    <a:pt x="104648" y="147492"/>
                  </a:lnTo>
                  <a:lnTo>
                    <a:pt x="112653" y="147152"/>
                  </a:lnTo>
                  <a:lnTo>
                    <a:pt x="109880" y="139635"/>
                  </a:lnTo>
                  <a:lnTo>
                    <a:pt x="109575" y="131089"/>
                  </a:lnTo>
                  <a:lnTo>
                    <a:pt x="111901" y="121801"/>
                  </a:lnTo>
                  <a:lnTo>
                    <a:pt x="117023" y="112060"/>
                  </a:lnTo>
                  <a:lnTo>
                    <a:pt x="168284" y="35092"/>
                  </a:lnTo>
                  <a:lnTo>
                    <a:pt x="173407" y="25350"/>
                  </a:lnTo>
                  <a:lnTo>
                    <a:pt x="175733" y="16063"/>
                  </a:lnTo>
                  <a:lnTo>
                    <a:pt x="175427" y="7516"/>
                  </a:lnTo>
                  <a:lnTo>
                    <a:pt x="17265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89088" y="1072399"/>
            <a:ext cx="125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3465" y="415082"/>
            <a:ext cx="586740" cy="688340"/>
            <a:chOff x="813465" y="415082"/>
            <a:chExt cx="586740" cy="688340"/>
          </a:xfrm>
        </p:grpSpPr>
        <p:sp>
          <p:nvSpPr>
            <p:cNvPr id="10" name="object 10"/>
            <p:cNvSpPr/>
            <p:nvPr/>
          </p:nvSpPr>
          <p:spPr>
            <a:xfrm>
              <a:off x="818526" y="1066669"/>
              <a:ext cx="576580" cy="31750"/>
            </a:xfrm>
            <a:custGeom>
              <a:avLst/>
              <a:gdLst/>
              <a:ahLst/>
              <a:cxnLst/>
              <a:rect l="l" t="t" r="r" b="b"/>
              <a:pathLst>
                <a:path w="576580" h="31750">
                  <a:moveTo>
                    <a:pt x="0" y="0"/>
                  </a:moveTo>
                  <a:lnTo>
                    <a:pt x="4720" y="6474"/>
                  </a:lnTo>
                  <a:lnTo>
                    <a:pt x="11664" y="11466"/>
                  </a:lnTo>
                  <a:lnTo>
                    <a:pt x="20684" y="14679"/>
                  </a:lnTo>
                  <a:lnTo>
                    <a:pt x="31631" y="15815"/>
                  </a:lnTo>
                  <a:lnTo>
                    <a:pt x="256372" y="15815"/>
                  </a:lnTo>
                  <a:lnTo>
                    <a:pt x="267320" y="16952"/>
                  </a:lnTo>
                  <a:lnTo>
                    <a:pt x="276340" y="20165"/>
                  </a:lnTo>
                  <a:lnTo>
                    <a:pt x="283284" y="25157"/>
                  </a:lnTo>
                  <a:lnTo>
                    <a:pt x="288004" y="31631"/>
                  </a:lnTo>
                  <a:lnTo>
                    <a:pt x="292724" y="25157"/>
                  </a:lnTo>
                  <a:lnTo>
                    <a:pt x="299668" y="20165"/>
                  </a:lnTo>
                  <a:lnTo>
                    <a:pt x="308688" y="16952"/>
                  </a:lnTo>
                  <a:lnTo>
                    <a:pt x="319636" y="15815"/>
                  </a:lnTo>
                  <a:lnTo>
                    <a:pt x="544377" y="15815"/>
                  </a:lnTo>
                  <a:lnTo>
                    <a:pt x="555325" y="14679"/>
                  </a:lnTo>
                  <a:lnTo>
                    <a:pt x="564345" y="11466"/>
                  </a:lnTo>
                  <a:lnTo>
                    <a:pt x="571289" y="6474"/>
                  </a:lnTo>
                  <a:lnTo>
                    <a:pt x="57600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06531" y="608921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</a:pathLst>
            </a:custGeom>
            <a:ln w="367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06531" y="512967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ln w="342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06531" y="41865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0" y="22"/>
                  </a:moveTo>
                  <a:lnTo>
                    <a:pt x="288004" y="22"/>
                  </a:lnTo>
                </a:path>
                <a:path w="288290" h="288290">
                  <a:moveTo>
                    <a:pt x="4" y="288004"/>
                  </a:moveTo>
                  <a:lnTo>
                    <a:pt x="4" y="0"/>
                  </a:lnTo>
                </a:path>
                <a:path w="288290" h="288290">
                  <a:moveTo>
                    <a:pt x="96004" y="288004"/>
                  </a:moveTo>
                  <a:lnTo>
                    <a:pt x="96004" y="0"/>
                  </a:lnTo>
                </a:path>
                <a:path w="288290" h="288290">
                  <a:moveTo>
                    <a:pt x="192004" y="288004"/>
                  </a:moveTo>
                  <a:lnTo>
                    <a:pt x="192004" y="0"/>
                  </a:lnTo>
                </a:path>
                <a:path w="288290" h="288290">
                  <a:moveTo>
                    <a:pt x="287903" y="288004"/>
                  </a:moveTo>
                  <a:lnTo>
                    <a:pt x="287903" y="0"/>
                  </a:lnTo>
                </a:path>
                <a:path w="288290" h="288290">
                  <a:moveTo>
                    <a:pt x="0" y="288004"/>
                  </a:moveTo>
                  <a:lnTo>
                    <a:pt x="288004" y="288004"/>
                  </a:lnTo>
                </a:path>
              </a:pathLst>
            </a:custGeom>
            <a:ln w="72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2725" y="514853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19" h="96520">
                  <a:moveTo>
                    <a:pt x="0" y="95907"/>
                  </a:moveTo>
                  <a:lnTo>
                    <a:pt x="0" y="0"/>
                  </a:lnTo>
                  <a:lnTo>
                    <a:pt x="95907" y="0"/>
                  </a:lnTo>
                  <a:lnTo>
                    <a:pt x="95907" y="95907"/>
                  </a:lnTo>
                  <a:lnTo>
                    <a:pt x="0" y="95907"/>
                  </a:lnTo>
                  <a:close/>
                </a:path>
              </a:pathLst>
            </a:custGeom>
            <a:solidFill>
              <a:srgbClr val="7FF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767522" y="803959"/>
            <a:ext cx="2336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512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4895" y="418659"/>
            <a:ext cx="31750" cy="576580"/>
          </a:xfrm>
          <a:custGeom>
            <a:avLst/>
            <a:gdLst/>
            <a:ahLst/>
            <a:cxnLst/>
            <a:rect l="l" t="t" r="r" b="b"/>
            <a:pathLst>
              <a:path w="31750" h="576580">
                <a:moveTo>
                  <a:pt x="31631" y="576009"/>
                </a:moveTo>
                <a:lnTo>
                  <a:pt x="25157" y="571289"/>
                </a:lnTo>
                <a:lnTo>
                  <a:pt x="20165" y="564345"/>
                </a:lnTo>
                <a:lnTo>
                  <a:pt x="16952" y="555325"/>
                </a:lnTo>
                <a:lnTo>
                  <a:pt x="15815" y="544377"/>
                </a:lnTo>
                <a:lnTo>
                  <a:pt x="15815" y="319636"/>
                </a:lnTo>
                <a:lnTo>
                  <a:pt x="14679" y="308688"/>
                </a:lnTo>
                <a:lnTo>
                  <a:pt x="11466" y="299668"/>
                </a:lnTo>
                <a:lnTo>
                  <a:pt x="6474" y="292724"/>
                </a:lnTo>
                <a:lnTo>
                  <a:pt x="0" y="288004"/>
                </a:lnTo>
                <a:lnTo>
                  <a:pt x="6474" y="283284"/>
                </a:lnTo>
                <a:lnTo>
                  <a:pt x="11466" y="276340"/>
                </a:lnTo>
                <a:lnTo>
                  <a:pt x="14679" y="267320"/>
                </a:lnTo>
                <a:lnTo>
                  <a:pt x="15815" y="256372"/>
                </a:lnTo>
                <a:lnTo>
                  <a:pt x="15815" y="31631"/>
                </a:lnTo>
                <a:lnTo>
                  <a:pt x="16952" y="20684"/>
                </a:lnTo>
                <a:lnTo>
                  <a:pt x="20165" y="11664"/>
                </a:lnTo>
                <a:lnTo>
                  <a:pt x="25157" y="4719"/>
                </a:lnTo>
                <a:lnTo>
                  <a:pt x="31631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87349" y="537272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44583" y="376948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264395" y="291463"/>
            <a:ext cx="226822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65">
                <a:latin typeface="Times New Roman"/>
                <a:cs typeface="Times New Roman"/>
              </a:rPr>
              <a:t>output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10">
                <a:latin typeface="Times New Roman"/>
                <a:cs typeface="Times New Roman"/>
              </a:rPr>
              <a:t>con-  </a:t>
            </a:r>
            <a:r>
              <a:rPr dirty="0" sz="1100" spc="25">
                <a:latin typeface="Times New Roman"/>
                <a:cs typeface="Times New Roman"/>
              </a:rPr>
              <a:t>volutional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20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VGGNet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one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15">
                <a:latin typeface="Times New Roman"/>
                <a:cs typeface="Times New Roman"/>
              </a:rPr>
              <a:t>one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35">
                <a:latin typeface="Times New Roman"/>
                <a:cs typeface="Times New Roman"/>
              </a:rPr>
              <a:t>feature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maps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44583" y="759053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44583" y="114115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264395" y="1055673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If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45">
                <a:latin typeface="Times New Roman"/>
                <a:cs typeface="Times New Roman"/>
              </a:rPr>
              <a:t>around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64395" y="1227745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1D </a:t>
            </a:r>
            <a:r>
              <a:rPr dirty="0" sz="1100" spc="30">
                <a:latin typeface="Times New Roman"/>
                <a:cs typeface="Times New Roman"/>
              </a:rPr>
              <a:t>representa-  </a:t>
            </a:r>
            <a:r>
              <a:rPr dirty="0" sz="1100" spc="40">
                <a:latin typeface="Times New Roman"/>
                <a:cs typeface="Times New Roman"/>
              </a:rPr>
              <a:t>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204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5986" y="156917"/>
            <a:ext cx="819785" cy="883285"/>
            <a:chOff x="815986" y="156917"/>
            <a:chExt cx="819785" cy="883285"/>
          </a:xfrm>
        </p:grpSpPr>
        <p:sp>
          <p:nvSpPr>
            <p:cNvPr id="4" name="object 4"/>
            <p:cNvSpPr/>
            <p:nvPr/>
          </p:nvSpPr>
          <p:spPr>
            <a:xfrm>
              <a:off x="818526" y="4186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09" y="0"/>
                  </a:moveTo>
                  <a:lnTo>
                    <a:pt x="0" y="0"/>
                  </a:lnTo>
                  <a:lnTo>
                    <a:pt x="0" y="576009"/>
                  </a:lnTo>
                  <a:lnTo>
                    <a:pt x="576009" y="576009"/>
                  </a:lnTo>
                  <a:lnTo>
                    <a:pt x="57600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8515" y="159461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748817" y="0"/>
                  </a:moveTo>
                  <a:lnTo>
                    <a:pt x="172808" y="0"/>
                  </a:lnTo>
                  <a:lnTo>
                    <a:pt x="0" y="259207"/>
                  </a:lnTo>
                  <a:lnTo>
                    <a:pt x="576008" y="259207"/>
                  </a:lnTo>
                  <a:lnTo>
                    <a:pt x="576008" y="835215"/>
                  </a:lnTo>
                  <a:lnTo>
                    <a:pt x="748817" y="576008"/>
                  </a:lnTo>
                  <a:lnTo>
                    <a:pt x="74881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8526" y="159457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0" y="259202"/>
                  </a:moveTo>
                  <a:lnTo>
                    <a:pt x="576009" y="259202"/>
                  </a:lnTo>
                  <a:lnTo>
                    <a:pt x="748813" y="0"/>
                  </a:lnTo>
                  <a:lnTo>
                    <a:pt x="172804" y="0"/>
                  </a:lnTo>
                  <a:lnTo>
                    <a:pt x="0" y="259202"/>
                  </a:lnTo>
                  <a:close/>
                </a:path>
                <a:path w="749300" h="835660">
                  <a:moveTo>
                    <a:pt x="576009" y="259202"/>
                  </a:moveTo>
                  <a:lnTo>
                    <a:pt x="748813" y="0"/>
                  </a:lnTo>
                </a:path>
                <a:path w="749300" h="835660">
                  <a:moveTo>
                    <a:pt x="0" y="259202"/>
                  </a:moveTo>
                  <a:lnTo>
                    <a:pt x="172804" y="0"/>
                  </a:lnTo>
                </a:path>
                <a:path w="749300" h="835660">
                  <a:moveTo>
                    <a:pt x="172804" y="0"/>
                  </a:moveTo>
                  <a:lnTo>
                    <a:pt x="748813" y="0"/>
                  </a:lnTo>
                </a:path>
                <a:path w="749300" h="835660">
                  <a:moveTo>
                    <a:pt x="748813" y="0"/>
                  </a:moveTo>
                  <a:lnTo>
                    <a:pt x="748813" y="576009"/>
                  </a:lnTo>
                </a:path>
                <a:path w="749300" h="835660">
                  <a:moveTo>
                    <a:pt x="576009" y="835211"/>
                  </a:moveTo>
                  <a:lnTo>
                    <a:pt x="748813" y="576009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4458" y="775338"/>
              <a:ext cx="175895" cy="259715"/>
            </a:xfrm>
            <a:custGeom>
              <a:avLst/>
              <a:gdLst/>
              <a:ahLst/>
              <a:cxnLst/>
              <a:rect l="l" t="t" r="r" b="b"/>
              <a:pathLst>
                <a:path w="175894" h="259715">
                  <a:moveTo>
                    <a:pt x="0" y="259239"/>
                  </a:moveTo>
                  <a:lnTo>
                    <a:pt x="81957" y="164712"/>
                  </a:lnTo>
                  <a:lnTo>
                    <a:pt x="88971" y="156230"/>
                  </a:lnTo>
                  <a:lnTo>
                    <a:pt x="96644" y="150504"/>
                  </a:lnTo>
                  <a:lnTo>
                    <a:pt x="104648" y="147492"/>
                  </a:lnTo>
                  <a:lnTo>
                    <a:pt x="112653" y="147152"/>
                  </a:lnTo>
                  <a:lnTo>
                    <a:pt x="109880" y="139635"/>
                  </a:lnTo>
                  <a:lnTo>
                    <a:pt x="109575" y="131089"/>
                  </a:lnTo>
                  <a:lnTo>
                    <a:pt x="111901" y="121801"/>
                  </a:lnTo>
                  <a:lnTo>
                    <a:pt x="117023" y="112060"/>
                  </a:lnTo>
                  <a:lnTo>
                    <a:pt x="168284" y="35092"/>
                  </a:lnTo>
                  <a:lnTo>
                    <a:pt x="173407" y="25350"/>
                  </a:lnTo>
                  <a:lnTo>
                    <a:pt x="175733" y="16063"/>
                  </a:lnTo>
                  <a:lnTo>
                    <a:pt x="175427" y="7516"/>
                  </a:lnTo>
                  <a:lnTo>
                    <a:pt x="17265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89088" y="1072399"/>
            <a:ext cx="125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3465" y="155857"/>
            <a:ext cx="757555" cy="948055"/>
            <a:chOff x="813465" y="155857"/>
            <a:chExt cx="757555" cy="948055"/>
          </a:xfrm>
        </p:grpSpPr>
        <p:sp>
          <p:nvSpPr>
            <p:cNvPr id="10" name="object 10"/>
            <p:cNvSpPr/>
            <p:nvPr/>
          </p:nvSpPr>
          <p:spPr>
            <a:xfrm>
              <a:off x="818526" y="1066669"/>
              <a:ext cx="576580" cy="31750"/>
            </a:xfrm>
            <a:custGeom>
              <a:avLst/>
              <a:gdLst/>
              <a:ahLst/>
              <a:cxnLst/>
              <a:rect l="l" t="t" r="r" b="b"/>
              <a:pathLst>
                <a:path w="576580" h="31750">
                  <a:moveTo>
                    <a:pt x="0" y="0"/>
                  </a:moveTo>
                  <a:lnTo>
                    <a:pt x="4720" y="6474"/>
                  </a:lnTo>
                  <a:lnTo>
                    <a:pt x="11664" y="11466"/>
                  </a:lnTo>
                  <a:lnTo>
                    <a:pt x="20684" y="14679"/>
                  </a:lnTo>
                  <a:lnTo>
                    <a:pt x="31631" y="15815"/>
                  </a:lnTo>
                  <a:lnTo>
                    <a:pt x="256372" y="15815"/>
                  </a:lnTo>
                  <a:lnTo>
                    <a:pt x="267320" y="16952"/>
                  </a:lnTo>
                  <a:lnTo>
                    <a:pt x="276340" y="20165"/>
                  </a:lnTo>
                  <a:lnTo>
                    <a:pt x="283284" y="25157"/>
                  </a:lnTo>
                  <a:lnTo>
                    <a:pt x="288004" y="31631"/>
                  </a:lnTo>
                  <a:lnTo>
                    <a:pt x="292724" y="25157"/>
                  </a:lnTo>
                  <a:lnTo>
                    <a:pt x="299668" y="20165"/>
                  </a:lnTo>
                  <a:lnTo>
                    <a:pt x="308688" y="16952"/>
                  </a:lnTo>
                  <a:lnTo>
                    <a:pt x="319636" y="15815"/>
                  </a:lnTo>
                  <a:lnTo>
                    <a:pt x="544377" y="15815"/>
                  </a:lnTo>
                  <a:lnTo>
                    <a:pt x="555325" y="14679"/>
                  </a:lnTo>
                  <a:lnTo>
                    <a:pt x="564345" y="11466"/>
                  </a:lnTo>
                  <a:lnTo>
                    <a:pt x="571289" y="6474"/>
                  </a:lnTo>
                  <a:lnTo>
                    <a:pt x="57600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06531" y="608921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</a:pathLst>
            </a:custGeom>
            <a:ln w="367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06531" y="512967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ln w="342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06531" y="41865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0" y="22"/>
                  </a:moveTo>
                  <a:lnTo>
                    <a:pt x="288004" y="22"/>
                  </a:lnTo>
                </a:path>
                <a:path w="288290" h="288290">
                  <a:moveTo>
                    <a:pt x="4" y="288004"/>
                  </a:moveTo>
                  <a:lnTo>
                    <a:pt x="4" y="0"/>
                  </a:lnTo>
                </a:path>
                <a:path w="288290" h="288290">
                  <a:moveTo>
                    <a:pt x="96004" y="288004"/>
                  </a:moveTo>
                  <a:lnTo>
                    <a:pt x="96004" y="0"/>
                  </a:lnTo>
                </a:path>
                <a:path w="288290" h="288290">
                  <a:moveTo>
                    <a:pt x="192004" y="288004"/>
                  </a:moveTo>
                  <a:lnTo>
                    <a:pt x="192004" y="0"/>
                  </a:lnTo>
                </a:path>
                <a:path w="288290" h="288290">
                  <a:moveTo>
                    <a:pt x="287903" y="288004"/>
                  </a:moveTo>
                  <a:lnTo>
                    <a:pt x="287903" y="0"/>
                  </a:lnTo>
                </a:path>
                <a:path w="288290" h="288290">
                  <a:moveTo>
                    <a:pt x="0" y="288004"/>
                  </a:moveTo>
                  <a:lnTo>
                    <a:pt x="288004" y="288004"/>
                  </a:lnTo>
                </a:path>
              </a:pathLst>
            </a:custGeom>
            <a:ln w="72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2725" y="514853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19" h="96520">
                  <a:moveTo>
                    <a:pt x="0" y="95907"/>
                  </a:moveTo>
                  <a:lnTo>
                    <a:pt x="0" y="0"/>
                  </a:lnTo>
                  <a:lnTo>
                    <a:pt x="95907" y="0"/>
                  </a:lnTo>
                  <a:lnTo>
                    <a:pt x="95907" y="95907"/>
                  </a:lnTo>
                  <a:lnTo>
                    <a:pt x="0" y="95907"/>
                  </a:lnTo>
                  <a:close/>
                </a:path>
              </a:pathLst>
            </a:custGeom>
            <a:solidFill>
              <a:srgbClr val="7FF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06531" y="159457"/>
              <a:ext cx="461009" cy="547370"/>
            </a:xfrm>
            <a:custGeom>
              <a:avLst/>
              <a:gdLst/>
              <a:ahLst/>
              <a:cxnLst/>
              <a:rect l="l" t="t" r="r" b="b"/>
              <a:pathLst>
                <a:path w="461009" h="547370">
                  <a:moveTo>
                    <a:pt x="288004" y="547206"/>
                  </a:moveTo>
                  <a:lnTo>
                    <a:pt x="460808" y="288004"/>
                  </a:lnTo>
                </a:path>
                <a:path w="461009" h="547370">
                  <a:moveTo>
                    <a:pt x="460808" y="288004"/>
                  </a:moveTo>
                  <a:lnTo>
                    <a:pt x="460808" y="0"/>
                  </a:lnTo>
                </a:path>
                <a:path w="461009" h="547370">
                  <a:moveTo>
                    <a:pt x="288004" y="259202"/>
                  </a:moveTo>
                  <a:lnTo>
                    <a:pt x="460808" y="0"/>
                  </a:lnTo>
                </a:path>
                <a:path w="461009" h="547370">
                  <a:moveTo>
                    <a:pt x="0" y="259202"/>
                  </a:moveTo>
                  <a:lnTo>
                    <a:pt x="172804" y="0"/>
                  </a:lnTo>
                </a:path>
                <a:path w="461009" h="547370">
                  <a:moveTo>
                    <a:pt x="0" y="259202"/>
                  </a:moveTo>
                  <a:lnTo>
                    <a:pt x="172804" y="0"/>
                  </a:lnTo>
                </a:path>
                <a:path w="461009" h="547370">
                  <a:moveTo>
                    <a:pt x="172804" y="0"/>
                  </a:moveTo>
                  <a:lnTo>
                    <a:pt x="460808" y="0"/>
                  </a:lnTo>
                </a:path>
              </a:pathLst>
            </a:custGeom>
            <a:ln w="72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6531" y="159457"/>
              <a:ext cx="461009" cy="259715"/>
            </a:xfrm>
            <a:custGeom>
              <a:avLst/>
              <a:gdLst/>
              <a:ahLst/>
              <a:cxnLst/>
              <a:rect l="l" t="t" r="r" b="b"/>
              <a:pathLst>
                <a:path w="461009" h="259715">
                  <a:moveTo>
                    <a:pt x="460808" y="0"/>
                  </a:moveTo>
                  <a:lnTo>
                    <a:pt x="172804" y="0"/>
                  </a:lnTo>
                  <a:lnTo>
                    <a:pt x="0" y="259202"/>
                  </a:lnTo>
                  <a:lnTo>
                    <a:pt x="288004" y="259202"/>
                  </a:lnTo>
                  <a:lnTo>
                    <a:pt x="460808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6531" y="159457"/>
              <a:ext cx="461009" cy="259715"/>
            </a:xfrm>
            <a:custGeom>
              <a:avLst/>
              <a:gdLst/>
              <a:ahLst/>
              <a:cxnLst/>
              <a:rect l="l" t="t" r="r" b="b"/>
              <a:pathLst>
                <a:path w="461009" h="259715">
                  <a:moveTo>
                    <a:pt x="0" y="259202"/>
                  </a:moveTo>
                  <a:lnTo>
                    <a:pt x="172804" y="0"/>
                  </a:lnTo>
                  <a:lnTo>
                    <a:pt x="460808" y="0"/>
                  </a:lnTo>
                  <a:lnTo>
                    <a:pt x="288004" y="259202"/>
                  </a:lnTo>
                  <a:lnTo>
                    <a:pt x="0" y="25920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94536" y="159457"/>
              <a:ext cx="173355" cy="547370"/>
            </a:xfrm>
            <a:custGeom>
              <a:avLst/>
              <a:gdLst/>
              <a:ahLst/>
              <a:cxnLst/>
              <a:rect l="l" t="t" r="r" b="b"/>
              <a:pathLst>
                <a:path w="173355" h="547370">
                  <a:moveTo>
                    <a:pt x="172804" y="0"/>
                  </a:moveTo>
                  <a:lnTo>
                    <a:pt x="0" y="259202"/>
                  </a:lnTo>
                  <a:lnTo>
                    <a:pt x="0" y="547206"/>
                  </a:lnTo>
                  <a:lnTo>
                    <a:pt x="172804" y="288004"/>
                  </a:lnTo>
                  <a:lnTo>
                    <a:pt x="172804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4536" y="159457"/>
              <a:ext cx="173355" cy="547370"/>
            </a:xfrm>
            <a:custGeom>
              <a:avLst/>
              <a:gdLst/>
              <a:ahLst/>
              <a:cxnLst/>
              <a:rect l="l" t="t" r="r" b="b"/>
              <a:pathLst>
                <a:path w="173355" h="547370">
                  <a:moveTo>
                    <a:pt x="0" y="259202"/>
                  </a:moveTo>
                  <a:lnTo>
                    <a:pt x="172804" y="0"/>
                  </a:lnTo>
                  <a:lnTo>
                    <a:pt x="172804" y="288004"/>
                  </a:lnTo>
                  <a:lnTo>
                    <a:pt x="0" y="547206"/>
                  </a:lnTo>
                  <a:lnTo>
                    <a:pt x="0" y="25920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767522" y="803959"/>
            <a:ext cx="2336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512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4895" y="418659"/>
            <a:ext cx="31750" cy="576580"/>
          </a:xfrm>
          <a:custGeom>
            <a:avLst/>
            <a:gdLst/>
            <a:ahLst/>
            <a:cxnLst/>
            <a:rect l="l" t="t" r="r" b="b"/>
            <a:pathLst>
              <a:path w="31750" h="576580">
                <a:moveTo>
                  <a:pt x="31631" y="576009"/>
                </a:moveTo>
                <a:lnTo>
                  <a:pt x="25157" y="571289"/>
                </a:lnTo>
                <a:lnTo>
                  <a:pt x="20165" y="564345"/>
                </a:lnTo>
                <a:lnTo>
                  <a:pt x="16952" y="555325"/>
                </a:lnTo>
                <a:lnTo>
                  <a:pt x="15815" y="544377"/>
                </a:lnTo>
                <a:lnTo>
                  <a:pt x="15815" y="319636"/>
                </a:lnTo>
                <a:lnTo>
                  <a:pt x="14679" y="308688"/>
                </a:lnTo>
                <a:lnTo>
                  <a:pt x="11466" y="299668"/>
                </a:lnTo>
                <a:lnTo>
                  <a:pt x="6474" y="292724"/>
                </a:lnTo>
                <a:lnTo>
                  <a:pt x="0" y="288004"/>
                </a:lnTo>
                <a:lnTo>
                  <a:pt x="6474" y="283284"/>
                </a:lnTo>
                <a:lnTo>
                  <a:pt x="11466" y="276340"/>
                </a:lnTo>
                <a:lnTo>
                  <a:pt x="14679" y="267320"/>
                </a:lnTo>
                <a:lnTo>
                  <a:pt x="15815" y="256372"/>
                </a:lnTo>
                <a:lnTo>
                  <a:pt x="15815" y="31631"/>
                </a:lnTo>
                <a:lnTo>
                  <a:pt x="16952" y="20684"/>
                </a:lnTo>
                <a:lnTo>
                  <a:pt x="20165" y="11664"/>
                </a:lnTo>
                <a:lnTo>
                  <a:pt x="25157" y="4719"/>
                </a:lnTo>
                <a:lnTo>
                  <a:pt x="31631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87349" y="537272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9987" y="1712150"/>
            <a:ext cx="149063" cy="149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527992" y="1712251"/>
          <a:ext cx="1466215" cy="14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145"/>
                <a:gridCol w="144145"/>
                <a:gridCol w="144144"/>
                <a:gridCol w="144145"/>
                <a:gridCol w="144145"/>
                <a:gridCol w="144144"/>
                <a:gridCol w="144144"/>
                <a:gridCol w="144144"/>
                <a:gridCol w="144144"/>
                <a:gridCol w="162559"/>
              </a:tblGrid>
              <a:tr h="14390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1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2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baseline="9259" sz="900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500" spc="-130">
                          <a:latin typeface="Arial Black"/>
                          <a:cs typeface="Arial Black"/>
                        </a:rPr>
                        <a:t>5</a:t>
                      </a:r>
                      <a:r>
                        <a:rPr dirty="0" baseline="4629" sz="900" spc="-150">
                          <a:latin typeface="Arial Unicode MS"/>
                          <a:cs typeface="Arial Unicode MS"/>
                        </a:rPr>
                        <a:t>·</a:t>
                      </a:r>
                      <a:r>
                        <a:rPr dirty="0" sz="500">
                          <a:latin typeface="Arial Black"/>
                          <a:cs typeface="Arial Black"/>
                        </a:rPr>
                        <a:t>12</a:t>
                      </a:r>
                      <a:endParaRPr sz="500">
                        <a:latin typeface="Arial Black"/>
                        <a:cs typeface="Arial Black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3144583" y="37694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264395" y="291463"/>
            <a:ext cx="226822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65">
                <a:latin typeface="Times New Roman"/>
                <a:cs typeface="Times New Roman"/>
              </a:rPr>
              <a:t>output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10">
                <a:latin typeface="Times New Roman"/>
                <a:cs typeface="Times New Roman"/>
              </a:rPr>
              <a:t>con-  </a:t>
            </a:r>
            <a:r>
              <a:rPr dirty="0" sz="1100" spc="25">
                <a:latin typeface="Times New Roman"/>
                <a:cs typeface="Times New Roman"/>
              </a:rPr>
              <a:t>volutional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20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VGGNet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one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15">
                <a:latin typeface="Times New Roman"/>
                <a:cs typeface="Times New Roman"/>
              </a:rPr>
              <a:t>one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35">
                <a:latin typeface="Times New Roman"/>
                <a:cs typeface="Times New Roman"/>
              </a:rPr>
              <a:t>feature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maps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44583" y="75905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44583" y="114115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264395" y="1055673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If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45">
                <a:latin typeface="Times New Roman"/>
                <a:cs typeface="Times New Roman"/>
              </a:rPr>
              <a:t>around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64395" y="1227745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1D </a:t>
            </a:r>
            <a:r>
              <a:rPr dirty="0" sz="1100" spc="30">
                <a:latin typeface="Times New Roman"/>
                <a:cs typeface="Times New Roman"/>
              </a:rPr>
              <a:t>representa-  </a:t>
            </a:r>
            <a:r>
              <a:rPr dirty="0" sz="1100" spc="40">
                <a:latin typeface="Times New Roman"/>
                <a:cs typeface="Times New Roman"/>
              </a:rPr>
              <a:t>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204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5">
                <a:latin typeface="Times New Roman"/>
                <a:cs typeface="Times New Roman"/>
              </a:rPr>
              <a:t>If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repeat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all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512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feature  </a:t>
            </a:r>
            <a:r>
              <a:rPr dirty="0" sz="1100" spc="40">
                <a:latin typeface="Times New Roman"/>
                <a:cs typeface="Times New Roman"/>
              </a:rPr>
              <a:t>maps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25">
                <a:latin typeface="Times New Roman"/>
                <a:cs typeface="Times New Roman"/>
              </a:rPr>
              <a:t>dimen-  </a:t>
            </a:r>
            <a:r>
              <a:rPr dirty="0" sz="1100" spc="15">
                <a:latin typeface="Times New Roman"/>
                <a:cs typeface="Times New Roman"/>
              </a:rPr>
              <a:t>sional </a:t>
            </a:r>
            <a:r>
              <a:rPr dirty="0" sz="1100" spc="35">
                <a:latin typeface="Times New Roman"/>
                <a:cs typeface="Times New Roman"/>
              </a:rPr>
              <a:t>representation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position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44583" y="1695335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5986" y="156917"/>
            <a:ext cx="819785" cy="883285"/>
            <a:chOff x="815986" y="156917"/>
            <a:chExt cx="819785" cy="883285"/>
          </a:xfrm>
        </p:grpSpPr>
        <p:sp>
          <p:nvSpPr>
            <p:cNvPr id="4" name="object 4"/>
            <p:cNvSpPr/>
            <p:nvPr/>
          </p:nvSpPr>
          <p:spPr>
            <a:xfrm>
              <a:off x="818526" y="4186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09" y="0"/>
                  </a:moveTo>
                  <a:lnTo>
                    <a:pt x="0" y="0"/>
                  </a:lnTo>
                  <a:lnTo>
                    <a:pt x="0" y="576009"/>
                  </a:lnTo>
                  <a:lnTo>
                    <a:pt x="576009" y="576009"/>
                  </a:lnTo>
                  <a:lnTo>
                    <a:pt x="57600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8515" y="159461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748817" y="0"/>
                  </a:moveTo>
                  <a:lnTo>
                    <a:pt x="172808" y="0"/>
                  </a:lnTo>
                  <a:lnTo>
                    <a:pt x="0" y="259207"/>
                  </a:lnTo>
                  <a:lnTo>
                    <a:pt x="576008" y="259207"/>
                  </a:lnTo>
                  <a:lnTo>
                    <a:pt x="576008" y="835215"/>
                  </a:lnTo>
                  <a:lnTo>
                    <a:pt x="748817" y="576008"/>
                  </a:lnTo>
                  <a:lnTo>
                    <a:pt x="74881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8526" y="159457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0" y="259202"/>
                  </a:moveTo>
                  <a:lnTo>
                    <a:pt x="576009" y="259202"/>
                  </a:lnTo>
                  <a:lnTo>
                    <a:pt x="748813" y="0"/>
                  </a:lnTo>
                  <a:lnTo>
                    <a:pt x="172804" y="0"/>
                  </a:lnTo>
                  <a:lnTo>
                    <a:pt x="0" y="259202"/>
                  </a:lnTo>
                  <a:close/>
                </a:path>
                <a:path w="749300" h="835660">
                  <a:moveTo>
                    <a:pt x="576009" y="259202"/>
                  </a:moveTo>
                  <a:lnTo>
                    <a:pt x="748813" y="0"/>
                  </a:lnTo>
                </a:path>
                <a:path w="749300" h="835660">
                  <a:moveTo>
                    <a:pt x="0" y="259202"/>
                  </a:moveTo>
                  <a:lnTo>
                    <a:pt x="172804" y="0"/>
                  </a:lnTo>
                </a:path>
                <a:path w="749300" h="835660">
                  <a:moveTo>
                    <a:pt x="172804" y="0"/>
                  </a:moveTo>
                  <a:lnTo>
                    <a:pt x="748813" y="0"/>
                  </a:lnTo>
                </a:path>
                <a:path w="749300" h="835660">
                  <a:moveTo>
                    <a:pt x="748813" y="0"/>
                  </a:moveTo>
                  <a:lnTo>
                    <a:pt x="748813" y="576009"/>
                  </a:lnTo>
                </a:path>
                <a:path w="749300" h="835660">
                  <a:moveTo>
                    <a:pt x="576009" y="835211"/>
                  </a:moveTo>
                  <a:lnTo>
                    <a:pt x="748813" y="576009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4458" y="775338"/>
              <a:ext cx="175895" cy="259715"/>
            </a:xfrm>
            <a:custGeom>
              <a:avLst/>
              <a:gdLst/>
              <a:ahLst/>
              <a:cxnLst/>
              <a:rect l="l" t="t" r="r" b="b"/>
              <a:pathLst>
                <a:path w="175894" h="259715">
                  <a:moveTo>
                    <a:pt x="0" y="259239"/>
                  </a:moveTo>
                  <a:lnTo>
                    <a:pt x="81957" y="164712"/>
                  </a:lnTo>
                  <a:lnTo>
                    <a:pt x="88971" y="156230"/>
                  </a:lnTo>
                  <a:lnTo>
                    <a:pt x="96644" y="150504"/>
                  </a:lnTo>
                  <a:lnTo>
                    <a:pt x="104648" y="147492"/>
                  </a:lnTo>
                  <a:lnTo>
                    <a:pt x="112653" y="147152"/>
                  </a:lnTo>
                  <a:lnTo>
                    <a:pt x="109880" y="139635"/>
                  </a:lnTo>
                  <a:lnTo>
                    <a:pt x="109575" y="131089"/>
                  </a:lnTo>
                  <a:lnTo>
                    <a:pt x="111901" y="121801"/>
                  </a:lnTo>
                  <a:lnTo>
                    <a:pt x="117023" y="112060"/>
                  </a:lnTo>
                  <a:lnTo>
                    <a:pt x="168284" y="35092"/>
                  </a:lnTo>
                  <a:lnTo>
                    <a:pt x="173407" y="25350"/>
                  </a:lnTo>
                  <a:lnTo>
                    <a:pt x="175733" y="16063"/>
                  </a:lnTo>
                  <a:lnTo>
                    <a:pt x="175427" y="7516"/>
                  </a:lnTo>
                  <a:lnTo>
                    <a:pt x="17265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89088" y="1072399"/>
            <a:ext cx="125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3465" y="156926"/>
            <a:ext cx="660400" cy="946785"/>
            <a:chOff x="813465" y="156926"/>
            <a:chExt cx="660400" cy="946785"/>
          </a:xfrm>
        </p:grpSpPr>
        <p:sp>
          <p:nvSpPr>
            <p:cNvPr id="10" name="object 10"/>
            <p:cNvSpPr/>
            <p:nvPr/>
          </p:nvSpPr>
          <p:spPr>
            <a:xfrm>
              <a:off x="818526" y="1066669"/>
              <a:ext cx="576580" cy="31750"/>
            </a:xfrm>
            <a:custGeom>
              <a:avLst/>
              <a:gdLst/>
              <a:ahLst/>
              <a:cxnLst/>
              <a:rect l="l" t="t" r="r" b="b"/>
              <a:pathLst>
                <a:path w="576580" h="31750">
                  <a:moveTo>
                    <a:pt x="0" y="0"/>
                  </a:moveTo>
                  <a:lnTo>
                    <a:pt x="4720" y="6474"/>
                  </a:lnTo>
                  <a:lnTo>
                    <a:pt x="11664" y="11466"/>
                  </a:lnTo>
                  <a:lnTo>
                    <a:pt x="20684" y="14679"/>
                  </a:lnTo>
                  <a:lnTo>
                    <a:pt x="31631" y="15815"/>
                  </a:lnTo>
                  <a:lnTo>
                    <a:pt x="256372" y="15815"/>
                  </a:lnTo>
                  <a:lnTo>
                    <a:pt x="267320" y="16952"/>
                  </a:lnTo>
                  <a:lnTo>
                    <a:pt x="276340" y="20165"/>
                  </a:lnTo>
                  <a:lnTo>
                    <a:pt x="283284" y="25157"/>
                  </a:lnTo>
                  <a:lnTo>
                    <a:pt x="288004" y="31631"/>
                  </a:lnTo>
                  <a:lnTo>
                    <a:pt x="292724" y="25157"/>
                  </a:lnTo>
                  <a:lnTo>
                    <a:pt x="299668" y="20165"/>
                  </a:lnTo>
                  <a:lnTo>
                    <a:pt x="308688" y="16952"/>
                  </a:lnTo>
                  <a:lnTo>
                    <a:pt x="319636" y="15815"/>
                  </a:lnTo>
                  <a:lnTo>
                    <a:pt x="544377" y="15815"/>
                  </a:lnTo>
                  <a:lnTo>
                    <a:pt x="555325" y="14679"/>
                  </a:lnTo>
                  <a:lnTo>
                    <a:pt x="564345" y="11466"/>
                  </a:lnTo>
                  <a:lnTo>
                    <a:pt x="571289" y="6474"/>
                  </a:lnTo>
                  <a:lnTo>
                    <a:pt x="57600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10531" y="608921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</a:pathLst>
            </a:custGeom>
            <a:ln w="367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10531" y="512967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ln w="342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0531" y="41865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0" y="22"/>
                  </a:moveTo>
                  <a:lnTo>
                    <a:pt x="288004" y="22"/>
                  </a:lnTo>
                </a:path>
                <a:path w="288290" h="288290">
                  <a:moveTo>
                    <a:pt x="4" y="288004"/>
                  </a:moveTo>
                  <a:lnTo>
                    <a:pt x="4" y="0"/>
                  </a:lnTo>
                </a:path>
                <a:path w="288290" h="288290">
                  <a:moveTo>
                    <a:pt x="96004" y="288004"/>
                  </a:moveTo>
                  <a:lnTo>
                    <a:pt x="96004" y="0"/>
                  </a:lnTo>
                </a:path>
                <a:path w="288290" h="288290">
                  <a:moveTo>
                    <a:pt x="192004" y="288004"/>
                  </a:moveTo>
                  <a:lnTo>
                    <a:pt x="192004" y="0"/>
                  </a:lnTo>
                </a:path>
                <a:path w="288290" h="288290">
                  <a:moveTo>
                    <a:pt x="287903" y="288004"/>
                  </a:moveTo>
                  <a:lnTo>
                    <a:pt x="287903" y="0"/>
                  </a:lnTo>
                </a:path>
                <a:path w="288290" h="288290">
                  <a:moveTo>
                    <a:pt x="0" y="288004"/>
                  </a:moveTo>
                  <a:lnTo>
                    <a:pt x="288004" y="288004"/>
                  </a:lnTo>
                </a:path>
              </a:pathLst>
            </a:custGeom>
            <a:ln w="72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10531" y="159457"/>
              <a:ext cx="461009" cy="259715"/>
            </a:xfrm>
            <a:custGeom>
              <a:avLst/>
              <a:gdLst/>
              <a:ahLst/>
              <a:cxnLst/>
              <a:rect l="l" t="t" r="r" b="b"/>
              <a:pathLst>
                <a:path w="461009" h="259715">
                  <a:moveTo>
                    <a:pt x="460808" y="0"/>
                  </a:moveTo>
                  <a:lnTo>
                    <a:pt x="172804" y="0"/>
                  </a:lnTo>
                  <a:lnTo>
                    <a:pt x="0" y="259202"/>
                  </a:lnTo>
                  <a:lnTo>
                    <a:pt x="288004" y="259202"/>
                  </a:lnTo>
                  <a:lnTo>
                    <a:pt x="460808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10531" y="159457"/>
              <a:ext cx="461009" cy="259715"/>
            </a:xfrm>
            <a:custGeom>
              <a:avLst/>
              <a:gdLst/>
              <a:ahLst/>
              <a:cxnLst/>
              <a:rect l="l" t="t" r="r" b="b"/>
              <a:pathLst>
                <a:path w="461009" h="259715">
                  <a:moveTo>
                    <a:pt x="0" y="259202"/>
                  </a:moveTo>
                  <a:lnTo>
                    <a:pt x="172804" y="0"/>
                  </a:lnTo>
                  <a:lnTo>
                    <a:pt x="460808" y="0"/>
                  </a:lnTo>
                  <a:lnTo>
                    <a:pt x="288004" y="259202"/>
                  </a:lnTo>
                  <a:lnTo>
                    <a:pt x="0" y="259202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6725" y="514853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19" h="96520">
                  <a:moveTo>
                    <a:pt x="0" y="95907"/>
                  </a:moveTo>
                  <a:lnTo>
                    <a:pt x="0" y="0"/>
                  </a:lnTo>
                  <a:lnTo>
                    <a:pt x="95907" y="0"/>
                  </a:lnTo>
                  <a:lnTo>
                    <a:pt x="95907" y="95907"/>
                  </a:lnTo>
                  <a:lnTo>
                    <a:pt x="0" y="95907"/>
                  </a:lnTo>
                  <a:close/>
                </a:path>
              </a:pathLst>
            </a:custGeom>
            <a:solidFill>
              <a:srgbClr val="FFF7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767522" y="803959"/>
            <a:ext cx="2336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512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4895" y="418659"/>
            <a:ext cx="31750" cy="576580"/>
          </a:xfrm>
          <a:custGeom>
            <a:avLst/>
            <a:gdLst/>
            <a:ahLst/>
            <a:cxnLst/>
            <a:rect l="l" t="t" r="r" b="b"/>
            <a:pathLst>
              <a:path w="31750" h="576580">
                <a:moveTo>
                  <a:pt x="31631" y="576009"/>
                </a:moveTo>
                <a:lnTo>
                  <a:pt x="25157" y="571289"/>
                </a:lnTo>
                <a:lnTo>
                  <a:pt x="20165" y="564345"/>
                </a:lnTo>
                <a:lnTo>
                  <a:pt x="16952" y="555325"/>
                </a:lnTo>
                <a:lnTo>
                  <a:pt x="15815" y="544377"/>
                </a:lnTo>
                <a:lnTo>
                  <a:pt x="15815" y="319636"/>
                </a:lnTo>
                <a:lnTo>
                  <a:pt x="14679" y="308688"/>
                </a:lnTo>
                <a:lnTo>
                  <a:pt x="11466" y="299668"/>
                </a:lnTo>
                <a:lnTo>
                  <a:pt x="6474" y="292724"/>
                </a:lnTo>
                <a:lnTo>
                  <a:pt x="0" y="288004"/>
                </a:lnTo>
                <a:lnTo>
                  <a:pt x="6474" y="283284"/>
                </a:lnTo>
                <a:lnTo>
                  <a:pt x="11466" y="276340"/>
                </a:lnTo>
                <a:lnTo>
                  <a:pt x="14679" y="267320"/>
                </a:lnTo>
                <a:lnTo>
                  <a:pt x="15815" y="256372"/>
                </a:lnTo>
                <a:lnTo>
                  <a:pt x="15815" y="31631"/>
                </a:lnTo>
                <a:lnTo>
                  <a:pt x="16952" y="20684"/>
                </a:lnTo>
                <a:lnTo>
                  <a:pt x="20165" y="11664"/>
                </a:lnTo>
                <a:lnTo>
                  <a:pt x="25157" y="4719"/>
                </a:lnTo>
                <a:lnTo>
                  <a:pt x="31631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87349" y="537272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9987" y="1712150"/>
            <a:ext cx="149063" cy="149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27992" y="1712251"/>
          <a:ext cx="1466215" cy="14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145"/>
                <a:gridCol w="144145"/>
                <a:gridCol w="144144"/>
                <a:gridCol w="144145"/>
                <a:gridCol w="144145"/>
                <a:gridCol w="144144"/>
                <a:gridCol w="144144"/>
                <a:gridCol w="144144"/>
                <a:gridCol w="144144"/>
                <a:gridCol w="162559"/>
              </a:tblGrid>
              <a:tr h="14390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1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2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baseline="9259" sz="900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500" spc="-130">
                          <a:latin typeface="Arial Black"/>
                          <a:cs typeface="Arial Black"/>
                        </a:rPr>
                        <a:t>5</a:t>
                      </a:r>
                      <a:r>
                        <a:rPr dirty="0" baseline="4629" sz="900" spc="-150">
                          <a:latin typeface="Arial Unicode MS"/>
                          <a:cs typeface="Arial Unicode MS"/>
                        </a:rPr>
                        <a:t>·</a:t>
                      </a:r>
                      <a:r>
                        <a:rPr dirty="0" sz="500">
                          <a:latin typeface="Arial Black"/>
                          <a:cs typeface="Arial Black"/>
                        </a:rPr>
                        <a:t>12</a:t>
                      </a:r>
                      <a:endParaRPr sz="500">
                        <a:latin typeface="Arial Black"/>
                        <a:cs typeface="Arial Black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239987" y="2000154"/>
            <a:ext cx="149063" cy="149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527992" y="2000256"/>
          <a:ext cx="1466215" cy="14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145"/>
                <a:gridCol w="144145"/>
                <a:gridCol w="144144"/>
                <a:gridCol w="144145"/>
                <a:gridCol w="144145"/>
                <a:gridCol w="144144"/>
                <a:gridCol w="144144"/>
                <a:gridCol w="144144"/>
                <a:gridCol w="144144"/>
                <a:gridCol w="162559"/>
              </a:tblGrid>
              <a:tr h="143901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1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2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baseline="9259" sz="900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500" spc="-130">
                          <a:latin typeface="Arial Black"/>
                          <a:cs typeface="Arial Black"/>
                        </a:rPr>
                        <a:t>5</a:t>
                      </a:r>
                      <a:r>
                        <a:rPr dirty="0" baseline="4629" sz="900" spc="-150">
                          <a:latin typeface="Arial Unicode MS"/>
                          <a:cs typeface="Arial Unicode MS"/>
                        </a:rPr>
                        <a:t>·</a:t>
                      </a:r>
                      <a:r>
                        <a:rPr dirty="0" sz="500">
                          <a:latin typeface="Arial Black"/>
                          <a:cs typeface="Arial Black"/>
                        </a:rPr>
                        <a:t>12</a:t>
                      </a:r>
                      <a:endParaRPr sz="500">
                        <a:latin typeface="Arial Black"/>
                        <a:cs typeface="Arial Black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3144583" y="37694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264395" y="291463"/>
            <a:ext cx="226822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65">
                <a:latin typeface="Times New Roman"/>
                <a:cs typeface="Times New Roman"/>
              </a:rPr>
              <a:t>output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10">
                <a:latin typeface="Times New Roman"/>
                <a:cs typeface="Times New Roman"/>
              </a:rPr>
              <a:t>con-  </a:t>
            </a:r>
            <a:r>
              <a:rPr dirty="0" sz="1100" spc="25">
                <a:latin typeface="Times New Roman"/>
                <a:cs typeface="Times New Roman"/>
              </a:rPr>
              <a:t>volutional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20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VGGNet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one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15">
                <a:latin typeface="Times New Roman"/>
                <a:cs typeface="Times New Roman"/>
              </a:rPr>
              <a:t>one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35">
                <a:latin typeface="Times New Roman"/>
                <a:cs typeface="Times New Roman"/>
              </a:rPr>
              <a:t>feature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maps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44583" y="759053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44583" y="1141158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264395" y="1055673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If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45">
                <a:latin typeface="Times New Roman"/>
                <a:cs typeface="Times New Roman"/>
              </a:rPr>
              <a:t>around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64395" y="1227745"/>
            <a:ext cx="2268855" cy="1472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1D </a:t>
            </a:r>
            <a:r>
              <a:rPr dirty="0" sz="1100" spc="30">
                <a:latin typeface="Times New Roman"/>
                <a:cs typeface="Times New Roman"/>
              </a:rPr>
              <a:t>representa-  </a:t>
            </a:r>
            <a:r>
              <a:rPr dirty="0" sz="1100" spc="40">
                <a:latin typeface="Times New Roman"/>
                <a:cs typeface="Times New Roman"/>
              </a:rPr>
              <a:t>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204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5">
                <a:latin typeface="Times New Roman"/>
                <a:cs typeface="Times New Roman"/>
              </a:rPr>
              <a:t>If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repeat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all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512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feature  </a:t>
            </a:r>
            <a:r>
              <a:rPr dirty="0" sz="1100" spc="40">
                <a:latin typeface="Times New Roman"/>
                <a:cs typeface="Times New Roman"/>
              </a:rPr>
              <a:t>maps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25">
                <a:latin typeface="Times New Roman"/>
                <a:cs typeface="Times New Roman"/>
              </a:rPr>
              <a:t>dimen-  </a:t>
            </a:r>
            <a:r>
              <a:rPr dirty="0" sz="1100" spc="15">
                <a:latin typeface="Times New Roman"/>
                <a:cs typeface="Times New Roman"/>
              </a:rPr>
              <a:t>sional </a:t>
            </a:r>
            <a:r>
              <a:rPr dirty="0" sz="1100" spc="35">
                <a:latin typeface="Times New Roman"/>
                <a:cs typeface="Times New Roman"/>
              </a:rPr>
              <a:t>representation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position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use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15">
                <a:latin typeface="Times New Roman"/>
                <a:cs typeface="Times New Roman"/>
              </a:rPr>
              <a:t>process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15">
                <a:latin typeface="Times New Roman"/>
                <a:cs typeface="Times New Roman"/>
              </a:rPr>
              <a:t>di-  </a:t>
            </a:r>
            <a:r>
              <a:rPr dirty="0" sz="1100" spc="20">
                <a:latin typeface="Times New Roman"/>
                <a:cs typeface="Times New Roman"/>
              </a:rPr>
              <a:t>mensional </a:t>
            </a:r>
            <a:r>
              <a:rPr dirty="0" sz="1100" spc="35">
                <a:latin typeface="Times New Roman"/>
                <a:cs typeface="Times New Roman"/>
              </a:rPr>
              <a:t>representation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 i="1">
                <a:latin typeface="Times New Roman"/>
                <a:cs typeface="Times New Roman"/>
              </a:rPr>
              <a:t>w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75" i="1">
                <a:latin typeface="Times New Roman"/>
                <a:cs typeface="Times New Roman"/>
              </a:rPr>
              <a:t>h</a:t>
            </a:r>
            <a:r>
              <a:rPr dirty="0" sz="1100" spc="-35" i="1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positions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44583" y="1695335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44583" y="2249525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3" name="object 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5986" y="156917"/>
            <a:ext cx="819785" cy="883285"/>
            <a:chOff x="815986" y="156917"/>
            <a:chExt cx="819785" cy="883285"/>
          </a:xfrm>
        </p:grpSpPr>
        <p:sp>
          <p:nvSpPr>
            <p:cNvPr id="4" name="object 4"/>
            <p:cNvSpPr/>
            <p:nvPr/>
          </p:nvSpPr>
          <p:spPr>
            <a:xfrm>
              <a:off x="818526" y="4186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09" y="0"/>
                  </a:moveTo>
                  <a:lnTo>
                    <a:pt x="0" y="0"/>
                  </a:lnTo>
                  <a:lnTo>
                    <a:pt x="0" y="576009"/>
                  </a:lnTo>
                  <a:lnTo>
                    <a:pt x="576009" y="576009"/>
                  </a:lnTo>
                  <a:lnTo>
                    <a:pt x="576009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8515" y="159461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748817" y="0"/>
                  </a:moveTo>
                  <a:lnTo>
                    <a:pt x="172808" y="0"/>
                  </a:lnTo>
                  <a:lnTo>
                    <a:pt x="0" y="259207"/>
                  </a:lnTo>
                  <a:lnTo>
                    <a:pt x="576008" y="259207"/>
                  </a:lnTo>
                  <a:lnTo>
                    <a:pt x="576008" y="835215"/>
                  </a:lnTo>
                  <a:lnTo>
                    <a:pt x="748817" y="576008"/>
                  </a:lnTo>
                  <a:lnTo>
                    <a:pt x="74881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8526" y="159457"/>
              <a:ext cx="749300" cy="835660"/>
            </a:xfrm>
            <a:custGeom>
              <a:avLst/>
              <a:gdLst/>
              <a:ahLst/>
              <a:cxnLst/>
              <a:rect l="l" t="t" r="r" b="b"/>
              <a:pathLst>
                <a:path w="749300" h="835660">
                  <a:moveTo>
                    <a:pt x="0" y="259202"/>
                  </a:moveTo>
                  <a:lnTo>
                    <a:pt x="576009" y="259202"/>
                  </a:lnTo>
                  <a:lnTo>
                    <a:pt x="748813" y="0"/>
                  </a:lnTo>
                  <a:lnTo>
                    <a:pt x="172804" y="0"/>
                  </a:lnTo>
                  <a:lnTo>
                    <a:pt x="0" y="259202"/>
                  </a:lnTo>
                  <a:close/>
                </a:path>
                <a:path w="749300" h="835660">
                  <a:moveTo>
                    <a:pt x="576009" y="259202"/>
                  </a:moveTo>
                  <a:lnTo>
                    <a:pt x="748813" y="0"/>
                  </a:lnTo>
                </a:path>
                <a:path w="749300" h="835660">
                  <a:moveTo>
                    <a:pt x="0" y="259202"/>
                  </a:moveTo>
                  <a:lnTo>
                    <a:pt x="172804" y="0"/>
                  </a:lnTo>
                </a:path>
                <a:path w="749300" h="835660">
                  <a:moveTo>
                    <a:pt x="172804" y="0"/>
                  </a:moveTo>
                  <a:lnTo>
                    <a:pt x="748813" y="0"/>
                  </a:lnTo>
                </a:path>
                <a:path w="749300" h="835660">
                  <a:moveTo>
                    <a:pt x="748813" y="0"/>
                  </a:moveTo>
                  <a:lnTo>
                    <a:pt x="748813" y="576009"/>
                  </a:lnTo>
                </a:path>
                <a:path w="749300" h="835660">
                  <a:moveTo>
                    <a:pt x="576009" y="835211"/>
                  </a:moveTo>
                  <a:lnTo>
                    <a:pt x="748813" y="576009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4458" y="775338"/>
              <a:ext cx="175895" cy="259715"/>
            </a:xfrm>
            <a:custGeom>
              <a:avLst/>
              <a:gdLst/>
              <a:ahLst/>
              <a:cxnLst/>
              <a:rect l="l" t="t" r="r" b="b"/>
              <a:pathLst>
                <a:path w="175894" h="259715">
                  <a:moveTo>
                    <a:pt x="0" y="259239"/>
                  </a:moveTo>
                  <a:lnTo>
                    <a:pt x="81957" y="164712"/>
                  </a:lnTo>
                  <a:lnTo>
                    <a:pt x="88971" y="156230"/>
                  </a:lnTo>
                  <a:lnTo>
                    <a:pt x="96644" y="150504"/>
                  </a:lnTo>
                  <a:lnTo>
                    <a:pt x="104648" y="147492"/>
                  </a:lnTo>
                  <a:lnTo>
                    <a:pt x="112653" y="147152"/>
                  </a:lnTo>
                  <a:lnTo>
                    <a:pt x="109880" y="139635"/>
                  </a:lnTo>
                  <a:lnTo>
                    <a:pt x="109575" y="131089"/>
                  </a:lnTo>
                  <a:lnTo>
                    <a:pt x="111901" y="121801"/>
                  </a:lnTo>
                  <a:lnTo>
                    <a:pt x="117023" y="112060"/>
                  </a:lnTo>
                  <a:lnTo>
                    <a:pt x="168284" y="35092"/>
                  </a:lnTo>
                  <a:lnTo>
                    <a:pt x="173407" y="25350"/>
                  </a:lnTo>
                  <a:lnTo>
                    <a:pt x="175733" y="16063"/>
                  </a:lnTo>
                  <a:lnTo>
                    <a:pt x="175427" y="7516"/>
                  </a:lnTo>
                  <a:lnTo>
                    <a:pt x="172655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89088" y="1072399"/>
            <a:ext cx="125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3465" y="511082"/>
            <a:ext cx="586740" cy="592455"/>
            <a:chOff x="813465" y="511082"/>
            <a:chExt cx="586740" cy="592455"/>
          </a:xfrm>
        </p:grpSpPr>
        <p:sp>
          <p:nvSpPr>
            <p:cNvPr id="10" name="object 10"/>
            <p:cNvSpPr/>
            <p:nvPr/>
          </p:nvSpPr>
          <p:spPr>
            <a:xfrm>
              <a:off x="818526" y="1066669"/>
              <a:ext cx="576580" cy="31750"/>
            </a:xfrm>
            <a:custGeom>
              <a:avLst/>
              <a:gdLst/>
              <a:ahLst/>
              <a:cxnLst/>
              <a:rect l="l" t="t" r="r" b="b"/>
              <a:pathLst>
                <a:path w="576580" h="31750">
                  <a:moveTo>
                    <a:pt x="0" y="0"/>
                  </a:moveTo>
                  <a:lnTo>
                    <a:pt x="4720" y="6474"/>
                  </a:lnTo>
                  <a:lnTo>
                    <a:pt x="11664" y="11466"/>
                  </a:lnTo>
                  <a:lnTo>
                    <a:pt x="20684" y="14679"/>
                  </a:lnTo>
                  <a:lnTo>
                    <a:pt x="31631" y="15815"/>
                  </a:lnTo>
                  <a:lnTo>
                    <a:pt x="256372" y="15815"/>
                  </a:lnTo>
                  <a:lnTo>
                    <a:pt x="267320" y="16952"/>
                  </a:lnTo>
                  <a:lnTo>
                    <a:pt x="276340" y="20165"/>
                  </a:lnTo>
                  <a:lnTo>
                    <a:pt x="283284" y="25157"/>
                  </a:lnTo>
                  <a:lnTo>
                    <a:pt x="288004" y="31631"/>
                  </a:lnTo>
                  <a:lnTo>
                    <a:pt x="292724" y="25157"/>
                  </a:lnTo>
                  <a:lnTo>
                    <a:pt x="299668" y="20165"/>
                  </a:lnTo>
                  <a:lnTo>
                    <a:pt x="308688" y="16952"/>
                  </a:lnTo>
                  <a:lnTo>
                    <a:pt x="319636" y="15815"/>
                  </a:lnTo>
                  <a:lnTo>
                    <a:pt x="544377" y="15815"/>
                  </a:lnTo>
                  <a:lnTo>
                    <a:pt x="555325" y="14679"/>
                  </a:lnTo>
                  <a:lnTo>
                    <a:pt x="564345" y="11466"/>
                  </a:lnTo>
                  <a:lnTo>
                    <a:pt x="571289" y="6474"/>
                  </a:lnTo>
                  <a:lnTo>
                    <a:pt x="576009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10531" y="704921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</a:pathLst>
            </a:custGeom>
            <a:ln w="367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10531" y="608967"/>
              <a:ext cx="288290" cy="3810"/>
            </a:xfrm>
            <a:custGeom>
              <a:avLst/>
              <a:gdLst/>
              <a:ahLst/>
              <a:cxnLst/>
              <a:rect l="l" t="t" r="r" b="b"/>
              <a:pathLst>
                <a:path w="288290" h="3809">
                  <a:moveTo>
                    <a:pt x="0" y="3600"/>
                  </a:moveTo>
                  <a:lnTo>
                    <a:pt x="288004" y="3600"/>
                  </a:lnTo>
                </a:path>
                <a:path w="288290" h="3809">
                  <a:moveTo>
                    <a:pt x="0" y="0"/>
                  </a:moveTo>
                  <a:lnTo>
                    <a:pt x="288004" y="0"/>
                  </a:lnTo>
                </a:path>
              </a:pathLst>
            </a:custGeom>
            <a:ln w="342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0531" y="51466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0" y="22"/>
                  </a:moveTo>
                  <a:lnTo>
                    <a:pt x="288004" y="22"/>
                  </a:lnTo>
                </a:path>
                <a:path w="288290" h="288290">
                  <a:moveTo>
                    <a:pt x="4" y="288004"/>
                  </a:moveTo>
                  <a:lnTo>
                    <a:pt x="4" y="0"/>
                  </a:lnTo>
                </a:path>
                <a:path w="288290" h="288290">
                  <a:moveTo>
                    <a:pt x="96004" y="288004"/>
                  </a:moveTo>
                  <a:lnTo>
                    <a:pt x="96004" y="0"/>
                  </a:lnTo>
                </a:path>
                <a:path w="288290" h="288290">
                  <a:moveTo>
                    <a:pt x="192004" y="288004"/>
                  </a:moveTo>
                  <a:lnTo>
                    <a:pt x="192004" y="0"/>
                  </a:lnTo>
                </a:path>
                <a:path w="288290" h="288290">
                  <a:moveTo>
                    <a:pt x="287903" y="288004"/>
                  </a:moveTo>
                  <a:lnTo>
                    <a:pt x="287903" y="0"/>
                  </a:lnTo>
                </a:path>
                <a:path w="288290" h="288290">
                  <a:moveTo>
                    <a:pt x="0" y="288004"/>
                  </a:moveTo>
                  <a:lnTo>
                    <a:pt x="288004" y="288004"/>
                  </a:lnTo>
                </a:path>
              </a:pathLst>
            </a:custGeom>
            <a:ln w="72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06725" y="610853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19" h="96520">
                  <a:moveTo>
                    <a:pt x="0" y="95907"/>
                  </a:moveTo>
                  <a:lnTo>
                    <a:pt x="0" y="0"/>
                  </a:lnTo>
                  <a:lnTo>
                    <a:pt x="95907" y="0"/>
                  </a:lnTo>
                  <a:lnTo>
                    <a:pt x="95907" y="95907"/>
                  </a:lnTo>
                  <a:lnTo>
                    <a:pt x="0" y="95907"/>
                  </a:lnTo>
                  <a:close/>
                </a:path>
              </a:pathLst>
            </a:custGeom>
            <a:solidFill>
              <a:srgbClr val="6DCF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767522" y="803959"/>
            <a:ext cx="23367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512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4895" y="418659"/>
            <a:ext cx="31750" cy="576580"/>
          </a:xfrm>
          <a:custGeom>
            <a:avLst/>
            <a:gdLst/>
            <a:ahLst/>
            <a:cxnLst/>
            <a:rect l="l" t="t" r="r" b="b"/>
            <a:pathLst>
              <a:path w="31750" h="576580">
                <a:moveTo>
                  <a:pt x="31631" y="576009"/>
                </a:moveTo>
                <a:lnTo>
                  <a:pt x="25157" y="571289"/>
                </a:lnTo>
                <a:lnTo>
                  <a:pt x="20165" y="564345"/>
                </a:lnTo>
                <a:lnTo>
                  <a:pt x="16952" y="555325"/>
                </a:lnTo>
                <a:lnTo>
                  <a:pt x="15815" y="544377"/>
                </a:lnTo>
                <a:lnTo>
                  <a:pt x="15815" y="319636"/>
                </a:lnTo>
                <a:lnTo>
                  <a:pt x="14679" y="308688"/>
                </a:lnTo>
                <a:lnTo>
                  <a:pt x="11466" y="299668"/>
                </a:lnTo>
                <a:lnTo>
                  <a:pt x="6474" y="292724"/>
                </a:lnTo>
                <a:lnTo>
                  <a:pt x="0" y="288004"/>
                </a:lnTo>
                <a:lnTo>
                  <a:pt x="6474" y="283284"/>
                </a:lnTo>
                <a:lnTo>
                  <a:pt x="11466" y="276340"/>
                </a:lnTo>
                <a:lnTo>
                  <a:pt x="14679" y="267320"/>
                </a:lnTo>
                <a:lnTo>
                  <a:pt x="15815" y="256372"/>
                </a:lnTo>
                <a:lnTo>
                  <a:pt x="15815" y="31631"/>
                </a:lnTo>
                <a:lnTo>
                  <a:pt x="16952" y="20684"/>
                </a:lnTo>
                <a:lnTo>
                  <a:pt x="20165" y="11664"/>
                </a:lnTo>
                <a:lnTo>
                  <a:pt x="25157" y="4719"/>
                </a:lnTo>
                <a:lnTo>
                  <a:pt x="31631" y="0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87349" y="537272"/>
            <a:ext cx="102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9987" y="1712150"/>
            <a:ext cx="149063" cy="149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27992" y="1712251"/>
          <a:ext cx="1466215" cy="14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145"/>
                <a:gridCol w="144145"/>
                <a:gridCol w="144144"/>
                <a:gridCol w="144145"/>
                <a:gridCol w="144145"/>
                <a:gridCol w="144144"/>
                <a:gridCol w="144144"/>
                <a:gridCol w="144144"/>
                <a:gridCol w="144144"/>
                <a:gridCol w="162559"/>
              </a:tblGrid>
              <a:tr h="14390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1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2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baseline="9259" sz="900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500" spc="-130">
                          <a:latin typeface="Arial Black"/>
                          <a:cs typeface="Arial Black"/>
                        </a:rPr>
                        <a:t>5</a:t>
                      </a:r>
                      <a:r>
                        <a:rPr dirty="0" baseline="4629" sz="900" spc="-150">
                          <a:latin typeface="Arial Unicode MS"/>
                          <a:cs typeface="Arial Unicode MS"/>
                        </a:rPr>
                        <a:t>·</a:t>
                      </a:r>
                      <a:r>
                        <a:rPr dirty="0" sz="500">
                          <a:latin typeface="Arial Black"/>
                          <a:cs typeface="Arial Black"/>
                        </a:rPr>
                        <a:t>12</a:t>
                      </a:r>
                      <a:endParaRPr sz="500">
                        <a:latin typeface="Arial Black"/>
                        <a:cs typeface="Arial Black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239987" y="2000154"/>
            <a:ext cx="149063" cy="149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27992" y="2000256"/>
          <a:ext cx="1466215" cy="14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145"/>
                <a:gridCol w="144145"/>
                <a:gridCol w="144144"/>
                <a:gridCol w="144145"/>
                <a:gridCol w="144145"/>
                <a:gridCol w="144144"/>
                <a:gridCol w="144144"/>
                <a:gridCol w="144144"/>
                <a:gridCol w="144144"/>
                <a:gridCol w="162559"/>
              </a:tblGrid>
              <a:tr h="143901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1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2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baseline="9259" sz="900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500" spc="-130">
                          <a:latin typeface="Arial Black"/>
                          <a:cs typeface="Arial Black"/>
                        </a:rPr>
                        <a:t>5</a:t>
                      </a:r>
                      <a:r>
                        <a:rPr dirty="0" baseline="4629" sz="900" spc="-150">
                          <a:latin typeface="Arial Unicode MS"/>
                          <a:cs typeface="Arial Unicode MS"/>
                        </a:rPr>
                        <a:t>·</a:t>
                      </a:r>
                      <a:r>
                        <a:rPr dirty="0" sz="500">
                          <a:latin typeface="Arial Black"/>
                          <a:cs typeface="Arial Black"/>
                        </a:rPr>
                        <a:t>12</a:t>
                      </a:r>
                      <a:endParaRPr sz="500">
                        <a:latin typeface="Arial Black"/>
                        <a:cs typeface="Arial Black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1237881" y="2278037"/>
            <a:ext cx="25400" cy="25400"/>
            <a:chOff x="1237881" y="2278037"/>
            <a:chExt cx="25400" cy="25400"/>
          </a:xfrm>
        </p:grpSpPr>
        <p:sp>
          <p:nvSpPr>
            <p:cNvPr id="23" name="object 23"/>
            <p:cNvSpPr/>
            <p:nvPr/>
          </p:nvSpPr>
          <p:spPr>
            <a:xfrm>
              <a:off x="1240411" y="2280567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4" y="15712"/>
                  </a:lnTo>
                  <a:lnTo>
                    <a:pt x="20244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40411" y="2280567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20244" y="10122"/>
                  </a:moveTo>
                  <a:lnTo>
                    <a:pt x="20244" y="4531"/>
                  </a:lnTo>
                  <a:lnTo>
                    <a:pt x="15712" y="0"/>
                  </a:lnTo>
                  <a:lnTo>
                    <a:pt x="10122" y="0"/>
                  </a:ln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4" y="15712"/>
                  </a:lnTo>
                  <a:lnTo>
                    <a:pt x="20244" y="10122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237881" y="2350038"/>
            <a:ext cx="25400" cy="25400"/>
            <a:chOff x="1237881" y="2350038"/>
            <a:chExt cx="25400" cy="25400"/>
          </a:xfrm>
        </p:grpSpPr>
        <p:sp>
          <p:nvSpPr>
            <p:cNvPr id="26" name="object 26"/>
            <p:cNvSpPr/>
            <p:nvPr/>
          </p:nvSpPr>
          <p:spPr>
            <a:xfrm>
              <a:off x="1240411" y="235256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4" y="15712"/>
                  </a:lnTo>
                  <a:lnTo>
                    <a:pt x="20244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40411" y="235256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20244" y="10122"/>
                  </a:moveTo>
                  <a:lnTo>
                    <a:pt x="20244" y="4531"/>
                  </a:lnTo>
                  <a:lnTo>
                    <a:pt x="15712" y="0"/>
                  </a:lnTo>
                  <a:lnTo>
                    <a:pt x="10122" y="0"/>
                  </a:ln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4" y="15712"/>
                  </a:lnTo>
                  <a:lnTo>
                    <a:pt x="20244" y="10122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237881" y="2422039"/>
            <a:ext cx="25400" cy="25400"/>
            <a:chOff x="1237881" y="2422039"/>
            <a:chExt cx="25400" cy="25400"/>
          </a:xfrm>
        </p:grpSpPr>
        <p:sp>
          <p:nvSpPr>
            <p:cNvPr id="29" name="object 29"/>
            <p:cNvSpPr/>
            <p:nvPr/>
          </p:nvSpPr>
          <p:spPr>
            <a:xfrm>
              <a:off x="1240411" y="2424570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4" y="15712"/>
                  </a:lnTo>
                  <a:lnTo>
                    <a:pt x="20244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40411" y="2424570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20244" y="10122"/>
                  </a:moveTo>
                  <a:lnTo>
                    <a:pt x="20244" y="4531"/>
                  </a:lnTo>
                  <a:lnTo>
                    <a:pt x="15712" y="0"/>
                  </a:lnTo>
                  <a:lnTo>
                    <a:pt x="10122" y="0"/>
                  </a:ln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4" y="15712"/>
                  </a:lnTo>
                  <a:lnTo>
                    <a:pt x="20244" y="10122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239987" y="2576164"/>
            <a:ext cx="149063" cy="149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527992" y="2576265"/>
          <a:ext cx="1466215" cy="14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145"/>
                <a:gridCol w="144145"/>
                <a:gridCol w="144144"/>
                <a:gridCol w="144145"/>
                <a:gridCol w="144145"/>
                <a:gridCol w="144144"/>
                <a:gridCol w="144144"/>
                <a:gridCol w="144144"/>
                <a:gridCol w="144144"/>
                <a:gridCol w="162559"/>
              </a:tblGrid>
              <a:tr h="143901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1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2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baseline="9259" sz="900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500" spc="-130">
                          <a:latin typeface="Arial Black"/>
                          <a:cs typeface="Arial Black"/>
                        </a:rPr>
                        <a:t>5</a:t>
                      </a:r>
                      <a:r>
                        <a:rPr dirty="0" baseline="4629" sz="900" spc="-150">
                          <a:latin typeface="Arial Unicode MS"/>
                          <a:cs typeface="Arial Unicode MS"/>
                        </a:rPr>
                        <a:t>·</a:t>
                      </a:r>
                      <a:r>
                        <a:rPr dirty="0" sz="500">
                          <a:latin typeface="Arial Black"/>
                          <a:cs typeface="Arial Black"/>
                        </a:rPr>
                        <a:t>12</a:t>
                      </a:r>
                      <a:endParaRPr sz="500">
                        <a:latin typeface="Arial Black"/>
                        <a:cs typeface="Arial Black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3144583" y="37694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264395" y="291463"/>
            <a:ext cx="226822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65">
                <a:latin typeface="Times New Roman"/>
                <a:cs typeface="Times New Roman"/>
              </a:rPr>
              <a:t>output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10">
                <a:latin typeface="Times New Roman"/>
                <a:cs typeface="Times New Roman"/>
              </a:rPr>
              <a:t>con-  </a:t>
            </a:r>
            <a:r>
              <a:rPr dirty="0" sz="1100" spc="25">
                <a:latin typeface="Times New Roman"/>
                <a:cs typeface="Times New Roman"/>
              </a:rPr>
              <a:t>volutional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20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VGGNet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one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15">
                <a:latin typeface="Times New Roman"/>
                <a:cs typeface="Times New Roman"/>
              </a:rPr>
              <a:t>one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35">
                <a:latin typeface="Times New Roman"/>
                <a:cs typeface="Times New Roman"/>
              </a:rPr>
              <a:t>feature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maps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44583" y="759053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44583" y="1141158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264395" y="1055673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If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45">
                <a:latin typeface="Times New Roman"/>
                <a:cs typeface="Times New Roman"/>
              </a:rPr>
              <a:t>around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64395" y="1227745"/>
            <a:ext cx="2268855" cy="1472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1D </a:t>
            </a:r>
            <a:r>
              <a:rPr dirty="0" sz="1100" spc="30">
                <a:latin typeface="Times New Roman"/>
                <a:cs typeface="Times New Roman"/>
              </a:rPr>
              <a:t>representa-  </a:t>
            </a:r>
            <a:r>
              <a:rPr dirty="0" sz="1100" spc="40">
                <a:latin typeface="Times New Roman"/>
                <a:cs typeface="Times New Roman"/>
              </a:rPr>
              <a:t>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204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5">
                <a:latin typeface="Times New Roman"/>
                <a:cs typeface="Times New Roman"/>
              </a:rPr>
              <a:t>If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repeat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all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512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feature  </a:t>
            </a:r>
            <a:r>
              <a:rPr dirty="0" sz="1100" spc="40">
                <a:latin typeface="Times New Roman"/>
                <a:cs typeface="Times New Roman"/>
              </a:rPr>
              <a:t>maps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25">
                <a:latin typeface="Times New Roman"/>
                <a:cs typeface="Times New Roman"/>
              </a:rPr>
              <a:t>dimen-  </a:t>
            </a:r>
            <a:r>
              <a:rPr dirty="0" sz="1100" spc="15">
                <a:latin typeface="Times New Roman"/>
                <a:cs typeface="Times New Roman"/>
              </a:rPr>
              <a:t>sional </a:t>
            </a:r>
            <a:r>
              <a:rPr dirty="0" sz="1100" spc="35">
                <a:latin typeface="Times New Roman"/>
                <a:cs typeface="Times New Roman"/>
              </a:rPr>
              <a:t>representation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position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use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15">
                <a:latin typeface="Times New Roman"/>
                <a:cs typeface="Times New Roman"/>
              </a:rPr>
              <a:t>process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512 </a:t>
            </a:r>
            <a:r>
              <a:rPr dirty="0" sz="1100" spc="15">
                <a:latin typeface="Times New Roman"/>
                <a:cs typeface="Times New Roman"/>
              </a:rPr>
              <a:t>di-  </a:t>
            </a:r>
            <a:r>
              <a:rPr dirty="0" sz="1100" spc="20">
                <a:latin typeface="Times New Roman"/>
                <a:cs typeface="Times New Roman"/>
              </a:rPr>
              <a:t>mensional </a:t>
            </a:r>
            <a:r>
              <a:rPr dirty="0" sz="1100" spc="35">
                <a:latin typeface="Times New Roman"/>
                <a:cs typeface="Times New Roman"/>
              </a:rPr>
              <a:t>representation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 i="1">
                <a:latin typeface="Times New Roman"/>
                <a:cs typeface="Times New Roman"/>
              </a:rPr>
              <a:t>w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75" i="1">
                <a:latin typeface="Times New Roman"/>
                <a:cs typeface="Times New Roman"/>
              </a:rPr>
              <a:t>h</a:t>
            </a:r>
            <a:r>
              <a:rPr dirty="0" sz="1100" spc="-35" i="1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positions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44583" y="1695335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44583" y="2249525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2" name="object 4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709" y="791692"/>
            <a:ext cx="991552" cy="862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404361" y="1192809"/>
            <a:ext cx="180340" cy="60960"/>
            <a:chOff x="1404361" y="1192809"/>
            <a:chExt cx="180340" cy="60960"/>
          </a:xfrm>
        </p:grpSpPr>
        <p:sp>
          <p:nvSpPr>
            <p:cNvPr id="24" name="object 24"/>
            <p:cNvSpPr/>
            <p:nvPr/>
          </p:nvSpPr>
          <p:spPr>
            <a:xfrm>
              <a:off x="1404361" y="122317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 h="0">
                  <a:moveTo>
                    <a:pt x="0" y="0"/>
                  </a:moveTo>
                  <a:lnTo>
                    <a:pt x="171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5642" y="119685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391640" y="26567"/>
            <a:ext cx="10566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4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59242" y="292430"/>
            <a:ext cx="370204" cy="1833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2304372" y="1498815"/>
            <a:ext cx="252095" cy="60960"/>
            <a:chOff x="2304372" y="1498815"/>
            <a:chExt cx="252095" cy="60960"/>
          </a:xfrm>
        </p:grpSpPr>
        <p:sp>
          <p:nvSpPr>
            <p:cNvPr id="29" name="object 29"/>
            <p:cNvSpPr/>
            <p:nvPr/>
          </p:nvSpPr>
          <p:spPr>
            <a:xfrm>
              <a:off x="2304372" y="1529180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27653" y="1502863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304372" y="1966816"/>
            <a:ext cx="252095" cy="60960"/>
            <a:chOff x="2304372" y="1966816"/>
            <a:chExt cx="252095" cy="60960"/>
          </a:xfrm>
        </p:grpSpPr>
        <p:sp>
          <p:nvSpPr>
            <p:cNvPr id="32" name="object 32"/>
            <p:cNvSpPr/>
            <p:nvPr/>
          </p:nvSpPr>
          <p:spPr>
            <a:xfrm>
              <a:off x="2304372" y="1997182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27653" y="1970865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2304372" y="1066805"/>
            <a:ext cx="252095" cy="60960"/>
            <a:chOff x="2304372" y="1066805"/>
            <a:chExt cx="252095" cy="60960"/>
          </a:xfrm>
        </p:grpSpPr>
        <p:sp>
          <p:nvSpPr>
            <p:cNvPr id="35" name="object 35"/>
            <p:cNvSpPr/>
            <p:nvPr/>
          </p:nvSpPr>
          <p:spPr>
            <a:xfrm>
              <a:off x="2304372" y="109717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527653" y="107085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2304372" y="526798"/>
            <a:ext cx="252095" cy="60960"/>
            <a:chOff x="2304372" y="526798"/>
            <a:chExt cx="252095" cy="60960"/>
          </a:xfrm>
        </p:grpSpPr>
        <p:sp>
          <p:nvSpPr>
            <p:cNvPr id="38" name="object 38"/>
            <p:cNvSpPr/>
            <p:nvPr/>
          </p:nvSpPr>
          <p:spPr>
            <a:xfrm>
              <a:off x="2304372" y="55716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527653" y="53084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/>
          <p:nvPr/>
        </p:nvSpPr>
        <p:spPr>
          <a:xfrm>
            <a:off x="504583" y="2501709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24382" y="2416224"/>
            <a:ext cx="28771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could </a:t>
            </a:r>
            <a:r>
              <a:rPr dirty="0" sz="1100" spc="50">
                <a:latin typeface="Times New Roman"/>
                <a:cs typeface="Times New Roman"/>
              </a:rPr>
              <a:t>think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25">
                <a:latin typeface="Times New Roman"/>
                <a:cs typeface="Times New Roman"/>
              </a:rPr>
              <a:t>as</a:t>
            </a:r>
            <a:r>
              <a:rPr dirty="0" sz="1100" spc="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mini-images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3" name="object 4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79991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57745" y="1975307"/>
            <a:ext cx="534670" cy="793115"/>
            <a:chOff x="757745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757745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4931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9961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74279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387" y="1495831"/>
            <a:ext cx="880110" cy="404495"/>
            <a:chOff x="536387" y="1495831"/>
            <a:chExt cx="880110" cy="404495"/>
          </a:xfrm>
        </p:grpSpPr>
        <p:sp>
          <p:nvSpPr>
            <p:cNvPr id="9" name="object 9"/>
            <p:cNvSpPr/>
            <p:nvPr/>
          </p:nvSpPr>
          <p:spPr>
            <a:xfrm>
              <a:off x="830529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924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592" y="259207"/>
                  </a:lnTo>
                  <a:lnTo>
                    <a:pt x="291592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927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9263" y="1818518"/>
              <a:ext cx="586105" cy="67945"/>
            </a:xfrm>
            <a:custGeom>
              <a:avLst/>
              <a:gdLst/>
              <a:ahLst/>
              <a:cxnLst/>
              <a:rect l="l" t="t" r="r" b="b"/>
              <a:pathLst>
                <a:path w="586105" h="67944">
                  <a:moveTo>
                    <a:pt x="0" y="1265"/>
                  </a:moveTo>
                  <a:lnTo>
                    <a:pt x="0" y="66065"/>
                  </a:lnTo>
                </a:path>
                <a:path w="586105" h="67944">
                  <a:moveTo>
                    <a:pt x="1265" y="0"/>
                  </a:moveTo>
                  <a:lnTo>
                    <a:pt x="584473" y="0"/>
                  </a:lnTo>
                </a:path>
                <a:path w="586105" h="67944">
                  <a:moveTo>
                    <a:pt x="585738" y="1265"/>
                  </a:moveTo>
                  <a:lnTo>
                    <a:pt x="585738" y="66065"/>
                  </a:lnTo>
                </a:path>
                <a:path w="586105" h="67944">
                  <a:moveTo>
                    <a:pt x="1265" y="67331"/>
                  </a:moveTo>
                  <a:lnTo>
                    <a:pt x="584473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8927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8927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29263" y="1637076"/>
              <a:ext cx="495300" cy="67945"/>
            </a:xfrm>
            <a:custGeom>
              <a:avLst/>
              <a:gdLst/>
              <a:ahLst/>
              <a:cxnLst/>
              <a:rect l="l" t="t" r="r" b="b"/>
              <a:pathLst>
                <a:path w="495300" h="67944">
                  <a:moveTo>
                    <a:pt x="0" y="1265"/>
                  </a:moveTo>
                  <a:lnTo>
                    <a:pt x="0" y="66066"/>
                  </a:lnTo>
                </a:path>
                <a:path w="495300" h="67944">
                  <a:moveTo>
                    <a:pt x="1265" y="0"/>
                  </a:moveTo>
                  <a:lnTo>
                    <a:pt x="493752" y="0"/>
                  </a:lnTo>
                </a:path>
                <a:path w="495300" h="67944">
                  <a:moveTo>
                    <a:pt x="495017" y="1265"/>
                  </a:moveTo>
                  <a:lnTo>
                    <a:pt x="495017" y="66066"/>
                  </a:lnTo>
                </a:path>
                <a:path w="495300" h="67944">
                  <a:moveTo>
                    <a:pt x="1265" y="67331"/>
                  </a:moveTo>
                  <a:lnTo>
                    <a:pt x="493752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046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98359" y="1486535"/>
            <a:ext cx="356870" cy="3422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8255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48490" y="1445259"/>
            <a:ext cx="23495" cy="23495"/>
            <a:chOff x="948490" y="1445259"/>
            <a:chExt cx="23495" cy="23495"/>
          </a:xfrm>
        </p:grpSpPr>
        <p:sp>
          <p:nvSpPr>
            <p:cNvPr id="28" name="object 28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948490" y="1315657"/>
            <a:ext cx="23495" cy="23495"/>
            <a:chOff x="948490" y="1315657"/>
            <a:chExt cx="23495" cy="23495"/>
          </a:xfrm>
        </p:grpSpPr>
        <p:sp>
          <p:nvSpPr>
            <p:cNvPr id="31" name="object 31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948490" y="1186055"/>
            <a:ext cx="23495" cy="23495"/>
            <a:chOff x="948490" y="1186055"/>
            <a:chExt cx="23495" cy="23495"/>
          </a:xfrm>
        </p:grpSpPr>
        <p:sp>
          <p:nvSpPr>
            <p:cNvPr id="34" name="object 34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695866" y="316403"/>
            <a:ext cx="528955" cy="756920"/>
            <a:chOff x="695866" y="316403"/>
            <a:chExt cx="528955" cy="756920"/>
          </a:xfrm>
        </p:grpSpPr>
        <p:sp>
          <p:nvSpPr>
            <p:cNvPr id="37" name="object 37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0927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60130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39886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179989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439238" y="158396"/>
          <a:ext cx="1100455" cy="13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39"/>
                <a:gridCol w="129539"/>
                <a:gridCol w="129539"/>
                <a:gridCol w="129539"/>
                <a:gridCol w="129540"/>
                <a:gridCol w="129540"/>
                <a:gridCol w="157480"/>
                <a:gridCol w="157480"/>
              </a:tblGrid>
              <a:tr h="129556">
                <a:tc>
                  <a:txBody>
                    <a:bodyPr/>
                    <a:lstStyle/>
                    <a:p>
                      <a:pPr marL="13335">
                        <a:lnSpc>
                          <a:spcPts val="700"/>
                        </a:lnSpc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1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700"/>
                        </a:lnSpc>
                      </a:pPr>
                      <a:r>
                        <a:rPr dirty="0" sz="600" spc="45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baseline="-11111" sz="750" spc="67">
                          <a:latin typeface="Arial Black"/>
                          <a:cs typeface="Arial Black"/>
                        </a:rPr>
                        <a:t>2</a:t>
                      </a:r>
                      <a:endParaRPr baseline="-11111" sz="750">
                        <a:latin typeface="Arial Black"/>
                        <a:cs typeface="Arial Black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600">
                          <a:latin typeface="Arial Unicode MS"/>
                          <a:cs typeface="Arial Unicode MS"/>
                        </a:rPr>
                        <a:t>·</a:t>
                      </a:r>
                      <a:endParaRPr sz="600">
                        <a:latin typeface="Arial Unicode MS"/>
                        <a:cs typeface="Arial Unicode MS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600">
                          <a:latin typeface="Arial Unicode MS"/>
                          <a:cs typeface="Arial Unicode MS"/>
                        </a:rPr>
                        <a:t>·</a:t>
                      </a:r>
                      <a:endParaRPr sz="600">
                        <a:latin typeface="Arial Unicode MS"/>
                        <a:cs typeface="Arial Unicode MS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600">
                          <a:latin typeface="Arial Unicode MS"/>
                          <a:cs typeface="Arial Unicode MS"/>
                        </a:rPr>
                        <a:t>·</a:t>
                      </a:r>
                      <a:endParaRPr sz="600">
                        <a:latin typeface="Arial Unicode MS"/>
                        <a:cs typeface="Arial Unicode MS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600">
                          <a:latin typeface="Arial Unicode MS"/>
                          <a:cs typeface="Arial Unicode MS"/>
                        </a:rPr>
                        <a:t>·</a:t>
                      </a:r>
                      <a:endParaRPr sz="600">
                        <a:latin typeface="Arial Unicode MS"/>
                        <a:cs typeface="Arial Unicode MS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indent="-50165">
                        <a:lnSpc>
                          <a:spcPct val="100000"/>
                        </a:lnSpc>
                        <a:spcBef>
                          <a:spcPts val="50"/>
                        </a:spcBef>
                        <a:buFont typeface="Arial Unicode MS"/>
                        <a:buChar char="·"/>
                        <a:tabLst>
                          <a:tab pos="100330" algn="l"/>
                        </a:tabLst>
                      </a:pPr>
                      <a:r>
                        <a:rPr dirty="0" baseline="4629" sz="9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baseline="4629" sz="9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500">
                          <a:latin typeface="Arial Black"/>
                          <a:cs typeface="Arial Black"/>
                        </a:rPr>
                        <a:t>512</a:t>
                      </a:r>
                      <a:endParaRPr sz="500">
                        <a:latin typeface="Arial Black"/>
                        <a:cs typeface="Arial Black"/>
                      </a:endParaRPr>
                    </a:p>
                  </a:txBody>
                  <a:tcPr marL="0" marR="0" marB="0" marT="247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4" name="object 4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5" name="object 4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57745" y="1975307"/>
            <a:ext cx="534670" cy="793115"/>
            <a:chOff x="757745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757745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4931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9961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74279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387" y="1495831"/>
            <a:ext cx="880110" cy="404495"/>
            <a:chOff x="536387" y="1495831"/>
            <a:chExt cx="880110" cy="404495"/>
          </a:xfrm>
        </p:grpSpPr>
        <p:sp>
          <p:nvSpPr>
            <p:cNvPr id="9" name="object 9"/>
            <p:cNvSpPr/>
            <p:nvPr/>
          </p:nvSpPr>
          <p:spPr>
            <a:xfrm>
              <a:off x="830529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924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592" y="259207"/>
                  </a:lnTo>
                  <a:lnTo>
                    <a:pt x="291592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927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9263" y="1818518"/>
              <a:ext cx="586105" cy="67945"/>
            </a:xfrm>
            <a:custGeom>
              <a:avLst/>
              <a:gdLst/>
              <a:ahLst/>
              <a:cxnLst/>
              <a:rect l="l" t="t" r="r" b="b"/>
              <a:pathLst>
                <a:path w="586105" h="67944">
                  <a:moveTo>
                    <a:pt x="0" y="1265"/>
                  </a:moveTo>
                  <a:lnTo>
                    <a:pt x="0" y="66065"/>
                  </a:lnTo>
                </a:path>
                <a:path w="586105" h="67944">
                  <a:moveTo>
                    <a:pt x="1265" y="0"/>
                  </a:moveTo>
                  <a:lnTo>
                    <a:pt x="584473" y="0"/>
                  </a:lnTo>
                </a:path>
                <a:path w="586105" h="67944">
                  <a:moveTo>
                    <a:pt x="585738" y="1265"/>
                  </a:moveTo>
                  <a:lnTo>
                    <a:pt x="585738" y="66065"/>
                  </a:lnTo>
                </a:path>
                <a:path w="586105" h="67944">
                  <a:moveTo>
                    <a:pt x="1265" y="67331"/>
                  </a:moveTo>
                  <a:lnTo>
                    <a:pt x="584473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8927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8927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29263" y="1637076"/>
              <a:ext cx="495300" cy="67945"/>
            </a:xfrm>
            <a:custGeom>
              <a:avLst/>
              <a:gdLst/>
              <a:ahLst/>
              <a:cxnLst/>
              <a:rect l="l" t="t" r="r" b="b"/>
              <a:pathLst>
                <a:path w="495300" h="67944">
                  <a:moveTo>
                    <a:pt x="0" y="1265"/>
                  </a:moveTo>
                  <a:lnTo>
                    <a:pt x="0" y="66066"/>
                  </a:lnTo>
                </a:path>
                <a:path w="495300" h="67944">
                  <a:moveTo>
                    <a:pt x="1265" y="0"/>
                  </a:moveTo>
                  <a:lnTo>
                    <a:pt x="493752" y="0"/>
                  </a:lnTo>
                </a:path>
                <a:path w="495300" h="67944">
                  <a:moveTo>
                    <a:pt x="495017" y="1265"/>
                  </a:moveTo>
                  <a:lnTo>
                    <a:pt x="495017" y="66066"/>
                  </a:lnTo>
                </a:path>
                <a:path w="495300" h="67944">
                  <a:moveTo>
                    <a:pt x="1265" y="67331"/>
                  </a:moveTo>
                  <a:lnTo>
                    <a:pt x="493752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046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98359" y="1486535"/>
            <a:ext cx="356870" cy="3422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8255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48490" y="1445259"/>
            <a:ext cx="23495" cy="23495"/>
            <a:chOff x="948490" y="1445259"/>
            <a:chExt cx="23495" cy="23495"/>
          </a:xfrm>
        </p:grpSpPr>
        <p:sp>
          <p:nvSpPr>
            <p:cNvPr id="28" name="object 28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948490" y="1315657"/>
            <a:ext cx="23495" cy="23495"/>
            <a:chOff x="948490" y="1315657"/>
            <a:chExt cx="23495" cy="23495"/>
          </a:xfrm>
        </p:grpSpPr>
        <p:sp>
          <p:nvSpPr>
            <p:cNvPr id="31" name="object 31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948490" y="1186055"/>
            <a:ext cx="23495" cy="23495"/>
            <a:chOff x="948490" y="1186055"/>
            <a:chExt cx="23495" cy="23495"/>
          </a:xfrm>
        </p:grpSpPr>
        <p:sp>
          <p:nvSpPr>
            <p:cNvPr id="34" name="object 34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695866" y="316403"/>
            <a:ext cx="528955" cy="756920"/>
            <a:chOff x="695866" y="316403"/>
            <a:chExt cx="528955" cy="756920"/>
          </a:xfrm>
        </p:grpSpPr>
        <p:sp>
          <p:nvSpPr>
            <p:cNvPr id="37" name="object 37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0927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60130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39886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179989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4176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1325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0927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052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6013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8973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19334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48936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825396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04591" y="500240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324390" y="414755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 </a:t>
            </a:r>
            <a:r>
              <a:rPr dirty="0" sz="1100" spc="20">
                <a:latin typeface="Times New Roman"/>
                <a:cs typeface="Times New Roman"/>
              </a:rPr>
              <a:t>(called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boxes)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  </a:t>
            </a:r>
            <a:r>
              <a:rPr dirty="0" sz="1100" spc="-10">
                <a:latin typeface="Times New Roman"/>
                <a:cs typeface="Times New Roman"/>
              </a:rPr>
              <a:t>&amp; </a:t>
            </a:r>
            <a:r>
              <a:rPr dirty="0" sz="1100" spc="40">
                <a:latin typeface="Times New Roman"/>
                <a:cs typeface="Times New Roman"/>
              </a:rPr>
              <a:t>aspect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ratio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5" name="object 5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57745" y="1975307"/>
            <a:ext cx="534670" cy="793115"/>
            <a:chOff x="757745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757745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4931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9961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74279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387" y="1495831"/>
            <a:ext cx="880110" cy="404495"/>
            <a:chOff x="536387" y="1495831"/>
            <a:chExt cx="880110" cy="404495"/>
          </a:xfrm>
        </p:grpSpPr>
        <p:sp>
          <p:nvSpPr>
            <p:cNvPr id="9" name="object 9"/>
            <p:cNvSpPr/>
            <p:nvPr/>
          </p:nvSpPr>
          <p:spPr>
            <a:xfrm>
              <a:off x="830529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924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592" y="259207"/>
                  </a:lnTo>
                  <a:lnTo>
                    <a:pt x="291592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927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9263" y="1818518"/>
              <a:ext cx="586105" cy="67945"/>
            </a:xfrm>
            <a:custGeom>
              <a:avLst/>
              <a:gdLst/>
              <a:ahLst/>
              <a:cxnLst/>
              <a:rect l="l" t="t" r="r" b="b"/>
              <a:pathLst>
                <a:path w="586105" h="67944">
                  <a:moveTo>
                    <a:pt x="0" y="1265"/>
                  </a:moveTo>
                  <a:lnTo>
                    <a:pt x="0" y="66065"/>
                  </a:lnTo>
                </a:path>
                <a:path w="586105" h="67944">
                  <a:moveTo>
                    <a:pt x="1265" y="0"/>
                  </a:moveTo>
                  <a:lnTo>
                    <a:pt x="584473" y="0"/>
                  </a:lnTo>
                </a:path>
                <a:path w="586105" h="67944">
                  <a:moveTo>
                    <a:pt x="585738" y="1265"/>
                  </a:moveTo>
                  <a:lnTo>
                    <a:pt x="585738" y="66065"/>
                  </a:lnTo>
                </a:path>
                <a:path w="586105" h="67944">
                  <a:moveTo>
                    <a:pt x="1265" y="67331"/>
                  </a:moveTo>
                  <a:lnTo>
                    <a:pt x="584473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8927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8927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29263" y="1637076"/>
              <a:ext cx="495300" cy="67945"/>
            </a:xfrm>
            <a:custGeom>
              <a:avLst/>
              <a:gdLst/>
              <a:ahLst/>
              <a:cxnLst/>
              <a:rect l="l" t="t" r="r" b="b"/>
              <a:pathLst>
                <a:path w="495300" h="67944">
                  <a:moveTo>
                    <a:pt x="0" y="1265"/>
                  </a:moveTo>
                  <a:lnTo>
                    <a:pt x="0" y="66066"/>
                  </a:lnTo>
                </a:path>
                <a:path w="495300" h="67944">
                  <a:moveTo>
                    <a:pt x="1265" y="0"/>
                  </a:moveTo>
                  <a:lnTo>
                    <a:pt x="493752" y="0"/>
                  </a:lnTo>
                </a:path>
                <a:path w="495300" h="67944">
                  <a:moveTo>
                    <a:pt x="495017" y="1265"/>
                  </a:moveTo>
                  <a:lnTo>
                    <a:pt x="495017" y="66066"/>
                  </a:lnTo>
                </a:path>
                <a:path w="495300" h="67944">
                  <a:moveTo>
                    <a:pt x="1265" y="67331"/>
                  </a:moveTo>
                  <a:lnTo>
                    <a:pt x="493752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046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98359" y="1486535"/>
            <a:ext cx="356870" cy="3422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8255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48490" y="1445259"/>
            <a:ext cx="23495" cy="23495"/>
            <a:chOff x="948490" y="1445259"/>
            <a:chExt cx="23495" cy="23495"/>
          </a:xfrm>
        </p:grpSpPr>
        <p:sp>
          <p:nvSpPr>
            <p:cNvPr id="28" name="object 28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948490" y="1315657"/>
            <a:ext cx="23495" cy="23495"/>
            <a:chOff x="948490" y="1315657"/>
            <a:chExt cx="23495" cy="23495"/>
          </a:xfrm>
        </p:grpSpPr>
        <p:sp>
          <p:nvSpPr>
            <p:cNvPr id="31" name="object 31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948490" y="1186055"/>
            <a:ext cx="23495" cy="23495"/>
            <a:chOff x="948490" y="1186055"/>
            <a:chExt cx="23495" cy="23495"/>
          </a:xfrm>
        </p:grpSpPr>
        <p:sp>
          <p:nvSpPr>
            <p:cNvPr id="34" name="object 34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695866" y="316403"/>
            <a:ext cx="528955" cy="756920"/>
            <a:chOff x="695866" y="316403"/>
            <a:chExt cx="528955" cy="756920"/>
          </a:xfrm>
        </p:grpSpPr>
        <p:sp>
          <p:nvSpPr>
            <p:cNvPr id="37" name="object 37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0927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60130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39886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179989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4176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1325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0927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052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6013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8973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19334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48936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825396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04591" y="500240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324390" y="414755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 </a:t>
            </a:r>
            <a:r>
              <a:rPr dirty="0" sz="1100" spc="20">
                <a:latin typeface="Times New Roman"/>
                <a:cs typeface="Times New Roman"/>
              </a:rPr>
              <a:t>(called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boxes)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  </a:t>
            </a:r>
            <a:r>
              <a:rPr dirty="0" sz="1100" spc="-10">
                <a:latin typeface="Times New Roman"/>
                <a:cs typeface="Times New Roman"/>
              </a:rPr>
              <a:t>&amp; </a:t>
            </a:r>
            <a:r>
              <a:rPr dirty="0" sz="1100" spc="40">
                <a:latin typeface="Times New Roman"/>
                <a:cs typeface="Times New Roman"/>
              </a:rPr>
              <a:t>aspect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ratio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two  </a:t>
            </a:r>
            <a:r>
              <a:rPr dirty="0" sz="1100" spc="20">
                <a:latin typeface="Times New Roman"/>
                <a:cs typeface="Times New Roman"/>
              </a:rPr>
              <a:t>questions: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204591" y="105441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57745" y="1975307"/>
            <a:ext cx="534670" cy="793115"/>
            <a:chOff x="757745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757745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4931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9961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74279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387" y="1622838"/>
            <a:ext cx="880110" cy="277495"/>
            <a:chOff x="536387" y="1622838"/>
            <a:chExt cx="880110" cy="277495"/>
          </a:xfrm>
        </p:grpSpPr>
        <p:sp>
          <p:nvSpPr>
            <p:cNvPr id="9" name="object 9"/>
            <p:cNvSpPr/>
            <p:nvPr/>
          </p:nvSpPr>
          <p:spPr>
            <a:xfrm>
              <a:off x="830529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924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592" y="259207"/>
                  </a:lnTo>
                  <a:lnTo>
                    <a:pt x="291592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927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9263" y="1818518"/>
              <a:ext cx="586105" cy="67945"/>
            </a:xfrm>
            <a:custGeom>
              <a:avLst/>
              <a:gdLst/>
              <a:ahLst/>
              <a:cxnLst/>
              <a:rect l="l" t="t" r="r" b="b"/>
              <a:pathLst>
                <a:path w="586105" h="67944">
                  <a:moveTo>
                    <a:pt x="0" y="1265"/>
                  </a:moveTo>
                  <a:lnTo>
                    <a:pt x="0" y="66065"/>
                  </a:lnTo>
                </a:path>
                <a:path w="586105" h="67944">
                  <a:moveTo>
                    <a:pt x="1265" y="0"/>
                  </a:moveTo>
                  <a:lnTo>
                    <a:pt x="584473" y="0"/>
                  </a:lnTo>
                </a:path>
                <a:path w="586105" h="67944">
                  <a:moveTo>
                    <a:pt x="585738" y="1265"/>
                  </a:moveTo>
                  <a:lnTo>
                    <a:pt x="585738" y="66065"/>
                  </a:lnTo>
                </a:path>
                <a:path w="586105" h="67944">
                  <a:moveTo>
                    <a:pt x="1265" y="67331"/>
                  </a:moveTo>
                  <a:lnTo>
                    <a:pt x="584473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8927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8927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350594" y="1725727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8037" y="1495831"/>
            <a:ext cx="708025" cy="210185"/>
            <a:chOff x="618037" y="1495831"/>
            <a:chExt cx="708025" cy="210185"/>
          </a:xfrm>
        </p:grpSpPr>
        <p:sp>
          <p:nvSpPr>
            <p:cNvPr id="21" name="object 21"/>
            <p:cNvSpPr/>
            <p:nvPr/>
          </p:nvSpPr>
          <p:spPr>
            <a:xfrm>
              <a:off x="829263" y="1637076"/>
              <a:ext cx="495300" cy="67945"/>
            </a:xfrm>
            <a:custGeom>
              <a:avLst/>
              <a:gdLst/>
              <a:ahLst/>
              <a:cxnLst/>
              <a:rect l="l" t="t" r="r" b="b"/>
              <a:pathLst>
                <a:path w="495300" h="67944">
                  <a:moveTo>
                    <a:pt x="0" y="1265"/>
                  </a:moveTo>
                  <a:lnTo>
                    <a:pt x="0" y="66066"/>
                  </a:lnTo>
                </a:path>
                <a:path w="495300" h="67944">
                  <a:moveTo>
                    <a:pt x="1265" y="0"/>
                  </a:moveTo>
                  <a:lnTo>
                    <a:pt x="493752" y="0"/>
                  </a:lnTo>
                </a:path>
                <a:path w="495300" h="67944">
                  <a:moveTo>
                    <a:pt x="495017" y="1265"/>
                  </a:moveTo>
                  <a:lnTo>
                    <a:pt x="495017" y="66066"/>
                  </a:lnTo>
                </a:path>
                <a:path w="495300" h="67944">
                  <a:moveTo>
                    <a:pt x="1265" y="67331"/>
                  </a:moveTo>
                  <a:lnTo>
                    <a:pt x="493752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8046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198359" y="1486535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48490" y="1445259"/>
            <a:ext cx="23495" cy="23495"/>
            <a:chOff x="948490" y="1445259"/>
            <a:chExt cx="23495" cy="23495"/>
          </a:xfrm>
        </p:grpSpPr>
        <p:sp>
          <p:nvSpPr>
            <p:cNvPr id="30" name="object 30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948490" y="1315657"/>
            <a:ext cx="23495" cy="23495"/>
            <a:chOff x="948490" y="1315657"/>
            <a:chExt cx="23495" cy="23495"/>
          </a:xfrm>
        </p:grpSpPr>
        <p:sp>
          <p:nvSpPr>
            <p:cNvPr id="33" name="object 33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948490" y="1186055"/>
            <a:ext cx="23495" cy="23495"/>
            <a:chOff x="948490" y="1186055"/>
            <a:chExt cx="23495" cy="23495"/>
          </a:xfrm>
        </p:grpSpPr>
        <p:sp>
          <p:nvSpPr>
            <p:cNvPr id="36" name="object 36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695866" y="316403"/>
            <a:ext cx="528955" cy="756920"/>
            <a:chOff x="695866" y="316403"/>
            <a:chExt cx="528955" cy="756920"/>
          </a:xfrm>
        </p:grpSpPr>
        <p:sp>
          <p:nvSpPr>
            <p:cNvPr id="39" name="object 39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927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60130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39886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179989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4176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1325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0927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052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013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8973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19334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48936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25396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04591" y="500240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324390" y="414755"/>
            <a:ext cx="2268855" cy="16446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 </a:t>
            </a:r>
            <a:r>
              <a:rPr dirty="0" sz="1100" spc="20">
                <a:latin typeface="Times New Roman"/>
                <a:cs typeface="Times New Roman"/>
              </a:rPr>
              <a:t>(called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boxes)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  </a:t>
            </a:r>
            <a:r>
              <a:rPr dirty="0" sz="1100" spc="-10">
                <a:latin typeface="Times New Roman"/>
                <a:cs typeface="Times New Roman"/>
              </a:rPr>
              <a:t>&amp; </a:t>
            </a:r>
            <a:r>
              <a:rPr dirty="0" sz="1100" spc="40">
                <a:latin typeface="Times New Roman"/>
                <a:cs typeface="Times New Roman"/>
              </a:rPr>
              <a:t>aspect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ratio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two  </a:t>
            </a:r>
            <a:r>
              <a:rPr dirty="0" sz="1100" spc="20">
                <a:latin typeface="Times New Roman"/>
                <a:cs typeface="Times New Roman"/>
              </a:rPr>
              <a:t>questions: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Given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512</a:t>
            </a:r>
            <a:r>
              <a:rPr dirty="0" sz="1100" spc="-5" i="1">
                <a:latin typeface="Times New Roman"/>
                <a:cs typeface="Times New Roman"/>
              </a:rPr>
              <a:t>d </a:t>
            </a:r>
            <a:r>
              <a:rPr dirty="0" sz="1100" spc="35">
                <a:latin typeface="Times New Roman"/>
                <a:cs typeface="Times New Roman"/>
              </a:rPr>
              <a:t>representation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0">
                <a:latin typeface="Times New Roman"/>
                <a:cs typeface="Times New Roman"/>
              </a:rPr>
              <a:t>position, </a:t>
            </a:r>
            <a:r>
              <a:rPr dirty="0" sz="1100" spc="50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probability </a:t>
            </a:r>
            <a:r>
              <a:rPr dirty="0" sz="1100" spc="85">
                <a:latin typeface="Times New Roman"/>
                <a:cs typeface="Times New Roman"/>
              </a:rPr>
              <a:t>that 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5">
                <a:latin typeface="Times New Roman"/>
                <a:cs typeface="Times New Roman"/>
              </a:rPr>
              <a:t>given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25">
                <a:latin typeface="Times New Roman"/>
                <a:cs typeface="Times New Roman"/>
              </a:rPr>
              <a:t>centered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40">
                <a:latin typeface="Times New Roman"/>
                <a:cs typeface="Times New Roman"/>
              </a:rPr>
              <a:t>this  </a:t>
            </a:r>
            <a:r>
              <a:rPr dirty="0" sz="1100" spc="30">
                <a:latin typeface="Times New Roman"/>
                <a:cs typeface="Times New Roman"/>
              </a:rPr>
              <a:t>position contains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185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object?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204591" y="105441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04591" y="1436522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9" name="object 5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57745" y="1975307"/>
            <a:ext cx="534670" cy="793115"/>
            <a:chOff x="757745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757745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4931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9961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74279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387" y="1622838"/>
            <a:ext cx="880110" cy="277495"/>
            <a:chOff x="536387" y="1622838"/>
            <a:chExt cx="880110" cy="277495"/>
          </a:xfrm>
        </p:grpSpPr>
        <p:sp>
          <p:nvSpPr>
            <p:cNvPr id="9" name="object 9"/>
            <p:cNvSpPr/>
            <p:nvPr/>
          </p:nvSpPr>
          <p:spPr>
            <a:xfrm>
              <a:off x="830529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924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592" y="259207"/>
                  </a:lnTo>
                  <a:lnTo>
                    <a:pt x="291592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927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9263" y="1818518"/>
              <a:ext cx="586105" cy="67945"/>
            </a:xfrm>
            <a:custGeom>
              <a:avLst/>
              <a:gdLst/>
              <a:ahLst/>
              <a:cxnLst/>
              <a:rect l="l" t="t" r="r" b="b"/>
              <a:pathLst>
                <a:path w="586105" h="67944">
                  <a:moveTo>
                    <a:pt x="0" y="1265"/>
                  </a:moveTo>
                  <a:lnTo>
                    <a:pt x="0" y="66065"/>
                  </a:lnTo>
                </a:path>
                <a:path w="586105" h="67944">
                  <a:moveTo>
                    <a:pt x="1265" y="0"/>
                  </a:moveTo>
                  <a:lnTo>
                    <a:pt x="584473" y="0"/>
                  </a:lnTo>
                </a:path>
                <a:path w="586105" h="67944">
                  <a:moveTo>
                    <a:pt x="585738" y="1265"/>
                  </a:moveTo>
                  <a:lnTo>
                    <a:pt x="585738" y="66065"/>
                  </a:lnTo>
                </a:path>
                <a:path w="586105" h="67944">
                  <a:moveTo>
                    <a:pt x="1265" y="67331"/>
                  </a:moveTo>
                  <a:lnTo>
                    <a:pt x="584473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8927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8927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350594" y="1725727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8037" y="1495831"/>
            <a:ext cx="708025" cy="210185"/>
            <a:chOff x="618037" y="1495831"/>
            <a:chExt cx="708025" cy="210185"/>
          </a:xfrm>
        </p:grpSpPr>
        <p:sp>
          <p:nvSpPr>
            <p:cNvPr id="21" name="object 21"/>
            <p:cNvSpPr/>
            <p:nvPr/>
          </p:nvSpPr>
          <p:spPr>
            <a:xfrm>
              <a:off x="829263" y="1637076"/>
              <a:ext cx="495300" cy="67945"/>
            </a:xfrm>
            <a:custGeom>
              <a:avLst/>
              <a:gdLst/>
              <a:ahLst/>
              <a:cxnLst/>
              <a:rect l="l" t="t" r="r" b="b"/>
              <a:pathLst>
                <a:path w="495300" h="67944">
                  <a:moveTo>
                    <a:pt x="0" y="1265"/>
                  </a:moveTo>
                  <a:lnTo>
                    <a:pt x="0" y="66066"/>
                  </a:lnTo>
                </a:path>
                <a:path w="495300" h="67944">
                  <a:moveTo>
                    <a:pt x="1265" y="0"/>
                  </a:moveTo>
                  <a:lnTo>
                    <a:pt x="493752" y="0"/>
                  </a:lnTo>
                </a:path>
                <a:path w="495300" h="67944">
                  <a:moveTo>
                    <a:pt x="495017" y="1265"/>
                  </a:moveTo>
                  <a:lnTo>
                    <a:pt x="495017" y="66066"/>
                  </a:lnTo>
                </a:path>
                <a:path w="495300" h="67944">
                  <a:moveTo>
                    <a:pt x="1265" y="67331"/>
                  </a:moveTo>
                  <a:lnTo>
                    <a:pt x="493752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8046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198359" y="1486535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48490" y="1445259"/>
            <a:ext cx="23495" cy="23495"/>
            <a:chOff x="948490" y="1445259"/>
            <a:chExt cx="23495" cy="23495"/>
          </a:xfrm>
        </p:grpSpPr>
        <p:sp>
          <p:nvSpPr>
            <p:cNvPr id="30" name="object 30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948490" y="1315657"/>
            <a:ext cx="23495" cy="23495"/>
            <a:chOff x="948490" y="1315657"/>
            <a:chExt cx="23495" cy="23495"/>
          </a:xfrm>
        </p:grpSpPr>
        <p:sp>
          <p:nvSpPr>
            <p:cNvPr id="33" name="object 33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948490" y="1186055"/>
            <a:ext cx="23495" cy="23495"/>
            <a:chOff x="948490" y="1186055"/>
            <a:chExt cx="23495" cy="23495"/>
          </a:xfrm>
        </p:grpSpPr>
        <p:sp>
          <p:nvSpPr>
            <p:cNvPr id="36" name="object 36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695866" y="316403"/>
            <a:ext cx="528955" cy="756920"/>
            <a:chOff x="695866" y="316403"/>
            <a:chExt cx="528955" cy="756920"/>
          </a:xfrm>
        </p:grpSpPr>
        <p:sp>
          <p:nvSpPr>
            <p:cNvPr id="39" name="object 39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927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60130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39886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179989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4176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1325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0927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052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013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8973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19334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48936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25396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04591" y="500240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324390" y="414755"/>
            <a:ext cx="2268855" cy="18167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 </a:t>
            </a:r>
            <a:r>
              <a:rPr dirty="0" sz="1100" spc="20">
                <a:latin typeface="Times New Roman"/>
                <a:cs typeface="Times New Roman"/>
              </a:rPr>
              <a:t>(called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boxes)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  </a:t>
            </a:r>
            <a:r>
              <a:rPr dirty="0" sz="1100" spc="-10">
                <a:latin typeface="Times New Roman"/>
                <a:cs typeface="Times New Roman"/>
              </a:rPr>
              <a:t>&amp; </a:t>
            </a:r>
            <a:r>
              <a:rPr dirty="0" sz="1100" spc="40">
                <a:latin typeface="Times New Roman"/>
                <a:cs typeface="Times New Roman"/>
              </a:rPr>
              <a:t>aspect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ratio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two  </a:t>
            </a:r>
            <a:r>
              <a:rPr dirty="0" sz="1100" spc="20">
                <a:latin typeface="Times New Roman"/>
                <a:cs typeface="Times New Roman"/>
              </a:rPr>
              <a:t>questions: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Given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512</a:t>
            </a:r>
            <a:r>
              <a:rPr dirty="0" sz="1100" spc="-5" i="1">
                <a:latin typeface="Times New Roman"/>
                <a:cs typeface="Times New Roman"/>
              </a:rPr>
              <a:t>d </a:t>
            </a:r>
            <a:r>
              <a:rPr dirty="0" sz="1100" spc="35">
                <a:latin typeface="Times New Roman"/>
                <a:cs typeface="Times New Roman"/>
              </a:rPr>
              <a:t>representation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0">
                <a:latin typeface="Times New Roman"/>
                <a:cs typeface="Times New Roman"/>
              </a:rPr>
              <a:t>position, </a:t>
            </a:r>
            <a:r>
              <a:rPr dirty="0" sz="1100" spc="50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probability </a:t>
            </a:r>
            <a:r>
              <a:rPr dirty="0" sz="1100" spc="85">
                <a:latin typeface="Times New Roman"/>
                <a:cs typeface="Times New Roman"/>
              </a:rPr>
              <a:t>that 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5">
                <a:latin typeface="Times New Roman"/>
                <a:cs typeface="Times New Roman"/>
              </a:rPr>
              <a:t>given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25">
                <a:latin typeface="Times New Roman"/>
                <a:cs typeface="Times New Roman"/>
              </a:rPr>
              <a:t>centered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40">
                <a:latin typeface="Times New Roman"/>
                <a:cs typeface="Times New Roman"/>
              </a:rPr>
              <a:t>this  </a:t>
            </a:r>
            <a:r>
              <a:rPr dirty="0" sz="1100" spc="30">
                <a:latin typeface="Times New Roman"/>
                <a:cs typeface="Times New Roman"/>
              </a:rPr>
              <a:t>position contains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35">
                <a:latin typeface="Times New Roman"/>
                <a:cs typeface="Times New Roman"/>
              </a:rPr>
              <a:t>object?  </a:t>
            </a:r>
            <a:r>
              <a:rPr dirty="0" sz="1100" spc="20">
                <a:latin typeface="Times New Roman"/>
                <a:cs typeface="Times New Roman"/>
              </a:rPr>
              <a:t>(Classification)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204591" y="105441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04591" y="1436522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9" name="object 5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57745" y="1975307"/>
            <a:ext cx="534670" cy="793115"/>
            <a:chOff x="757745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757745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4931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9961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74279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387" y="1622838"/>
            <a:ext cx="880110" cy="277495"/>
            <a:chOff x="536387" y="1622838"/>
            <a:chExt cx="880110" cy="277495"/>
          </a:xfrm>
        </p:grpSpPr>
        <p:sp>
          <p:nvSpPr>
            <p:cNvPr id="9" name="object 9"/>
            <p:cNvSpPr/>
            <p:nvPr/>
          </p:nvSpPr>
          <p:spPr>
            <a:xfrm>
              <a:off x="830529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924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592" y="259207"/>
                  </a:lnTo>
                  <a:lnTo>
                    <a:pt x="291592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927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9263" y="1818518"/>
              <a:ext cx="586105" cy="67945"/>
            </a:xfrm>
            <a:custGeom>
              <a:avLst/>
              <a:gdLst/>
              <a:ahLst/>
              <a:cxnLst/>
              <a:rect l="l" t="t" r="r" b="b"/>
              <a:pathLst>
                <a:path w="586105" h="67944">
                  <a:moveTo>
                    <a:pt x="0" y="1265"/>
                  </a:moveTo>
                  <a:lnTo>
                    <a:pt x="0" y="66065"/>
                  </a:lnTo>
                </a:path>
                <a:path w="586105" h="67944">
                  <a:moveTo>
                    <a:pt x="1265" y="0"/>
                  </a:moveTo>
                  <a:lnTo>
                    <a:pt x="584473" y="0"/>
                  </a:lnTo>
                </a:path>
                <a:path w="586105" h="67944">
                  <a:moveTo>
                    <a:pt x="585738" y="1265"/>
                  </a:moveTo>
                  <a:lnTo>
                    <a:pt x="585738" y="66065"/>
                  </a:lnTo>
                </a:path>
                <a:path w="586105" h="67944">
                  <a:moveTo>
                    <a:pt x="1265" y="67331"/>
                  </a:moveTo>
                  <a:lnTo>
                    <a:pt x="584473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8927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8927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350594" y="1725727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8037" y="1495831"/>
            <a:ext cx="708025" cy="210185"/>
            <a:chOff x="618037" y="1495831"/>
            <a:chExt cx="708025" cy="210185"/>
          </a:xfrm>
        </p:grpSpPr>
        <p:sp>
          <p:nvSpPr>
            <p:cNvPr id="21" name="object 21"/>
            <p:cNvSpPr/>
            <p:nvPr/>
          </p:nvSpPr>
          <p:spPr>
            <a:xfrm>
              <a:off x="829263" y="1637076"/>
              <a:ext cx="495300" cy="67945"/>
            </a:xfrm>
            <a:custGeom>
              <a:avLst/>
              <a:gdLst/>
              <a:ahLst/>
              <a:cxnLst/>
              <a:rect l="l" t="t" r="r" b="b"/>
              <a:pathLst>
                <a:path w="495300" h="67944">
                  <a:moveTo>
                    <a:pt x="0" y="1265"/>
                  </a:moveTo>
                  <a:lnTo>
                    <a:pt x="0" y="66066"/>
                  </a:lnTo>
                </a:path>
                <a:path w="495300" h="67944">
                  <a:moveTo>
                    <a:pt x="1265" y="0"/>
                  </a:moveTo>
                  <a:lnTo>
                    <a:pt x="493752" y="0"/>
                  </a:lnTo>
                </a:path>
                <a:path w="495300" h="67944">
                  <a:moveTo>
                    <a:pt x="495017" y="1265"/>
                  </a:moveTo>
                  <a:lnTo>
                    <a:pt x="495017" y="66066"/>
                  </a:lnTo>
                </a:path>
                <a:path w="495300" h="67944">
                  <a:moveTo>
                    <a:pt x="1265" y="67331"/>
                  </a:moveTo>
                  <a:lnTo>
                    <a:pt x="493752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8046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198359" y="1486535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48490" y="1445259"/>
            <a:ext cx="23495" cy="23495"/>
            <a:chOff x="948490" y="1445259"/>
            <a:chExt cx="23495" cy="23495"/>
          </a:xfrm>
        </p:grpSpPr>
        <p:sp>
          <p:nvSpPr>
            <p:cNvPr id="30" name="object 30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948490" y="1315657"/>
            <a:ext cx="23495" cy="23495"/>
            <a:chOff x="948490" y="1315657"/>
            <a:chExt cx="23495" cy="23495"/>
          </a:xfrm>
        </p:grpSpPr>
        <p:sp>
          <p:nvSpPr>
            <p:cNvPr id="33" name="object 33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948490" y="1186055"/>
            <a:ext cx="23495" cy="23495"/>
            <a:chOff x="948490" y="1186055"/>
            <a:chExt cx="23495" cy="23495"/>
          </a:xfrm>
        </p:grpSpPr>
        <p:sp>
          <p:nvSpPr>
            <p:cNvPr id="36" name="object 36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695866" y="316403"/>
            <a:ext cx="528955" cy="756920"/>
            <a:chOff x="695866" y="316403"/>
            <a:chExt cx="528955" cy="756920"/>
          </a:xfrm>
        </p:grpSpPr>
        <p:sp>
          <p:nvSpPr>
            <p:cNvPr id="39" name="object 39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927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60130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39886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179989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4176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1325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0927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052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013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8973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19334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48936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25396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04591" y="500240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324390" y="414755"/>
            <a:ext cx="2268855" cy="21983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 </a:t>
            </a:r>
            <a:r>
              <a:rPr dirty="0" sz="1100" spc="20">
                <a:latin typeface="Times New Roman"/>
                <a:cs typeface="Times New Roman"/>
              </a:rPr>
              <a:t>(called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boxes)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  </a:t>
            </a:r>
            <a:r>
              <a:rPr dirty="0" sz="1100" spc="-10">
                <a:latin typeface="Times New Roman"/>
                <a:cs typeface="Times New Roman"/>
              </a:rPr>
              <a:t>&amp; </a:t>
            </a:r>
            <a:r>
              <a:rPr dirty="0" sz="1100" spc="40">
                <a:latin typeface="Times New Roman"/>
                <a:cs typeface="Times New Roman"/>
              </a:rPr>
              <a:t>aspect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ratio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two  </a:t>
            </a:r>
            <a:r>
              <a:rPr dirty="0" sz="1100" spc="20">
                <a:latin typeface="Times New Roman"/>
                <a:cs typeface="Times New Roman"/>
              </a:rPr>
              <a:t>questions: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Given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512</a:t>
            </a:r>
            <a:r>
              <a:rPr dirty="0" sz="1100" spc="-5" i="1">
                <a:latin typeface="Times New Roman"/>
                <a:cs typeface="Times New Roman"/>
              </a:rPr>
              <a:t>d </a:t>
            </a:r>
            <a:r>
              <a:rPr dirty="0" sz="1100" spc="35">
                <a:latin typeface="Times New Roman"/>
                <a:cs typeface="Times New Roman"/>
              </a:rPr>
              <a:t>representation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0">
                <a:latin typeface="Times New Roman"/>
                <a:cs typeface="Times New Roman"/>
              </a:rPr>
              <a:t>position, </a:t>
            </a:r>
            <a:r>
              <a:rPr dirty="0" sz="1100" spc="50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probability </a:t>
            </a:r>
            <a:r>
              <a:rPr dirty="0" sz="1100" spc="85">
                <a:latin typeface="Times New Roman"/>
                <a:cs typeface="Times New Roman"/>
              </a:rPr>
              <a:t>that 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5">
                <a:latin typeface="Times New Roman"/>
                <a:cs typeface="Times New Roman"/>
              </a:rPr>
              <a:t>given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25">
                <a:latin typeface="Times New Roman"/>
                <a:cs typeface="Times New Roman"/>
              </a:rPr>
              <a:t>centered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40">
                <a:latin typeface="Times New Roman"/>
                <a:cs typeface="Times New Roman"/>
              </a:rPr>
              <a:t>this  </a:t>
            </a:r>
            <a:r>
              <a:rPr dirty="0" sz="1100" spc="30">
                <a:latin typeface="Times New Roman"/>
                <a:cs typeface="Times New Roman"/>
              </a:rPr>
              <a:t>position contains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35">
                <a:latin typeface="Times New Roman"/>
                <a:cs typeface="Times New Roman"/>
              </a:rPr>
              <a:t>object?  </a:t>
            </a:r>
            <a:r>
              <a:rPr dirty="0" sz="1100" spc="20">
                <a:latin typeface="Times New Roman"/>
                <a:cs typeface="Times New Roman"/>
              </a:rPr>
              <a:t>(Classification)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dirty="0" sz="1100" spc="-10">
                <a:latin typeface="Times New Roman"/>
                <a:cs typeface="Times New Roman"/>
              </a:rPr>
              <a:t>How </a:t>
            </a:r>
            <a:r>
              <a:rPr dirty="0" sz="1100" spc="25">
                <a:latin typeface="Times New Roman"/>
                <a:cs typeface="Times New Roman"/>
              </a:rPr>
              <a:t>do </a:t>
            </a:r>
            <a:r>
              <a:rPr dirty="0" sz="1100" spc="15">
                <a:latin typeface="Times New Roman"/>
                <a:cs typeface="Times New Roman"/>
              </a:rPr>
              <a:t>you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 </a:t>
            </a:r>
            <a:r>
              <a:rPr dirty="0" sz="1100" spc="25">
                <a:latin typeface="Times New Roman"/>
                <a:cs typeface="Times New Roman"/>
              </a:rPr>
              <a:t>box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30">
                <a:latin typeface="Times New Roman"/>
                <a:cs typeface="Times New Roman"/>
              </a:rPr>
              <a:t>anchor</a:t>
            </a:r>
            <a:r>
              <a:rPr dirty="0" sz="1100" spc="10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204591" y="105441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04591" y="1436522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04591" y="2334856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9" name="object 5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0" name="object 6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57745" y="1975307"/>
            <a:ext cx="534670" cy="793115"/>
            <a:chOff x="757745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757745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4931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9961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74279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387" y="1622838"/>
            <a:ext cx="880110" cy="277495"/>
            <a:chOff x="536387" y="1622838"/>
            <a:chExt cx="880110" cy="277495"/>
          </a:xfrm>
        </p:grpSpPr>
        <p:sp>
          <p:nvSpPr>
            <p:cNvPr id="9" name="object 9"/>
            <p:cNvSpPr/>
            <p:nvPr/>
          </p:nvSpPr>
          <p:spPr>
            <a:xfrm>
              <a:off x="830529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924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592" y="259207"/>
                  </a:lnTo>
                  <a:lnTo>
                    <a:pt x="291592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927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9263" y="1818518"/>
              <a:ext cx="586105" cy="67945"/>
            </a:xfrm>
            <a:custGeom>
              <a:avLst/>
              <a:gdLst/>
              <a:ahLst/>
              <a:cxnLst/>
              <a:rect l="l" t="t" r="r" b="b"/>
              <a:pathLst>
                <a:path w="586105" h="67944">
                  <a:moveTo>
                    <a:pt x="0" y="1265"/>
                  </a:moveTo>
                  <a:lnTo>
                    <a:pt x="0" y="66065"/>
                  </a:lnTo>
                </a:path>
                <a:path w="586105" h="67944">
                  <a:moveTo>
                    <a:pt x="1265" y="0"/>
                  </a:moveTo>
                  <a:lnTo>
                    <a:pt x="584473" y="0"/>
                  </a:lnTo>
                </a:path>
                <a:path w="586105" h="67944">
                  <a:moveTo>
                    <a:pt x="585738" y="1265"/>
                  </a:moveTo>
                  <a:lnTo>
                    <a:pt x="585738" y="66065"/>
                  </a:lnTo>
                </a:path>
                <a:path w="586105" h="67944">
                  <a:moveTo>
                    <a:pt x="1265" y="67331"/>
                  </a:moveTo>
                  <a:lnTo>
                    <a:pt x="584473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0529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8927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8927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8927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350594" y="1725727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8037" y="1495831"/>
            <a:ext cx="708025" cy="210185"/>
            <a:chOff x="618037" y="1495831"/>
            <a:chExt cx="708025" cy="210185"/>
          </a:xfrm>
        </p:grpSpPr>
        <p:sp>
          <p:nvSpPr>
            <p:cNvPr id="21" name="object 21"/>
            <p:cNvSpPr/>
            <p:nvPr/>
          </p:nvSpPr>
          <p:spPr>
            <a:xfrm>
              <a:off x="829263" y="1637076"/>
              <a:ext cx="495300" cy="67945"/>
            </a:xfrm>
            <a:custGeom>
              <a:avLst/>
              <a:gdLst/>
              <a:ahLst/>
              <a:cxnLst/>
              <a:rect l="l" t="t" r="r" b="b"/>
              <a:pathLst>
                <a:path w="495300" h="67944">
                  <a:moveTo>
                    <a:pt x="0" y="1265"/>
                  </a:moveTo>
                  <a:lnTo>
                    <a:pt x="0" y="66066"/>
                  </a:lnTo>
                </a:path>
                <a:path w="495300" h="67944">
                  <a:moveTo>
                    <a:pt x="1265" y="0"/>
                  </a:moveTo>
                  <a:lnTo>
                    <a:pt x="493752" y="0"/>
                  </a:lnTo>
                </a:path>
                <a:path w="495300" h="67944">
                  <a:moveTo>
                    <a:pt x="495017" y="1265"/>
                  </a:moveTo>
                  <a:lnTo>
                    <a:pt x="495017" y="66066"/>
                  </a:lnTo>
                </a:path>
                <a:path w="495300" h="67944">
                  <a:moveTo>
                    <a:pt x="1265" y="67331"/>
                  </a:moveTo>
                  <a:lnTo>
                    <a:pt x="493752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30529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8046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20577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198359" y="1486535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48490" y="1445259"/>
            <a:ext cx="23495" cy="23495"/>
            <a:chOff x="948490" y="1445259"/>
            <a:chExt cx="23495" cy="23495"/>
          </a:xfrm>
        </p:grpSpPr>
        <p:sp>
          <p:nvSpPr>
            <p:cNvPr id="30" name="object 30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51020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948490" y="1315657"/>
            <a:ext cx="23495" cy="23495"/>
            <a:chOff x="948490" y="1315657"/>
            <a:chExt cx="23495" cy="23495"/>
          </a:xfrm>
        </p:grpSpPr>
        <p:sp>
          <p:nvSpPr>
            <p:cNvPr id="33" name="object 33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51020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948490" y="1186055"/>
            <a:ext cx="23495" cy="23495"/>
            <a:chOff x="948490" y="1186055"/>
            <a:chExt cx="23495" cy="23495"/>
          </a:xfrm>
        </p:grpSpPr>
        <p:sp>
          <p:nvSpPr>
            <p:cNvPr id="36" name="object 36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51020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695866" y="316403"/>
            <a:ext cx="528955" cy="756920"/>
            <a:chOff x="695866" y="316403"/>
            <a:chExt cx="528955" cy="756920"/>
          </a:xfrm>
        </p:grpSpPr>
        <p:sp>
          <p:nvSpPr>
            <p:cNvPr id="39" name="object 39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927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0927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60130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39886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179989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4176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1325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0927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0529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013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8973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19334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48936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25396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04591" y="500240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324390" y="414755"/>
            <a:ext cx="2268855" cy="23704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15">
                <a:latin typeface="Times New Roman"/>
                <a:cs typeface="Times New Roman"/>
              </a:rPr>
              <a:t>consider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 </a:t>
            </a:r>
            <a:r>
              <a:rPr dirty="0" sz="1100" spc="20">
                <a:latin typeface="Times New Roman"/>
                <a:cs typeface="Times New Roman"/>
              </a:rPr>
              <a:t>(called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boxes)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  </a:t>
            </a:r>
            <a:r>
              <a:rPr dirty="0" sz="1100" spc="-10">
                <a:latin typeface="Times New Roman"/>
                <a:cs typeface="Times New Roman"/>
              </a:rPr>
              <a:t>&amp; </a:t>
            </a:r>
            <a:r>
              <a:rPr dirty="0" sz="1100" spc="40">
                <a:latin typeface="Times New Roman"/>
                <a:cs typeface="Times New Roman"/>
              </a:rPr>
              <a:t>aspect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ratio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two  </a:t>
            </a:r>
            <a:r>
              <a:rPr dirty="0" sz="1100" spc="20">
                <a:latin typeface="Times New Roman"/>
                <a:cs typeface="Times New Roman"/>
              </a:rPr>
              <a:t>questions: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Given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512</a:t>
            </a:r>
            <a:r>
              <a:rPr dirty="0" sz="1100" spc="-5" i="1">
                <a:latin typeface="Times New Roman"/>
                <a:cs typeface="Times New Roman"/>
              </a:rPr>
              <a:t>d </a:t>
            </a:r>
            <a:r>
              <a:rPr dirty="0" sz="1100" spc="35">
                <a:latin typeface="Times New Roman"/>
                <a:cs typeface="Times New Roman"/>
              </a:rPr>
              <a:t>representation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0">
                <a:latin typeface="Times New Roman"/>
                <a:cs typeface="Times New Roman"/>
              </a:rPr>
              <a:t>position, </a:t>
            </a:r>
            <a:r>
              <a:rPr dirty="0" sz="1100" spc="50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probability </a:t>
            </a:r>
            <a:r>
              <a:rPr dirty="0" sz="1100" spc="85">
                <a:latin typeface="Times New Roman"/>
                <a:cs typeface="Times New Roman"/>
              </a:rPr>
              <a:t>that 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5">
                <a:latin typeface="Times New Roman"/>
                <a:cs typeface="Times New Roman"/>
              </a:rPr>
              <a:t>given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25">
                <a:latin typeface="Times New Roman"/>
                <a:cs typeface="Times New Roman"/>
              </a:rPr>
              <a:t>centered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40">
                <a:latin typeface="Times New Roman"/>
                <a:cs typeface="Times New Roman"/>
              </a:rPr>
              <a:t>this  </a:t>
            </a:r>
            <a:r>
              <a:rPr dirty="0" sz="1100" spc="30">
                <a:latin typeface="Times New Roman"/>
                <a:cs typeface="Times New Roman"/>
              </a:rPr>
              <a:t>position contains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35">
                <a:latin typeface="Times New Roman"/>
                <a:cs typeface="Times New Roman"/>
              </a:rPr>
              <a:t>object?  </a:t>
            </a:r>
            <a:r>
              <a:rPr dirty="0" sz="1100" spc="20">
                <a:latin typeface="Times New Roman"/>
                <a:cs typeface="Times New Roman"/>
              </a:rPr>
              <a:t>(Classification)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295"/>
              </a:spcBef>
            </a:pPr>
            <a:r>
              <a:rPr dirty="0" sz="1100" spc="-10">
                <a:latin typeface="Times New Roman"/>
                <a:cs typeface="Times New Roman"/>
              </a:rPr>
              <a:t>How </a:t>
            </a:r>
            <a:r>
              <a:rPr dirty="0" sz="1100" spc="25">
                <a:latin typeface="Times New Roman"/>
                <a:cs typeface="Times New Roman"/>
              </a:rPr>
              <a:t>do </a:t>
            </a:r>
            <a:r>
              <a:rPr dirty="0" sz="1100" spc="15">
                <a:latin typeface="Times New Roman"/>
                <a:cs typeface="Times New Roman"/>
              </a:rPr>
              <a:t>you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 </a:t>
            </a:r>
            <a:r>
              <a:rPr dirty="0" sz="1100" spc="25">
                <a:latin typeface="Times New Roman"/>
                <a:cs typeface="Times New Roman"/>
              </a:rPr>
              <a:t>box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box? </a:t>
            </a:r>
            <a:r>
              <a:rPr dirty="0" sz="1100" spc="25">
                <a:latin typeface="Times New Roman"/>
                <a:cs typeface="Times New Roman"/>
              </a:rPr>
              <a:t>(Re-  </a:t>
            </a:r>
            <a:r>
              <a:rPr dirty="0" sz="1100" spc="15">
                <a:latin typeface="Times New Roman"/>
                <a:cs typeface="Times New Roman"/>
              </a:rPr>
              <a:t>gression)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204591" y="105441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04591" y="1436522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04591" y="2334856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9" name="object 5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0" name="object 6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94753" y="1975307"/>
            <a:ext cx="534670" cy="793115"/>
            <a:chOff x="694753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694753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61927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6957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11274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3382" y="1622838"/>
            <a:ext cx="880110" cy="277495"/>
            <a:chOff x="473382" y="1622838"/>
            <a:chExt cx="880110" cy="277495"/>
          </a:xfrm>
        </p:grpSpPr>
        <p:sp>
          <p:nvSpPr>
            <p:cNvPr id="9" name="object 9"/>
            <p:cNvSpPr/>
            <p:nvPr/>
          </p:nvSpPr>
          <p:spPr>
            <a:xfrm>
              <a:off x="767524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5919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604" y="259207"/>
                  </a:lnTo>
                  <a:lnTo>
                    <a:pt x="291604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5922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6259" y="1819783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5">
                  <a:moveTo>
                    <a:pt x="0" y="0"/>
                  </a:moveTo>
                  <a:lnTo>
                    <a:pt x="0" y="648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7524" y="1818518"/>
              <a:ext cx="584835" cy="67945"/>
            </a:xfrm>
            <a:custGeom>
              <a:avLst/>
              <a:gdLst/>
              <a:ahLst/>
              <a:cxnLst/>
              <a:rect l="l" t="t" r="r" b="b"/>
              <a:pathLst>
                <a:path w="584835" h="67944">
                  <a:moveTo>
                    <a:pt x="0" y="0"/>
                  </a:moveTo>
                  <a:lnTo>
                    <a:pt x="583208" y="0"/>
                  </a:lnTo>
                </a:path>
                <a:path w="584835" h="67944">
                  <a:moveTo>
                    <a:pt x="584473" y="1265"/>
                  </a:moveTo>
                  <a:lnTo>
                    <a:pt x="584473" y="66065"/>
                  </a:lnTo>
                </a:path>
                <a:path w="584835" h="67944">
                  <a:moveTo>
                    <a:pt x="0" y="67331"/>
                  </a:moveTo>
                  <a:lnTo>
                    <a:pt x="583208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7524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7524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5922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75922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5922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5922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287589" y="1725727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5032" y="1495831"/>
            <a:ext cx="708025" cy="210185"/>
            <a:chOff x="555032" y="1495831"/>
            <a:chExt cx="708025" cy="210185"/>
          </a:xfrm>
        </p:grpSpPr>
        <p:sp>
          <p:nvSpPr>
            <p:cNvPr id="22" name="object 22"/>
            <p:cNvSpPr/>
            <p:nvPr/>
          </p:nvSpPr>
          <p:spPr>
            <a:xfrm>
              <a:off x="766259" y="163834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5">
                  <a:moveTo>
                    <a:pt x="0" y="0"/>
                  </a:moveTo>
                  <a:lnTo>
                    <a:pt x="0" y="648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67524" y="1637076"/>
              <a:ext cx="494030" cy="67945"/>
            </a:xfrm>
            <a:custGeom>
              <a:avLst/>
              <a:gdLst/>
              <a:ahLst/>
              <a:cxnLst/>
              <a:rect l="l" t="t" r="r" b="b"/>
              <a:pathLst>
                <a:path w="494030" h="67944">
                  <a:moveTo>
                    <a:pt x="0" y="0"/>
                  </a:moveTo>
                  <a:lnTo>
                    <a:pt x="492486" y="0"/>
                  </a:lnTo>
                </a:path>
                <a:path w="494030" h="67944">
                  <a:moveTo>
                    <a:pt x="493752" y="1265"/>
                  </a:moveTo>
                  <a:lnTo>
                    <a:pt x="493752" y="66066"/>
                  </a:lnTo>
                </a:path>
                <a:path w="494030" h="67944">
                  <a:moveTo>
                    <a:pt x="0" y="67331"/>
                  </a:moveTo>
                  <a:lnTo>
                    <a:pt x="492486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67524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7524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5041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135354" y="1486535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85485" y="1445259"/>
            <a:ext cx="23495" cy="23495"/>
            <a:chOff x="885485" y="1445259"/>
            <a:chExt cx="23495" cy="23495"/>
          </a:xfrm>
        </p:grpSpPr>
        <p:sp>
          <p:nvSpPr>
            <p:cNvPr id="32" name="object 32"/>
            <p:cNvSpPr/>
            <p:nvPr/>
          </p:nvSpPr>
          <p:spPr>
            <a:xfrm>
              <a:off x="888016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88016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885485" y="1315657"/>
            <a:ext cx="23495" cy="23495"/>
            <a:chOff x="885485" y="1315657"/>
            <a:chExt cx="23495" cy="23495"/>
          </a:xfrm>
        </p:grpSpPr>
        <p:sp>
          <p:nvSpPr>
            <p:cNvPr id="35" name="object 35"/>
            <p:cNvSpPr/>
            <p:nvPr/>
          </p:nvSpPr>
          <p:spPr>
            <a:xfrm>
              <a:off x="888016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88016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885485" y="1186055"/>
            <a:ext cx="23495" cy="23495"/>
            <a:chOff x="885485" y="1186055"/>
            <a:chExt cx="23495" cy="23495"/>
          </a:xfrm>
        </p:grpSpPr>
        <p:sp>
          <p:nvSpPr>
            <p:cNvPr id="38" name="object 38"/>
            <p:cNvSpPr/>
            <p:nvPr/>
          </p:nvSpPr>
          <p:spPr>
            <a:xfrm>
              <a:off x="888016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88016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632861" y="316403"/>
            <a:ext cx="528955" cy="756920"/>
            <a:chOff x="632861" y="316403"/>
            <a:chExt cx="528955" cy="756920"/>
          </a:xfrm>
        </p:grpSpPr>
        <p:sp>
          <p:nvSpPr>
            <p:cNvPr id="41" name="object 41"/>
            <p:cNvSpPr/>
            <p:nvPr/>
          </p:nvSpPr>
          <p:spPr>
            <a:xfrm>
              <a:off x="637922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37922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37922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97126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76882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/>
          <p:nvPr/>
        </p:nvSpPr>
        <p:spPr>
          <a:xfrm>
            <a:off x="116985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78764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832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792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7524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7126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26728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56329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85931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51405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67595" y="1144307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387394" y="1058822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55">
                <a:latin typeface="Times New Roman"/>
                <a:cs typeface="Times New Roman"/>
              </a:rPr>
              <a:t>train a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and a  </a:t>
            </a:r>
            <a:r>
              <a:rPr dirty="0" sz="1100" spc="15">
                <a:latin typeface="Times New Roman"/>
                <a:cs typeface="Times New Roman"/>
              </a:rPr>
              <a:t>regression </a:t>
            </a:r>
            <a:r>
              <a:rPr dirty="0" sz="1100" spc="20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address these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two  </a:t>
            </a:r>
            <a:r>
              <a:rPr dirty="0" sz="1100" spc="25">
                <a:latin typeface="Times New Roman"/>
                <a:cs typeface="Times New Roman"/>
              </a:rPr>
              <a:t>questions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9" name="object 5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94753" y="1975307"/>
            <a:ext cx="534670" cy="793115"/>
            <a:chOff x="694753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694753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61927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6957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11274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3382" y="1622838"/>
            <a:ext cx="880110" cy="277495"/>
            <a:chOff x="473382" y="1622838"/>
            <a:chExt cx="880110" cy="277495"/>
          </a:xfrm>
        </p:grpSpPr>
        <p:sp>
          <p:nvSpPr>
            <p:cNvPr id="9" name="object 9"/>
            <p:cNvSpPr/>
            <p:nvPr/>
          </p:nvSpPr>
          <p:spPr>
            <a:xfrm>
              <a:off x="767524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5919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604" y="259207"/>
                  </a:lnTo>
                  <a:lnTo>
                    <a:pt x="291604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5922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6259" y="1819783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5">
                  <a:moveTo>
                    <a:pt x="0" y="0"/>
                  </a:moveTo>
                  <a:lnTo>
                    <a:pt x="0" y="648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7524" y="1818518"/>
              <a:ext cx="584835" cy="67945"/>
            </a:xfrm>
            <a:custGeom>
              <a:avLst/>
              <a:gdLst/>
              <a:ahLst/>
              <a:cxnLst/>
              <a:rect l="l" t="t" r="r" b="b"/>
              <a:pathLst>
                <a:path w="584835" h="67944">
                  <a:moveTo>
                    <a:pt x="0" y="0"/>
                  </a:moveTo>
                  <a:lnTo>
                    <a:pt x="583208" y="0"/>
                  </a:lnTo>
                </a:path>
                <a:path w="584835" h="67944">
                  <a:moveTo>
                    <a:pt x="584473" y="1265"/>
                  </a:moveTo>
                  <a:lnTo>
                    <a:pt x="584473" y="66065"/>
                  </a:lnTo>
                </a:path>
                <a:path w="584835" h="67944">
                  <a:moveTo>
                    <a:pt x="0" y="67331"/>
                  </a:moveTo>
                  <a:lnTo>
                    <a:pt x="583208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7524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7524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5922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75922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5922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5922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287589" y="1725727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5032" y="1495831"/>
            <a:ext cx="708025" cy="210185"/>
            <a:chOff x="555032" y="1495831"/>
            <a:chExt cx="708025" cy="210185"/>
          </a:xfrm>
        </p:grpSpPr>
        <p:sp>
          <p:nvSpPr>
            <p:cNvPr id="22" name="object 22"/>
            <p:cNvSpPr/>
            <p:nvPr/>
          </p:nvSpPr>
          <p:spPr>
            <a:xfrm>
              <a:off x="766259" y="163834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5">
                  <a:moveTo>
                    <a:pt x="0" y="0"/>
                  </a:moveTo>
                  <a:lnTo>
                    <a:pt x="0" y="648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67524" y="1637076"/>
              <a:ext cx="494030" cy="67945"/>
            </a:xfrm>
            <a:custGeom>
              <a:avLst/>
              <a:gdLst/>
              <a:ahLst/>
              <a:cxnLst/>
              <a:rect l="l" t="t" r="r" b="b"/>
              <a:pathLst>
                <a:path w="494030" h="67944">
                  <a:moveTo>
                    <a:pt x="0" y="0"/>
                  </a:moveTo>
                  <a:lnTo>
                    <a:pt x="492486" y="0"/>
                  </a:lnTo>
                </a:path>
                <a:path w="494030" h="67944">
                  <a:moveTo>
                    <a:pt x="493752" y="1265"/>
                  </a:moveTo>
                  <a:lnTo>
                    <a:pt x="493752" y="66066"/>
                  </a:lnTo>
                </a:path>
                <a:path w="494030" h="67944">
                  <a:moveTo>
                    <a:pt x="0" y="67331"/>
                  </a:moveTo>
                  <a:lnTo>
                    <a:pt x="492486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67524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7524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5041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135354" y="1486535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85485" y="1445259"/>
            <a:ext cx="23495" cy="23495"/>
            <a:chOff x="885485" y="1445259"/>
            <a:chExt cx="23495" cy="23495"/>
          </a:xfrm>
        </p:grpSpPr>
        <p:sp>
          <p:nvSpPr>
            <p:cNvPr id="32" name="object 32"/>
            <p:cNvSpPr/>
            <p:nvPr/>
          </p:nvSpPr>
          <p:spPr>
            <a:xfrm>
              <a:off x="888016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88016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885485" y="1315657"/>
            <a:ext cx="23495" cy="23495"/>
            <a:chOff x="885485" y="1315657"/>
            <a:chExt cx="23495" cy="23495"/>
          </a:xfrm>
        </p:grpSpPr>
        <p:sp>
          <p:nvSpPr>
            <p:cNvPr id="35" name="object 35"/>
            <p:cNvSpPr/>
            <p:nvPr/>
          </p:nvSpPr>
          <p:spPr>
            <a:xfrm>
              <a:off x="888016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88016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885485" y="1186055"/>
            <a:ext cx="23495" cy="23495"/>
            <a:chOff x="885485" y="1186055"/>
            <a:chExt cx="23495" cy="23495"/>
          </a:xfrm>
        </p:grpSpPr>
        <p:sp>
          <p:nvSpPr>
            <p:cNvPr id="38" name="object 38"/>
            <p:cNvSpPr/>
            <p:nvPr/>
          </p:nvSpPr>
          <p:spPr>
            <a:xfrm>
              <a:off x="888016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88016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632861" y="316403"/>
            <a:ext cx="528955" cy="756920"/>
            <a:chOff x="632861" y="316403"/>
            <a:chExt cx="528955" cy="756920"/>
          </a:xfrm>
        </p:grpSpPr>
        <p:sp>
          <p:nvSpPr>
            <p:cNvPr id="41" name="object 41"/>
            <p:cNvSpPr/>
            <p:nvPr/>
          </p:nvSpPr>
          <p:spPr>
            <a:xfrm>
              <a:off x="637922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37922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37922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97126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76882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/>
          <p:nvPr/>
        </p:nvSpPr>
        <p:spPr>
          <a:xfrm>
            <a:off x="116985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78764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832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792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7524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7126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26728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56329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85931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51405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67595" y="1144307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387394" y="1058822"/>
            <a:ext cx="226885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55">
                <a:latin typeface="Times New Roman"/>
                <a:cs typeface="Times New Roman"/>
              </a:rPr>
              <a:t>train a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and a  </a:t>
            </a:r>
            <a:r>
              <a:rPr dirty="0" sz="1100" spc="15">
                <a:latin typeface="Times New Roman"/>
                <a:cs typeface="Times New Roman"/>
              </a:rPr>
              <a:t>regression </a:t>
            </a:r>
            <a:r>
              <a:rPr dirty="0" sz="1100" spc="20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address these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two  </a:t>
            </a:r>
            <a:r>
              <a:rPr dirty="0" sz="1100" spc="25">
                <a:latin typeface="Times New Roman"/>
                <a:cs typeface="Times New Roman"/>
              </a:rPr>
              <a:t>questions</a:t>
            </a:r>
            <a:endParaRPr sz="11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10">
                <a:latin typeface="Times New Roman"/>
                <a:cs typeface="Times New Roman"/>
              </a:rPr>
              <a:t>How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get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ground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80">
                <a:latin typeface="Times New Roman"/>
                <a:cs typeface="Times New Roman"/>
              </a:rPr>
              <a:t>truth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data?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67595" y="1698485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9" name="object 5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0" name="object 6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94753" y="1975307"/>
            <a:ext cx="534670" cy="793115"/>
            <a:chOff x="694753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694753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61927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6957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11274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3382" y="1622838"/>
            <a:ext cx="880110" cy="277495"/>
            <a:chOff x="473382" y="1622838"/>
            <a:chExt cx="880110" cy="277495"/>
          </a:xfrm>
        </p:grpSpPr>
        <p:sp>
          <p:nvSpPr>
            <p:cNvPr id="9" name="object 9"/>
            <p:cNvSpPr/>
            <p:nvPr/>
          </p:nvSpPr>
          <p:spPr>
            <a:xfrm>
              <a:off x="767524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5919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604" y="259207"/>
                  </a:lnTo>
                  <a:lnTo>
                    <a:pt x="291604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5922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6259" y="1819783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5">
                  <a:moveTo>
                    <a:pt x="0" y="0"/>
                  </a:moveTo>
                  <a:lnTo>
                    <a:pt x="0" y="648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7524" y="1818518"/>
              <a:ext cx="584835" cy="67945"/>
            </a:xfrm>
            <a:custGeom>
              <a:avLst/>
              <a:gdLst/>
              <a:ahLst/>
              <a:cxnLst/>
              <a:rect l="l" t="t" r="r" b="b"/>
              <a:pathLst>
                <a:path w="584835" h="67944">
                  <a:moveTo>
                    <a:pt x="0" y="0"/>
                  </a:moveTo>
                  <a:lnTo>
                    <a:pt x="583208" y="0"/>
                  </a:lnTo>
                </a:path>
                <a:path w="584835" h="67944">
                  <a:moveTo>
                    <a:pt x="584473" y="1265"/>
                  </a:moveTo>
                  <a:lnTo>
                    <a:pt x="584473" y="66065"/>
                  </a:lnTo>
                </a:path>
                <a:path w="584835" h="67944">
                  <a:moveTo>
                    <a:pt x="0" y="67331"/>
                  </a:moveTo>
                  <a:lnTo>
                    <a:pt x="583208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7524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7524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5922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75922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5922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5922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287589" y="1725727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5032" y="1495831"/>
            <a:ext cx="708025" cy="210185"/>
            <a:chOff x="555032" y="1495831"/>
            <a:chExt cx="708025" cy="210185"/>
          </a:xfrm>
        </p:grpSpPr>
        <p:sp>
          <p:nvSpPr>
            <p:cNvPr id="22" name="object 22"/>
            <p:cNvSpPr/>
            <p:nvPr/>
          </p:nvSpPr>
          <p:spPr>
            <a:xfrm>
              <a:off x="766259" y="163834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5">
                  <a:moveTo>
                    <a:pt x="0" y="0"/>
                  </a:moveTo>
                  <a:lnTo>
                    <a:pt x="0" y="648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67524" y="1637076"/>
              <a:ext cx="494030" cy="67945"/>
            </a:xfrm>
            <a:custGeom>
              <a:avLst/>
              <a:gdLst/>
              <a:ahLst/>
              <a:cxnLst/>
              <a:rect l="l" t="t" r="r" b="b"/>
              <a:pathLst>
                <a:path w="494030" h="67944">
                  <a:moveTo>
                    <a:pt x="0" y="0"/>
                  </a:moveTo>
                  <a:lnTo>
                    <a:pt x="492486" y="0"/>
                  </a:lnTo>
                </a:path>
                <a:path w="494030" h="67944">
                  <a:moveTo>
                    <a:pt x="493752" y="1265"/>
                  </a:moveTo>
                  <a:lnTo>
                    <a:pt x="493752" y="66066"/>
                  </a:lnTo>
                </a:path>
                <a:path w="494030" h="67944">
                  <a:moveTo>
                    <a:pt x="0" y="67331"/>
                  </a:moveTo>
                  <a:lnTo>
                    <a:pt x="492486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67524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7524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5041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135354" y="1486535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85485" y="1445259"/>
            <a:ext cx="23495" cy="23495"/>
            <a:chOff x="885485" y="1445259"/>
            <a:chExt cx="23495" cy="23495"/>
          </a:xfrm>
        </p:grpSpPr>
        <p:sp>
          <p:nvSpPr>
            <p:cNvPr id="32" name="object 32"/>
            <p:cNvSpPr/>
            <p:nvPr/>
          </p:nvSpPr>
          <p:spPr>
            <a:xfrm>
              <a:off x="888016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88016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885485" y="1315657"/>
            <a:ext cx="23495" cy="23495"/>
            <a:chOff x="885485" y="1315657"/>
            <a:chExt cx="23495" cy="23495"/>
          </a:xfrm>
        </p:grpSpPr>
        <p:sp>
          <p:nvSpPr>
            <p:cNvPr id="35" name="object 35"/>
            <p:cNvSpPr/>
            <p:nvPr/>
          </p:nvSpPr>
          <p:spPr>
            <a:xfrm>
              <a:off x="888016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88016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885485" y="1186055"/>
            <a:ext cx="23495" cy="23495"/>
            <a:chOff x="885485" y="1186055"/>
            <a:chExt cx="23495" cy="23495"/>
          </a:xfrm>
        </p:grpSpPr>
        <p:sp>
          <p:nvSpPr>
            <p:cNvPr id="38" name="object 38"/>
            <p:cNvSpPr/>
            <p:nvPr/>
          </p:nvSpPr>
          <p:spPr>
            <a:xfrm>
              <a:off x="888016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88016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632861" y="316403"/>
            <a:ext cx="528955" cy="756920"/>
            <a:chOff x="632861" y="316403"/>
            <a:chExt cx="528955" cy="756920"/>
          </a:xfrm>
        </p:grpSpPr>
        <p:sp>
          <p:nvSpPr>
            <p:cNvPr id="41" name="object 41"/>
            <p:cNvSpPr/>
            <p:nvPr/>
          </p:nvSpPr>
          <p:spPr>
            <a:xfrm>
              <a:off x="637922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37922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37922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97126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76882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/>
          <p:nvPr/>
        </p:nvSpPr>
        <p:spPr>
          <a:xfrm>
            <a:off x="116985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78764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832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792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7524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7126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26728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56329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85931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51405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67595" y="1144307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387394" y="1058822"/>
            <a:ext cx="226885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55">
                <a:latin typeface="Times New Roman"/>
                <a:cs typeface="Times New Roman"/>
              </a:rPr>
              <a:t>train a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and a  </a:t>
            </a:r>
            <a:r>
              <a:rPr dirty="0" sz="1100" spc="15">
                <a:latin typeface="Times New Roman"/>
                <a:cs typeface="Times New Roman"/>
              </a:rPr>
              <a:t>regression </a:t>
            </a:r>
            <a:r>
              <a:rPr dirty="0" sz="1100" spc="20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address these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two  </a:t>
            </a:r>
            <a:r>
              <a:rPr dirty="0" sz="1100" spc="25">
                <a:latin typeface="Times New Roman"/>
                <a:cs typeface="Times New Roman"/>
              </a:rPr>
              <a:t>questions</a:t>
            </a:r>
            <a:endParaRPr sz="11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10">
                <a:latin typeface="Times New Roman"/>
                <a:cs typeface="Times New Roman"/>
              </a:rPr>
              <a:t>How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get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ground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80">
                <a:latin typeface="Times New Roman"/>
                <a:cs typeface="Times New Roman"/>
              </a:rPr>
              <a:t>truth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data?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295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objective function used 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training?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67595" y="1698485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67595" y="190851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1" name="object 6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709" y="791692"/>
            <a:ext cx="991552" cy="862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404361" y="1192809"/>
            <a:ext cx="180340" cy="60960"/>
            <a:chOff x="1404361" y="1192809"/>
            <a:chExt cx="180340" cy="60960"/>
          </a:xfrm>
        </p:grpSpPr>
        <p:sp>
          <p:nvSpPr>
            <p:cNvPr id="24" name="object 24"/>
            <p:cNvSpPr/>
            <p:nvPr/>
          </p:nvSpPr>
          <p:spPr>
            <a:xfrm>
              <a:off x="1404361" y="122317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 h="0">
                  <a:moveTo>
                    <a:pt x="0" y="0"/>
                  </a:moveTo>
                  <a:lnTo>
                    <a:pt x="171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5642" y="119685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391640" y="26567"/>
            <a:ext cx="105664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5"/>
              <a:t>Region</a:t>
            </a:r>
            <a:r>
              <a:rPr dirty="0" spc="40"/>
              <a:t> </a:t>
            </a:r>
            <a:r>
              <a:rPr dirty="0" spc="25"/>
              <a:t>proposals</a:t>
            </a:r>
          </a:p>
        </p:txBody>
      </p:sp>
      <p:sp>
        <p:nvSpPr>
          <p:cNvPr id="27" name="object 27"/>
          <p:cNvSpPr/>
          <p:nvPr/>
        </p:nvSpPr>
        <p:spPr>
          <a:xfrm>
            <a:off x="1759242" y="292430"/>
            <a:ext cx="370204" cy="1833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2304372" y="1498815"/>
            <a:ext cx="252095" cy="60960"/>
            <a:chOff x="2304372" y="1498815"/>
            <a:chExt cx="252095" cy="60960"/>
          </a:xfrm>
        </p:grpSpPr>
        <p:sp>
          <p:nvSpPr>
            <p:cNvPr id="29" name="object 29"/>
            <p:cNvSpPr/>
            <p:nvPr/>
          </p:nvSpPr>
          <p:spPr>
            <a:xfrm>
              <a:off x="2304372" y="1529180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27653" y="1502863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304372" y="1966816"/>
            <a:ext cx="252095" cy="60960"/>
            <a:chOff x="2304372" y="1966816"/>
            <a:chExt cx="252095" cy="60960"/>
          </a:xfrm>
        </p:grpSpPr>
        <p:sp>
          <p:nvSpPr>
            <p:cNvPr id="32" name="object 32"/>
            <p:cNvSpPr/>
            <p:nvPr/>
          </p:nvSpPr>
          <p:spPr>
            <a:xfrm>
              <a:off x="2304372" y="1997182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27653" y="1970865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2304372" y="1066805"/>
            <a:ext cx="252095" cy="60960"/>
            <a:chOff x="2304372" y="1066805"/>
            <a:chExt cx="252095" cy="60960"/>
          </a:xfrm>
        </p:grpSpPr>
        <p:sp>
          <p:nvSpPr>
            <p:cNvPr id="35" name="object 35"/>
            <p:cNvSpPr/>
            <p:nvPr/>
          </p:nvSpPr>
          <p:spPr>
            <a:xfrm>
              <a:off x="2304372" y="109717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527653" y="107085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2304372" y="526798"/>
            <a:ext cx="252095" cy="60960"/>
            <a:chOff x="2304372" y="526798"/>
            <a:chExt cx="252095" cy="60960"/>
          </a:xfrm>
        </p:grpSpPr>
        <p:sp>
          <p:nvSpPr>
            <p:cNvPr id="38" name="object 38"/>
            <p:cNvSpPr/>
            <p:nvPr/>
          </p:nvSpPr>
          <p:spPr>
            <a:xfrm>
              <a:off x="2304372" y="55716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527653" y="53084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759646" y="39267"/>
            <a:ext cx="1140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Times New Roman"/>
                <a:cs typeface="Times New Roman"/>
              </a:rPr>
              <a:t>Feature</a:t>
            </a:r>
            <a:r>
              <a:rPr dirty="0" sz="1100" spc="3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extraction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731317" y="444102"/>
            <a:ext cx="1306195" cy="226695"/>
            <a:chOff x="2731317" y="444102"/>
            <a:chExt cx="1306195" cy="226695"/>
          </a:xfrm>
        </p:grpSpPr>
        <p:sp>
          <p:nvSpPr>
            <p:cNvPr id="42" name="object 42"/>
            <p:cNvSpPr/>
            <p:nvPr/>
          </p:nvSpPr>
          <p:spPr>
            <a:xfrm>
              <a:off x="2731317" y="444102"/>
              <a:ext cx="226124" cy="226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91321" y="444102"/>
              <a:ext cx="226124" cy="2261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51325" y="444102"/>
              <a:ext cx="226124" cy="226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811330" y="444102"/>
              <a:ext cx="226124" cy="2261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775546" y="695361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75" i="1">
                <a:latin typeface="Times New Roman"/>
                <a:cs typeface="Times New Roman"/>
              </a:rPr>
              <a:t>x</a:t>
            </a:r>
            <a:r>
              <a:rPr dirty="0" baseline="-10416" sz="1200" spc="112">
                <a:latin typeface="Times New Roman"/>
                <a:cs typeface="Times New Roman"/>
              </a:rPr>
              <a:t>1	</a:t>
            </a:r>
            <a:r>
              <a:rPr dirty="0" sz="1100" spc="75" i="1">
                <a:latin typeface="Times New Roman"/>
                <a:cs typeface="Times New Roman"/>
              </a:rPr>
              <a:t>x</a:t>
            </a:r>
            <a:r>
              <a:rPr dirty="0" baseline="-10416" sz="1200" spc="112">
                <a:latin typeface="Times New Roman"/>
                <a:cs typeface="Times New Roman"/>
              </a:rPr>
              <a:t>2</a:t>
            </a:r>
            <a:endParaRPr baseline="-10416" sz="12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33635" y="683245"/>
            <a:ext cx="187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Times New Roman"/>
                <a:cs typeface="Times New Roman"/>
              </a:rPr>
              <a:t>.</a:t>
            </a:r>
            <a:r>
              <a:rPr dirty="0" sz="1100" spc="-135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.</a:t>
            </a:r>
            <a:r>
              <a:rPr dirty="0" sz="1100" spc="-130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68242" y="694472"/>
            <a:ext cx="2108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Times New Roman"/>
                <a:cs typeface="Times New Roman"/>
              </a:rPr>
              <a:t>x</a:t>
            </a:r>
            <a:r>
              <a:rPr dirty="0" baseline="-13888" sz="1200" spc="37" b="0" i="1">
                <a:latin typeface="Bookman Old Style"/>
                <a:cs typeface="Bookman Old Style"/>
              </a:rPr>
              <a:t>d</a:t>
            </a:r>
            <a:endParaRPr baseline="-13888" sz="1200">
              <a:latin typeface="Bookman Old Style"/>
              <a:cs typeface="Bookman Old Styl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664377" y="377162"/>
            <a:ext cx="1440180" cy="360045"/>
          </a:xfrm>
          <a:custGeom>
            <a:avLst/>
            <a:gdLst/>
            <a:ahLst/>
            <a:cxnLst/>
            <a:rect l="l" t="t" r="r" b="b"/>
            <a:pathLst>
              <a:path w="1440179" h="360045">
                <a:moveTo>
                  <a:pt x="0" y="189790"/>
                </a:moveTo>
                <a:lnTo>
                  <a:pt x="0" y="170213"/>
                </a:lnTo>
                <a:lnTo>
                  <a:pt x="6779" y="220668"/>
                </a:lnTo>
                <a:lnTo>
                  <a:pt x="25911" y="266005"/>
                </a:lnTo>
                <a:lnTo>
                  <a:pt x="55587" y="304416"/>
                </a:lnTo>
                <a:lnTo>
                  <a:pt x="93999" y="334092"/>
                </a:lnTo>
                <a:lnTo>
                  <a:pt x="139336" y="353225"/>
                </a:lnTo>
                <a:lnTo>
                  <a:pt x="189790" y="360004"/>
                </a:lnTo>
                <a:lnTo>
                  <a:pt x="1250227" y="360004"/>
                </a:lnTo>
                <a:lnTo>
                  <a:pt x="1300681" y="353225"/>
                </a:lnTo>
                <a:lnTo>
                  <a:pt x="1346018" y="334092"/>
                </a:lnTo>
                <a:lnTo>
                  <a:pt x="1384429" y="304416"/>
                </a:lnTo>
                <a:lnTo>
                  <a:pt x="1414106" y="266005"/>
                </a:lnTo>
                <a:lnTo>
                  <a:pt x="1433238" y="220668"/>
                </a:lnTo>
                <a:lnTo>
                  <a:pt x="1440017" y="170213"/>
                </a:lnTo>
                <a:lnTo>
                  <a:pt x="1440017" y="189790"/>
                </a:lnTo>
                <a:lnTo>
                  <a:pt x="1433238" y="139336"/>
                </a:lnTo>
                <a:lnTo>
                  <a:pt x="1414106" y="93999"/>
                </a:lnTo>
                <a:lnTo>
                  <a:pt x="1384429" y="55587"/>
                </a:lnTo>
                <a:lnTo>
                  <a:pt x="1346018" y="25911"/>
                </a:lnTo>
                <a:lnTo>
                  <a:pt x="1300681" y="6779"/>
                </a:lnTo>
                <a:lnTo>
                  <a:pt x="1250227" y="0"/>
                </a:lnTo>
                <a:lnTo>
                  <a:pt x="189790" y="0"/>
                </a:lnTo>
                <a:lnTo>
                  <a:pt x="139336" y="6779"/>
                </a:lnTo>
                <a:lnTo>
                  <a:pt x="93999" y="25911"/>
                </a:lnTo>
                <a:lnTo>
                  <a:pt x="55587" y="55587"/>
                </a:lnTo>
                <a:lnTo>
                  <a:pt x="25911" y="93999"/>
                </a:lnTo>
                <a:lnTo>
                  <a:pt x="6779" y="139336"/>
                </a:lnTo>
                <a:lnTo>
                  <a:pt x="0" y="189790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2659316" y="912108"/>
            <a:ext cx="1450340" cy="370205"/>
            <a:chOff x="2659316" y="912108"/>
            <a:chExt cx="1450340" cy="370205"/>
          </a:xfrm>
        </p:grpSpPr>
        <p:sp>
          <p:nvSpPr>
            <p:cNvPr id="51" name="object 51"/>
            <p:cNvSpPr/>
            <p:nvPr/>
          </p:nvSpPr>
          <p:spPr>
            <a:xfrm>
              <a:off x="2731316" y="984109"/>
              <a:ext cx="226124" cy="226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91321" y="984109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451325" y="984109"/>
              <a:ext cx="226124" cy="226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811330" y="984109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664377" y="917169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189790"/>
                  </a:moveTo>
                  <a:lnTo>
                    <a:pt x="0" y="170213"/>
                  </a:lnTo>
                  <a:lnTo>
                    <a:pt x="6779" y="220667"/>
                  </a:lnTo>
                  <a:lnTo>
                    <a:pt x="25911" y="266005"/>
                  </a:lnTo>
                  <a:lnTo>
                    <a:pt x="55587" y="304416"/>
                  </a:lnTo>
                  <a:lnTo>
                    <a:pt x="93999" y="334092"/>
                  </a:lnTo>
                  <a:lnTo>
                    <a:pt x="139336" y="353224"/>
                  </a:lnTo>
                  <a:lnTo>
                    <a:pt x="189790" y="360003"/>
                  </a:lnTo>
                  <a:lnTo>
                    <a:pt x="1250227" y="360003"/>
                  </a:lnTo>
                  <a:lnTo>
                    <a:pt x="1300681" y="353224"/>
                  </a:lnTo>
                  <a:lnTo>
                    <a:pt x="1346018" y="334092"/>
                  </a:lnTo>
                  <a:lnTo>
                    <a:pt x="1384429" y="304416"/>
                  </a:lnTo>
                  <a:lnTo>
                    <a:pt x="1414106" y="266005"/>
                  </a:lnTo>
                  <a:lnTo>
                    <a:pt x="1433238" y="220667"/>
                  </a:lnTo>
                  <a:lnTo>
                    <a:pt x="1440017" y="170213"/>
                  </a:lnTo>
                  <a:lnTo>
                    <a:pt x="1440017" y="189790"/>
                  </a:lnTo>
                  <a:lnTo>
                    <a:pt x="1433238" y="139336"/>
                  </a:lnTo>
                  <a:lnTo>
                    <a:pt x="1414106" y="93999"/>
                  </a:lnTo>
                  <a:lnTo>
                    <a:pt x="1384429" y="55587"/>
                  </a:lnTo>
                  <a:lnTo>
                    <a:pt x="1346018" y="25911"/>
                  </a:lnTo>
                  <a:lnTo>
                    <a:pt x="1300681" y="6779"/>
                  </a:lnTo>
                  <a:lnTo>
                    <a:pt x="1250227" y="0"/>
                  </a:lnTo>
                  <a:lnTo>
                    <a:pt x="189790" y="0"/>
                  </a:lnTo>
                  <a:lnTo>
                    <a:pt x="139336" y="6779"/>
                  </a:lnTo>
                  <a:lnTo>
                    <a:pt x="93999" y="25911"/>
                  </a:lnTo>
                  <a:lnTo>
                    <a:pt x="55587" y="55587"/>
                  </a:lnTo>
                  <a:lnTo>
                    <a:pt x="25911" y="93999"/>
                  </a:lnTo>
                  <a:lnTo>
                    <a:pt x="6779" y="139336"/>
                  </a:lnTo>
                  <a:lnTo>
                    <a:pt x="0" y="18979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2659316" y="1344117"/>
            <a:ext cx="1450340" cy="370205"/>
            <a:chOff x="2659316" y="1344117"/>
            <a:chExt cx="1450340" cy="370205"/>
          </a:xfrm>
        </p:grpSpPr>
        <p:sp>
          <p:nvSpPr>
            <p:cNvPr id="57" name="object 57"/>
            <p:cNvSpPr/>
            <p:nvPr/>
          </p:nvSpPr>
          <p:spPr>
            <a:xfrm>
              <a:off x="2731316" y="1416118"/>
              <a:ext cx="226124" cy="226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091321" y="1416118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451325" y="1416118"/>
              <a:ext cx="226124" cy="226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811330" y="1416118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664377" y="1349178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170213"/>
                  </a:moveTo>
                  <a:lnTo>
                    <a:pt x="0" y="189790"/>
                  </a:lnTo>
                  <a:lnTo>
                    <a:pt x="6779" y="139336"/>
                  </a:lnTo>
                  <a:lnTo>
                    <a:pt x="25911" y="93999"/>
                  </a:lnTo>
                  <a:lnTo>
                    <a:pt x="55587" y="55587"/>
                  </a:lnTo>
                  <a:lnTo>
                    <a:pt x="93999" y="25911"/>
                  </a:lnTo>
                  <a:lnTo>
                    <a:pt x="139336" y="6779"/>
                  </a:lnTo>
                  <a:lnTo>
                    <a:pt x="189790" y="0"/>
                  </a:lnTo>
                  <a:lnTo>
                    <a:pt x="1250227" y="0"/>
                  </a:lnTo>
                  <a:lnTo>
                    <a:pt x="1300681" y="6779"/>
                  </a:lnTo>
                  <a:lnTo>
                    <a:pt x="1346018" y="25911"/>
                  </a:lnTo>
                  <a:lnTo>
                    <a:pt x="1384429" y="55587"/>
                  </a:lnTo>
                  <a:lnTo>
                    <a:pt x="1414106" y="93999"/>
                  </a:lnTo>
                  <a:lnTo>
                    <a:pt x="1433238" y="139336"/>
                  </a:lnTo>
                  <a:lnTo>
                    <a:pt x="1440017" y="189790"/>
                  </a:lnTo>
                  <a:lnTo>
                    <a:pt x="1440017" y="170213"/>
                  </a:lnTo>
                  <a:lnTo>
                    <a:pt x="1433238" y="220668"/>
                  </a:lnTo>
                  <a:lnTo>
                    <a:pt x="1414106" y="266005"/>
                  </a:lnTo>
                  <a:lnTo>
                    <a:pt x="1384429" y="304416"/>
                  </a:lnTo>
                  <a:lnTo>
                    <a:pt x="1346018" y="334092"/>
                  </a:lnTo>
                  <a:lnTo>
                    <a:pt x="1300681" y="353225"/>
                  </a:lnTo>
                  <a:lnTo>
                    <a:pt x="1250227" y="360004"/>
                  </a:lnTo>
                  <a:lnTo>
                    <a:pt x="189790" y="360004"/>
                  </a:lnTo>
                  <a:lnTo>
                    <a:pt x="139336" y="353225"/>
                  </a:lnTo>
                  <a:lnTo>
                    <a:pt x="93999" y="334092"/>
                  </a:lnTo>
                  <a:lnTo>
                    <a:pt x="55587" y="304416"/>
                  </a:lnTo>
                  <a:lnTo>
                    <a:pt x="25911" y="266005"/>
                  </a:lnTo>
                  <a:lnTo>
                    <a:pt x="6779" y="220668"/>
                  </a:lnTo>
                  <a:lnTo>
                    <a:pt x="0" y="170213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/>
          <p:cNvGrpSpPr/>
          <p:nvPr/>
        </p:nvGrpSpPr>
        <p:grpSpPr>
          <a:xfrm>
            <a:off x="2659316" y="1812118"/>
            <a:ext cx="1450340" cy="370205"/>
            <a:chOff x="2659316" y="1812118"/>
            <a:chExt cx="1450340" cy="370205"/>
          </a:xfrm>
        </p:grpSpPr>
        <p:sp>
          <p:nvSpPr>
            <p:cNvPr id="63" name="object 63"/>
            <p:cNvSpPr/>
            <p:nvPr/>
          </p:nvSpPr>
          <p:spPr>
            <a:xfrm>
              <a:off x="2731316" y="1884120"/>
              <a:ext cx="226124" cy="226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091321" y="1884120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451325" y="1884120"/>
              <a:ext cx="226124" cy="226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11330" y="1884120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64377" y="1817179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170213"/>
                  </a:moveTo>
                  <a:lnTo>
                    <a:pt x="0" y="189790"/>
                  </a:lnTo>
                  <a:lnTo>
                    <a:pt x="6779" y="139336"/>
                  </a:lnTo>
                  <a:lnTo>
                    <a:pt x="25911" y="93999"/>
                  </a:lnTo>
                  <a:lnTo>
                    <a:pt x="55587" y="55587"/>
                  </a:lnTo>
                  <a:lnTo>
                    <a:pt x="93999" y="25911"/>
                  </a:lnTo>
                  <a:lnTo>
                    <a:pt x="139336" y="6779"/>
                  </a:lnTo>
                  <a:lnTo>
                    <a:pt x="189790" y="0"/>
                  </a:lnTo>
                  <a:lnTo>
                    <a:pt x="1250227" y="0"/>
                  </a:lnTo>
                  <a:lnTo>
                    <a:pt x="1300681" y="6779"/>
                  </a:lnTo>
                  <a:lnTo>
                    <a:pt x="1346018" y="25911"/>
                  </a:lnTo>
                  <a:lnTo>
                    <a:pt x="1384429" y="55587"/>
                  </a:lnTo>
                  <a:lnTo>
                    <a:pt x="1414106" y="93999"/>
                  </a:lnTo>
                  <a:lnTo>
                    <a:pt x="1433238" y="139336"/>
                  </a:lnTo>
                  <a:lnTo>
                    <a:pt x="1440017" y="189790"/>
                  </a:lnTo>
                  <a:lnTo>
                    <a:pt x="1440017" y="170213"/>
                  </a:lnTo>
                  <a:lnTo>
                    <a:pt x="1433238" y="220668"/>
                  </a:lnTo>
                  <a:lnTo>
                    <a:pt x="1414106" y="266005"/>
                  </a:lnTo>
                  <a:lnTo>
                    <a:pt x="1384429" y="304416"/>
                  </a:lnTo>
                  <a:lnTo>
                    <a:pt x="1346018" y="334092"/>
                  </a:lnTo>
                  <a:lnTo>
                    <a:pt x="1300681" y="353225"/>
                  </a:lnTo>
                  <a:lnTo>
                    <a:pt x="1250227" y="360004"/>
                  </a:lnTo>
                  <a:lnTo>
                    <a:pt x="189790" y="360004"/>
                  </a:lnTo>
                  <a:lnTo>
                    <a:pt x="139336" y="353225"/>
                  </a:lnTo>
                  <a:lnTo>
                    <a:pt x="93999" y="334092"/>
                  </a:lnTo>
                  <a:lnTo>
                    <a:pt x="55587" y="304416"/>
                  </a:lnTo>
                  <a:lnTo>
                    <a:pt x="25911" y="266005"/>
                  </a:lnTo>
                  <a:lnTo>
                    <a:pt x="6779" y="220668"/>
                  </a:lnTo>
                  <a:lnTo>
                    <a:pt x="0" y="170213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/>
          <p:nvPr/>
        </p:nvSpPr>
        <p:spPr>
          <a:xfrm>
            <a:off x="504583" y="2501709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624382" y="2372446"/>
            <a:ext cx="3942715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could </a:t>
            </a:r>
            <a:r>
              <a:rPr dirty="0" sz="1100" spc="50">
                <a:latin typeface="Times New Roman"/>
                <a:cs typeface="Times New Roman"/>
              </a:rPr>
              <a:t>think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25">
                <a:latin typeface="Times New Roman"/>
                <a:cs typeface="Times New Roman"/>
              </a:rPr>
              <a:t>as</a:t>
            </a:r>
            <a:r>
              <a:rPr dirty="0" sz="1100" spc="15">
                <a:latin typeface="Times New Roman"/>
                <a:cs typeface="Times New Roman"/>
              </a:rPr>
              <a:t> mini-images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50">
                <a:latin typeface="Times New Roman"/>
                <a:cs typeface="Times New Roman"/>
              </a:rPr>
              <a:t>extract </a:t>
            </a:r>
            <a:r>
              <a:rPr dirty="0" sz="1100" spc="40">
                <a:latin typeface="Times New Roman"/>
                <a:cs typeface="Times New Roman"/>
              </a:rPr>
              <a:t>features(SIFT, HOG, </a:t>
            </a:r>
            <a:r>
              <a:rPr dirty="0" sz="1100" spc="30">
                <a:latin typeface="Times New Roman"/>
                <a:cs typeface="Times New Roman"/>
              </a:rPr>
              <a:t>CNNs)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30">
                <a:latin typeface="Times New Roman"/>
                <a:cs typeface="Times New Roman"/>
              </a:rPr>
              <a:t>these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mini-images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04583" y="2711742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2" name="object 7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879991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94753" y="1975307"/>
            <a:ext cx="534670" cy="793115"/>
            <a:chOff x="694753" y="1975307"/>
            <a:chExt cx="534670" cy="793115"/>
          </a:xfrm>
        </p:grpSpPr>
        <p:sp>
          <p:nvSpPr>
            <p:cNvPr id="4" name="object 4"/>
            <p:cNvSpPr/>
            <p:nvPr/>
          </p:nvSpPr>
          <p:spPr>
            <a:xfrm>
              <a:off x="694753" y="2219255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61927" y="1983589"/>
              <a:ext cx="0" cy="251460"/>
            </a:xfrm>
            <a:custGeom>
              <a:avLst/>
              <a:gdLst/>
              <a:ahLst/>
              <a:cxnLst/>
              <a:rect l="l" t="t" r="r" b="b"/>
              <a:pathLst>
                <a:path w="0" h="251460">
                  <a:moveTo>
                    <a:pt x="0" y="250921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6957" y="19789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11274" y="2432253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3382" y="1622838"/>
            <a:ext cx="880110" cy="277495"/>
            <a:chOff x="473382" y="1622838"/>
            <a:chExt cx="880110" cy="277495"/>
          </a:xfrm>
        </p:grpSpPr>
        <p:sp>
          <p:nvSpPr>
            <p:cNvPr id="9" name="object 9"/>
            <p:cNvSpPr/>
            <p:nvPr/>
          </p:nvSpPr>
          <p:spPr>
            <a:xfrm>
              <a:off x="767524" y="1832744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5919" y="1638350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874801" y="194398"/>
                  </a:moveTo>
                  <a:lnTo>
                    <a:pt x="583209" y="0"/>
                  </a:lnTo>
                  <a:lnTo>
                    <a:pt x="0" y="0"/>
                  </a:lnTo>
                  <a:lnTo>
                    <a:pt x="0" y="64795"/>
                  </a:lnTo>
                  <a:lnTo>
                    <a:pt x="291604" y="259207"/>
                  </a:lnTo>
                  <a:lnTo>
                    <a:pt x="291604" y="194398"/>
                  </a:lnTo>
                  <a:lnTo>
                    <a:pt x="874801" y="194398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5922" y="1638339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6259" y="1819783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5">
                  <a:moveTo>
                    <a:pt x="0" y="0"/>
                  </a:moveTo>
                  <a:lnTo>
                    <a:pt x="0" y="648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7524" y="1818518"/>
              <a:ext cx="584835" cy="67945"/>
            </a:xfrm>
            <a:custGeom>
              <a:avLst/>
              <a:gdLst/>
              <a:ahLst/>
              <a:cxnLst/>
              <a:rect l="l" t="t" r="r" b="b"/>
              <a:pathLst>
                <a:path w="584835" h="67944">
                  <a:moveTo>
                    <a:pt x="0" y="0"/>
                  </a:moveTo>
                  <a:lnTo>
                    <a:pt x="583208" y="0"/>
                  </a:lnTo>
                </a:path>
                <a:path w="584835" h="67944">
                  <a:moveTo>
                    <a:pt x="584473" y="1265"/>
                  </a:moveTo>
                  <a:lnTo>
                    <a:pt x="584473" y="66065"/>
                  </a:lnTo>
                </a:path>
                <a:path w="584835" h="67944">
                  <a:moveTo>
                    <a:pt x="0" y="67331"/>
                  </a:moveTo>
                  <a:lnTo>
                    <a:pt x="583208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7524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583208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583208" y="64800"/>
                  </a:lnTo>
                  <a:lnTo>
                    <a:pt x="583208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7524" y="1819783"/>
              <a:ext cx="583565" cy="65405"/>
            </a:xfrm>
            <a:custGeom>
              <a:avLst/>
              <a:gdLst/>
              <a:ahLst/>
              <a:cxnLst/>
              <a:rect l="l" t="t" r="r" b="b"/>
              <a:pathLst>
                <a:path w="583565" h="65405">
                  <a:moveTo>
                    <a:pt x="0" y="64800"/>
                  </a:moveTo>
                  <a:lnTo>
                    <a:pt x="0" y="0"/>
                  </a:lnTo>
                  <a:lnTo>
                    <a:pt x="583208" y="0"/>
                  </a:lnTo>
                  <a:lnTo>
                    <a:pt x="583208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5922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583207" y="0"/>
                  </a:moveTo>
                  <a:lnTo>
                    <a:pt x="0" y="0"/>
                  </a:lnTo>
                  <a:lnTo>
                    <a:pt x="291601" y="194404"/>
                  </a:lnTo>
                  <a:lnTo>
                    <a:pt x="874809" y="194404"/>
                  </a:lnTo>
                  <a:lnTo>
                    <a:pt x="583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75922" y="1625378"/>
              <a:ext cx="875030" cy="194945"/>
            </a:xfrm>
            <a:custGeom>
              <a:avLst/>
              <a:gdLst/>
              <a:ahLst/>
              <a:cxnLst/>
              <a:rect l="l" t="t" r="r" b="b"/>
              <a:pathLst>
                <a:path w="875030" h="194944">
                  <a:moveTo>
                    <a:pt x="291601" y="194404"/>
                  </a:moveTo>
                  <a:lnTo>
                    <a:pt x="0" y="0"/>
                  </a:lnTo>
                  <a:lnTo>
                    <a:pt x="583207" y="0"/>
                  </a:lnTo>
                  <a:lnTo>
                    <a:pt x="874809" y="194404"/>
                  </a:lnTo>
                  <a:lnTo>
                    <a:pt x="291601" y="1944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5922" y="1625378"/>
              <a:ext cx="292100" cy="259715"/>
            </a:xfrm>
            <a:custGeom>
              <a:avLst/>
              <a:gdLst/>
              <a:ahLst/>
              <a:cxnLst/>
              <a:rect l="l" t="t" r="r" b="b"/>
              <a:pathLst>
                <a:path w="292100" h="259714">
                  <a:moveTo>
                    <a:pt x="0" y="0"/>
                  </a:moveTo>
                  <a:lnTo>
                    <a:pt x="0" y="64800"/>
                  </a:lnTo>
                  <a:lnTo>
                    <a:pt x="291601" y="259205"/>
                  </a:lnTo>
                  <a:lnTo>
                    <a:pt x="291601" y="194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5922" y="1625378"/>
              <a:ext cx="875030" cy="259715"/>
            </a:xfrm>
            <a:custGeom>
              <a:avLst/>
              <a:gdLst/>
              <a:ahLst/>
              <a:cxnLst/>
              <a:rect l="l" t="t" r="r" b="b"/>
              <a:pathLst>
                <a:path w="875030" h="259714">
                  <a:moveTo>
                    <a:pt x="291601" y="259205"/>
                  </a:moveTo>
                  <a:lnTo>
                    <a:pt x="291601" y="194404"/>
                  </a:lnTo>
                  <a:lnTo>
                    <a:pt x="0" y="0"/>
                  </a:lnTo>
                  <a:lnTo>
                    <a:pt x="0" y="64800"/>
                  </a:lnTo>
                  <a:lnTo>
                    <a:pt x="291601" y="259205"/>
                  </a:lnTo>
                  <a:close/>
                </a:path>
                <a:path w="875030" h="259714">
                  <a:moveTo>
                    <a:pt x="291601" y="194404"/>
                  </a:moveTo>
                  <a:lnTo>
                    <a:pt x="0" y="0"/>
                  </a:lnTo>
                </a:path>
                <a:path w="875030" h="259714">
                  <a:moveTo>
                    <a:pt x="291601" y="259205"/>
                  </a:moveTo>
                  <a:lnTo>
                    <a:pt x="0" y="64800"/>
                  </a:lnTo>
                </a:path>
                <a:path w="875030" h="259714">
                  <a:moveTo>
                    <a:pt x="0" y="64800"/>
                  </a:moveTo>
                  <a:lnTo>
                    <a:pt x="0" y="0"/>
                  </a:lnTo>
                </a:path>
                <a:path w="875030" h="259714">
                  <a:moveTo>
                    <a:pt x="0" y="0"/>
                  </a:moveTo>
                  <a:lnTo>
                    <a:pt x="583207" y="0"/>
                  </a:lnTo>
                </a:path>
                <a:path w="875030" h="259714">
                  <a:moveTo>
                    <a:pt x="874809" y="194404"/>
                  </a:moveTo>
                  <a:lnTo>
                    <a:pt x="58320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287589" y="1725727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5032" y="1495831"/>
            <a:ext cx="708025" cy="210185"/>
            <a:chOff x="555032" y="1495831"/>
            <a:chExt cx="708025" cy="210185"/>
          </a:xfrm>
        </p:grpSpPr>
        <p:sp>
          <p:nvSpPr>
            <p:cNvPr id="22" name="object 22"/>
            <p:cNvSpPr/>
            <p:nvPr/>
          </p:nvSpPr>
          <p:spPr>
            <a:xfrm>
              <a:off x="766259" y="163834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w="0" h="65405">
                  <a:moveTo>
                    <a:pt x="0" y="0"/>
                  </a:moveTo>
                  <a:lnTo>
                    <a:pt x="0" y="648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67524" y="1637076"/>
              <a:ext cx="494030" cy="67945"/>
            </a:xfrm>
            <a:custGeom>
              <a:avLst/>
              <a:gdLst/>
              <a:ahLst/>
              <a:cxnLst/>
              <a:rect l="l" t="t" r="r" b="b"/>
              <a:pathLst>
                <a:path w="494030" h="67944">
                  <a:moveTo>
                    <a:pt x="0" y="0"/>
                  </a:moveTo>
                  <a:lnTo>
                    <a:pt x="492486" y="0"/>
                  </a:lnTo>
                </a:path>
                <a:path w="494030" h="67944">
                  <a:moveTo>
                    <a:pt x="493752" y="1265"/>
                  </a:moveTo>
                  <a:lnTo>
                    <a:pt x="493752" y="66066"/>
                  </a:lnTo>
                </a:path>
                <a:path w="494030" h="67944">
                  <a:moveTo>
                    <a:pt x="0" y="67331"/>
                  </a:moveTo>
                  <a:lnTo>
                    <a:pt x="492486" y="673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67524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492486" y="0"/>
                  </a:moveTo>
                  <a:lnTo>
                    <a:pt x="0" y="0"/>
                  </a:lnTo>
                  <a:lnTo>
                    <a:pt x="0" y="64800"/>
                  </a:lnTo>
                  <a:lnTo>
                    <a:pt x="492486" y="6480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7524" y="1638341"/>
              <a:ext cx="492759" cy="65405"/>
            </a:xfrm>
            <a:custGeom>
              <a:avLst/>
              <a:gdLst/>
              <a:ahLst/>
              <a:cxnLst/>
              <a:rect l="l" t="t" r="r" b="b"/>
              <a:pathLst>
                <a:path w="492759" h="65405">
                  <a:moveTo>
                    <a:pt x="0" y="6480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492486" y="64800"/>
                  </a:lnTo>
                  <a:lnTo>
                    <a:pt x="0" y="648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492486" y="0"/>
                  </a:moveTo>
                  <a:lnTo>
                    <a:pt x="0" y="0"/>
                  </a:lnTo>
                  <a:lnTo>
                    <a:pt x="209952" y="139970"/>
                  </a:lnTo>
                  <a:lnTo>
                    <a:pt x="702439" y="139970"/>
                  </a:lnTo>
                  <a:lnTo>
                    <a:pt x="49248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209952" y="139970"/>
                  </a:moveTo>
                  <a:lnTo>
                    <a:pt x="0" y="0"/>
                  </a:lnTo>
                  <a:lnTo>
                    <a:pt x="492486" y="0"/>
                  </a:lnTo>
                  <a:lnTo>
                    <a:pt x="702439" y="139970"/>
                  </a:lnTo>
                  <a:lnTo>
                    <a:pt x="209952" y="13997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5041" y="1495840"/>
              <a:ext cx="215013" cy="209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7572" y="1498371"/>
              <a:ext cx="702945" cy="140335"/>
            </a:xfrm>
            <a:custGeom>
              <a:avLst/>
              <a:gdLst/>
              <a:ahLst/>
              <a:cxnLst/>
              <a:rect l="l" t="t" r="r" b="b"/>
              <a:pathLst>
                <a:path w="702944" h="140335">
                  <a:moveTo>
                    <a:pt x="0" y="0"/>
                  </a:moveTo>
                  <a:lnTo>
                    <a:pt x="492486" y="0"/>
                  </a:lnTo>
                </a:path>
                <a:path w="702944" h="140335">
                  <a:moveTo>
                    <a:pt x="702439" y="139970"/>
                  </a:moveTo>
                  <a:lnTo>
                    <a:pt x="49248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135354" y="1486535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85485" y="1445259"/>
            <a:ext cx="23495" cy="23495"/>
            <a:chOff x="885485" y="1445259"/>
            <a:chExt cx="23495" cy="23495"/>
          </a:xfrm>
        </p:grpSpPr>
        <p:sp>
          <p:nvSpPr>
            <p:cNvPr id="32" name="object 32"/>
            <p:cNvSpPr/>
            <p:nvPr/>
          </p:nvSpPr>
          <p:spPr>
            <a:xfrm>
              <a:off x="888016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88016" y="144778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10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10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885485" y="1315657"/>
            <a:ext cx="23495" cy="23495"/>
            <a:chOff x="885485" y="1315657"/>
            <a:chExt cx="23495" cy="23495"/>
          </a:xfrm>
        </p:grpSpPr>
        <p:sp>
          <p:nvSpPr>
            <p:cNvPr id="35" name="object 35"/>
            <p:cNvSpPr/>
            <p:nvPr/>
          </p:nvSpPr>
          <p:spPr>
            <a:xfrm>
              <a:off x="888016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88016" y="131818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19"/>
                  </a:lnTo>
                  <a:lnTo>
                    <a:pt x="9109" y="18219"/>
                  </a:lnTo>
                  <a:lnTo>
                    <a:pt x="14141" y="18219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885485" y="1186055"/>
            <a:ext cx="23495" cy="23495"/>
            <a:chOff x="885485" y="1186055"/>
            <a:chExt cx="23495" cy="23495"/>
          </a:xfrm>
        </p:grpSpPr>
        <p:sp>
          <p:nvSpPr>
            <p:cNvPr id="38" name="object 38"/>
            <p:cNvSpPr/>
            <p:nvPr/>
          </p:nvSpPr>
          <p:spPr>
            <a:xfrm>
              <a:off x="888016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4141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4078"/>
                  </a:lnTo>
                  <a:lnTo>
                    <a:pt x="14141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88016" y="118858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9109" y="0"/>
                  </a:moveTo>
                  <a:lnTo>
                    <a:pt x="4078" y="0"/>
                  </a:lnTo>
                  <a:lnTo>
                    <a:pt x="0" y="4078"/>
                  </a:lnTo>
                  <a:lnTo>
                    <a:pt x="0" y="9109"/>
                  </a:lnTo>
                  <a:lnTo>
                    <a:pt x="0" y="14141"/>
                  </a:lnTo>
                  <a:lnTo>
                    <a:pt x="4078" y="18220"/>
                  </a:lnTo>
                  <a:lnTo>
                    <a:pt x="9109" y="18220"/>
                  </a:lnTo>
                  <a:lnTo>
                    <a:pt x="14141" y="18220"/>
                  </a:lnTo>
                  <a:lnTo>
                    <a:pt x="18220" y="14141"/>
                  </a:lnTo>
                  <a:lnTo>
                    <a:pt x="18220" y="9109"/>
                  </a:lnTo>
                  <a:lnTo>
                    <a:pt x="18220" y="4078"/>
                  </a:lnTo>
                  <a:lnTo>
                    <a:pt x="14141" y="0"/>
                  </a:lnTo>
                  <a:lnTo>
                    <a:pt x="910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632861" y="316403"/>
            <a:ext cx="528955" cy="756920"/>
            <a:chOff x="632861" y="316403"/>
            <a:chExt cx="528955" cy="756920"/>
          </a:xfrm>
        </p:grpSpPr>
        <p:sp>
          <p:nvSpPr>
            <p:cNvPr id="41" name="object 41"/>
            <p:cNvSpPr/>
            <p:nvPr/>
          </p:nvSpPr>
          <p:spPr>
            <a:xfrm>
              <a:off x="637922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37922" y="54968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194402"/>
                  </a:moveTo>
                  <a:lnTo>
                    <a:pt x="194402" y="0"/>
                  </a:lnTo>
                </a:path>
                <a:path w="194944" h="194945">
                  <a:moveTo>
                    <a:pt x="129601" y="194402"/>
                  </a:moveTo>
                  <a:lnTo>
                    <a:pt x="129601" y="0"/>
                  </a:lnTo>
                </a:path>
                <a:path w="194944" h="194945">
                  <a:moveTo>
                    <a:pt x="64800" y="194402"/>
                  </a:moveTo>
                  <a:lnTo>
                    <a:pt x="64800" y="0"/>
                  </a:lnTo>
                </a:path>
                <a:path w="194944" h="194945">
                  <a:moveTo>
                    <a:pt x="0" y="194402"/>
                  </a:moveTo>
                  <a:lnTo>
                    <a:pt x="0" y="0"/>
                  </a:lnTo>
                </a:path>
                <a:path w="194944" h="194945">
                  <a:moveTo>
                    <a:pt x="194402" y="129602"/>
                  </a:moveTo>
                  <a:lnTo>
                    <a:pt x="0" y="129602"/>
                  </a:lnTo>
                </a:path>
                <a:path w="194944" h="194945">
                  <a:moveTo>
                    <a:pt x="194402" y="64801"/>
                  </a:moveTo>
                  <a:lnTo>
                    <a:pt x="0" y="64801"/>
                  </a:lnTo>
                </a:path>
                <a:path w="194944" h="194945">
                  <a:moveTo>
                    <a:pt x="194402" y="0"/>
                  </a:moveTo>
                  <a:lnTo>
                    <a:pt x="0" y="0"/>
                  </a:lnTo>
                </a:path>
                <a:path w="194944" h="194945">
                  <a:moveTo>
                    <a:pt x="194402" y="194402"/>
                  </a:moveTo>
                  <a:lnTo>
                    <a:pt x="0" y="194402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37922" y="549687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518407" y="518407"/>
                  </a:moveTo>
                  <a:lnTo>
                    <a:pt x="0" y="518407"/>
                  </a:lnTo>
                  <a:lnTo>
                    <a:pt x="0" y="0"/>
                  </a:lnTo>
                  <a:lnTo>
                    <a:pt x="518407" y="0"/>
                  </a:lnTo>
                  <a:lnTo>
                    <a:pt x="518407" y="518407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97126" y="32222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w="0" h="214629">
                  <a:moveTo>
                    <a:pt x="0" y="21450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76882" y="3184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/>
          <p:nvPr/>
        </p:nvSpPr>
        <p:spPr>
          <a:xfrm>
            <a:off x="116985" y="158351"/>
            <a:ext cx="134662" cy="13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78764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1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8320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700"/>
              </a:lnSpc>
            </a:pPr>
            <a:r>
              <a:rPr dirty="0" sz="600" spc="45" b="0" i="1">
                <a:latin typeface="Bookman Old Style"/>
                <a:cs typeface="Bookman Old Style"/>
              </a:rPr>
              <a:t>x</a:t>
            </a:r>
            <a:r>
              <a:rPr dirty="0" baseline="-11111" sz="750" spc="67">
                <a:latin typeface="Arial Black"/>
                <a:cs typeface="Arial Black"/>
              </a:rPr>
              <a:t>2</a:t>
            </a:r>
            <a:endParaRPr baseline="-11111" sz="75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7922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7524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7126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26728" y="160927"/>
            <a:ext cx="1301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00" spc="55">
                <a:latin typeface="Arial Unicode MS"/>
                <a:cs typeface="Arial Unicode MS"/>
              </a:rPr>
              <a:t>·</a:t>
            </a:r>
            <a:endParaRPr sz="6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56329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 marL="99695" indent="-50165">
              <a:lnSpc>
                <a:spcPct val="100000"/>
              </a:lnSpc>
              <a:spcBef>
                <a:spcPts val="50"/>
              </a:spcBef>
              <a:buFont typeface="Arial Unicode MS"/>
              <a:buChar char="·"/>
              <a:tabLst>
                <a:tab pos="100330" algn="l"/>
              </a:tabLst>
            </a:pPr>
            <a:r>
              <a:rPr dirty="0" baseline="4629" sz="900" spc="135" b="0" i="1">
                <a:latin typeface="Bookman Old Style"/>
                <a:cs typeface="Bookman Old Style"/>
              </a:rPr>
              <a:t>x</a:t>
            </a:r>
            <a:endParaRPr baseline="4629" sz="900">
              <a:latin typeface="Bookman Old Style"/>
              <a:cs typeface="Bookman Old Styl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85931" y="160927"/>
            <a:ext cx="168275" cy="13017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95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51405" y="1006621"/>
            <a:ext cx="1078134" cy="1122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67595" y="1144307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387394" y="1058822"/>
            <a:ext cx="226885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55">
                <a:latin typeface="Times New Roman"/>
                <a:cs typeface="Times New Roman"/>
              </a:rPr>
              <a:t>train a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and a  </a:t>
            </a:r>
            <a:r>
              <a:rPr dirty="0" sz="1100" spc="15">
                <a:latin typeface="Times New Roman"/>
                <a:cs typeface="Times New Roman"/>
              </a:rPr>
              <a:t>regression </a:t>
            </a:r>
            <a:r>
              <a:rPr dirty="0" sz="1100" spc="20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address these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two  </a:t>
            </a:r>
            <a:r>
              <a:rPr dirty="0" sz="1100" spc="25">
                <a:latin typeface="Times New Roman"/>
                <a:cs typeface="Times New Roman"/>
              </a:rPr>
              <a:t>questions</a:t>
            </a:r>
            <a:endParaRPr sz="11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10">
                <a:solidFill>
                  <a:srgbClr val="FF0000"/>
                </a:solidFill>
                <a:latin typeface="Times New Roman"/>
                <a:cs typeface="Times New Roman"/>
              </a:rPr>
              <a:t>How</a:t>
            </a:r>
            <a:r>
              <a:rPr dirty="0" sz="1100" spc="-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100" spc="25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r>
              <a:rPr dirty="0" sz="11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100" spc="-25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dirty="0" sz="1100" spc="-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100" spc="35">
                <a:solidFill>
                  <a:srgbClr val="FF0000"/>
                </a:solidFill>
                <a:latin typeface="Times New Roman"/>
                <a:cs typeface="Times New Roman"/>
              </a:rPr>
              <a:t>get</a:t>
            </a:r>
            <a:r>
              <a:rPr dirty="0" sz="1100" spc="-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100" spc="55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dirty="0" sz="11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100" spc="35">
                <a:solidFill>
                  <a:srgbClr val="FF0000"/>
                </a:solidFill>
                <a:latin typeface="Times New Roman"/>
                <a:cs typeface="Times New Roman"/>
              </a:rPr>
              <a:t>ground</a:t>
            </a:r>
            <a:r>
              <a:rPr dirty="0" sz="1100" spc="-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100" spc="80">
                <a:solidFill>
                  <a:srgbClr val="FF0000"/>
                </a:solidFill>
                <a:latin typeface="Times New Roman"/>
                <a:cs typeface="Times New Roman"/>
              </a:rPr>
              <a:t>truth</a:t>
            </a:r>
            <a:r>
              <a:rPr dirty="0" sz="110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100" spc="60">
                <a:solidFill>
                  <a:srgbClr val="FF0000"/>
                </a:solidFill>
                <a:latin typeface="Times New Roman"/>
                <a:cs typeface="Times New Roman"/>
              </a:rPr>
              <a:t>data?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295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objective function used 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training?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67595" y="1698485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67595" y="1908517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1" name="object 6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7824" y="1909552"/>
            <a:ext cx="534352" cy="548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064" y="2122551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4591" y="515797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24390" y="430325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Consider </a:t>
            </a:r>
            <a:r>
              <a:rPr dirty="0" spc="55"/>
              <a:t>a </a:t>
            </a:r>
            <a:r>
              <a:rPr dirty="0" spc="35"/>
              <a:t>ground </a:t>
            </a:r>
            <a:r>
              <a:rPr dirty="0" spc="80"/>
              <a:t>truth </a:t>
            </a:r>
            <a:r>
              <a:rPr dirty="0" spc="40"/>
              <a:t>object </a:t>
            </a:r>
            <a:r>
              <a:rPr dirty="0" spc="55"/>
              <a:t>and  </a:t>
            </a:r>
            <a:r>
              <a:rPr dirty="0" spc="35"/>
              <a:t>its </a:t>
            </a:r>
            <a:r>
              <a:rPr dirty="0" spc="25"/>
              <a:t>corresponding </a:t>
            </a:r>
            <a:r>
              <a:rPr dirty="0" spc="35"/>
              <a:t>bounding</a:t>
            </a:r>
            <a:r>
              <a:rPr dirty="0" spc="180"/>
              <a:t> </a:t>
            </a:r>
            <a:r>
              <a:rPr dirty="0" spc="20"/>
              <a:t>box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7824" y="1734007"/>
            <a:ext cx="534670" cy="724535"/>
            <a:chOff x="677824" y="1734007"/>
            <a:chExt cx="534670" cy="724535"/>
          </a:xfrm>
        </p:grpSpPr>
        <p:sp>
          <p:nvSpPr>
            <p:cNvPr id="4" name="object 4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5007" y="1742289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172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0037" y="17376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24064" y="2122551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4974" y="1400272"/>
            <a:ext cx="612775" cy="282575"/>
            <a:chOff x="604974" y="1400272"/>
            <a:chExt cx="612775" cy="282575"/>
          </a:xfrm>
        </p:grpSpPr>
        <p:sp>
          <p:nvSpPr>
            <p:cNvPr id="9" name="object 9"/>
            <p:cNvSpPr/>
            <p:nvPr/>
          </p:nvSpPr>
          <p:spPr>
            <a:xfrm>
              <a:off x="810005" y="1635005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7505" y="1500002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4974" y="1497471"/>
              <a:ext cx="207561" cy="1850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7505" y="1500002"/>
              <a:ext cx="607695" cy="171450"/>
            </a:xfrm>
            <a:custGeom>
              <a:avLst/>
              <a:gdLst/>
              <a:ahLst/>
              <a:cxnLst/>
              <a:rect l="l" t="t" r="r" b="b"/>
              <a:pathLst>
                <a:path w="607694" h="171450">
                  <a:moveTo>
                    <a:pt x="0" y="0"/>
                  </a:moveTo>
                  <a:lnTo>
                    <a:pt x="405004" y="0"/>
                  </a:lnTo>
                </a:path>
                <a:path w="607694" h="171450">
                  <a:moveTo>
                    <a:pt x="607505" y="135003"/>
                  </a:moveTo>
                  <a:lnTo>
                    <a:pt x="405004" y="0"/>
                  </a:lnTo>
                </a:path>
                <a:path w="607694" h="171450">
                  <a:moveTo>
                    <a:pt x="202500" y="171002"/>
                  </a:moveTo>
                  <a:lnTo>
                    <a:pt x="202500" y="126002"/>
                  </a:lnTo>
                </a:path>
                <a:path w="607694" h="171450">
                  <a:moveTo>
                    <a:pt x="202500" y="126002"/>
                  </a:moveTo>
                  <a:lnTo>
                    <a:pt x="607505" y="126002"/>
                  </a:lnTo>
                </a:path>
                <a:path w="607694" h="171450">
                  <a:moveTo>
                    <a:pt x="607505" y="126002"/>
                  </a:moveTo>
                  <a:lnTo>
                    <a:pt x="607505" y="171002"/>
                  </a:lnTo>
                </a:path>
                <a:path w="607694" h="171450">
                  <a:moveTo>
                    <a:pt x="607505" y="171002"/>
                  </a:moveTo>
                  <a:lnTo>
                    <a:pt x="202500" y="171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0005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0005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0" y="45000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405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202500" y="135003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607505" y="135003"/>
                  </a:lnTo>
                  <a:lnTo>
                    <a:pt x="202500" y="13500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4974" y="1488471"/>
              <a:ext cx="207561" cy="1850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0" y="0"/>
                  </a:moveTo>
                  <a:lnTo>
                    <a:pt x="405004" y="0"/>
                  </a:lnTo>
                </a:path>
                <a:path w="607694" h="135255">
                  <a:moveTo>
                    <a:pt x="607505" y="135003"/>
                  </a:moveTo>
                  <a:lnTo>
                    <a:pt x="405004" y="0"/>
                  </a:lnTo>
                </a:path>
                <a:path w="607694" h="135255">
                  <a:moveTo>
                    <a:pt x="202500" y="54002"/>
                  </a:moveTo>
                  <a:lnTo>
                    <a:pt x="202500" y="9002"/>
                  </a:lnTo>
                </a:path>
                <a:path w="607694" h="135255">
                  <a:moveTo>
                    <a:pt x="202500" y="9002"/>
                  </a:moveTo>
                  <a:lnTo>
                    <a:pt x="544505" y="9002"/>
                  </a:lnTo>
                </a:path>
                <a:path w="607694" h="135255">
                  <a:moveTo>
                    <a:pt x="544505" y="9002"/>
                  </a:moveTo>
                  <a:lnTo>
                    <a:pt x="544505" y="54002"/>
                  </a:lnTo>
                </a:path>
                <a:path w="607694" h="135255">
                  <a:moveTo>
                    <a:pt x="544505" y="54002"/>
                  </a:moveTo>
                  <a:lnTo>
                    <a:pt x="202500" y="54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10005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342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342004" y="45000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10005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342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342004" y="0"/>
                  </a:moveTo>
                  <a:lnTo>
                    <a:pt x="0" y="0"/>
                  </a:lnTo>
                  <a:lnTo>
                    <a:pt x="145799" y="97201"/>
                  </a:lnTo>
                  <a:lnTo>
                    <a:pt x="487804" y="97201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145799" y="97201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487804" y="97201"/>
                  </a:lnTo>
                  <a:lnTo>
                    <a:pt x="145799" y="972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1675" y="1400272"/>
              <a:ext cx="150860" cy="1472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0" y="0"/>
                  </a:moveTo>
                  <a:lnTo>
                    <a:pt x="342004" y="0"/>
                  </a:lnTo>
                </a:path>
                <a:path w="488315" h="97790">
                  <a:moveTo>
                    <a:pt x="487804" y="97201"/>
                  </a:moveTo>
                  <a:lnTo>
                    <a:pt x="342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011504" y="1375918"/>
            <a:ext cx="353060" cy="271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Times New Roman"/>
              <a:cs typeface="Times New Roman"/>
            </a:endParaRPr>
          </a:p>
          <a:p>
            <a:pPr algn="r" marR="25400">
              <a:lnSpc>
                <a:spcPct val="100000"/>
              </a:lnSpc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04591" y="515797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324390" y="430325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Consider </a:t>
            </a:r>
            <a:r>
              <a:rPr dirty="0" spc="55"/>
              <a:t>a </a:t>
            </a:r>
            <a:r>
              <a:rPr dirty="0" spc="35"/>
              <a:t>ground </a:t>
            </a:r>
            <a:r>
              <a:rPr dirty="0" spc="80"/>
              <a:t>truth </a:t>
            </a:r>
            <a:r>
              <a:rPr dirty="0" spc="40"/>
              <a:t>object </a:t>
            </a:r>
            <a:r>
              <a:rPr dirty="0" spc="55"/>
              <a:t>and  </a:t>
            </a:r>
            <a:r>
              <a:rPr dirty="0" spc="35"/>
              <a:t>its </a:t>
            </a:r>
            <a:r>
              <a:rPr dirty="0" spc="25"/>
              <a:t>corresponding </a:t>
            </a:r>
            <a:r>
              <a:rPr dirty="0" spc="35"/>
              <a:t>bounding</a:t>
            </a:r>
            <a:r>
              <a:rPr dirty="0" spc="180"/>
              <a:t> </a:t>
            </a:r>
            <a:r>
              <a:rPr dirty="0" spc="20"/>
              <a:t>box</a:t>
            </a:r>
          </a:p>
        </p:txBody>
      </p:sp>
      <p:sp>
        <p:nvSpPr>
          <p:cNvPr id="28" name="object 28"/>
          <p:cNvSpPr/>
          <p:nvPr/>
        </p:nvSpPr>
        <p:spPr>
          <a:xfrm>
            <a:off x="3204591" y="897902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324390" y="812430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projection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15">
                <a:latin typeface="Times New Roman"/>
                <a:cs typeface="Times New Roman"/>
              </a:rPr>
              <a:t>image  </a:t>
            </a:r>
            <a:r>
              <a:rPr dirty="0" sz="1100" spc="30">
                <a:latin typeface="Times New Roman"/>
                <a:cs typeface="Times New Roman"/>
              </a:rPr>
              <a:t>onto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5">
                <a:latin typeface="Times New Roman"/>
                <a:cs typeface="Times New Roman"/>
              </a:rPr>
              <a:t>conv5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7824" y="1734007"/>
            <a:ext cx="534670" cy="724535"/>
            <a:chOff x="677824" y="1734007"/>
            <a:chExt cx="534670" cy="724535"/>
          </a:xfrm>
        </p:grpSpPr>
        <p:sp>
          <p:nvSpPr>
            <p:cNvPr id="4" name="object 4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5007" y="1742289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172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0037" y="17376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24064" y="2122551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4965" y="1400262"/>
            <a:ext cx="612775" cy="282575"/>
            <a:chOff x="604965" y="1400262"/>
            <a:chExt cx="612775" cy="282575"/>
          </a:xfrm>
        </p:grpSpPr>
        <p:sp>
          <p:nvSpPr>
            <p:cNvPr id="9" name="object 9"/>
            <p:cNvSpPr/>
            <p:nvPr/>
          </p:nvSpPr>
          <p:spPr>
            <a:xfrm>
              <a:off x="810006" y="1635005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7505" y="1500002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4974" y="1497471"/>
              <a:ext cx="207561" cy="1850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7505" y="1500002"/>
              <a:ext cx="607695" cy="171450"/>
            </a:xfrm>
            <a:custGeom>
              <a:avLst/>
              <a:gdLst/>
              <a:ahLst/>
              <a:cxnLst/>
              <a:rect l="l" t="t" r="r" b="b"/>
              <a:pathLst>
                <a:path w="607694" h="171450">
                  <a:moveTo>
                    <a:pt x="0" y="0"/>
                  </a:moveTo>
                  <a:lnTo>
                    <a:pt x="405004" y="0"/>
                  </a:lnTo>
                </a:path>
                <a:path w="607694" h="171450">
                  <a:moveTo>
                    <a:pt x="607505" y="135003"/>
                  </a:moveTo>
                  <a:lnTo>
                    <a:pt x="405004" y="0"/>
                  </a:lnTo>
                </a:path>
                <a:path w="607694" h="171450">
                  <a:moveTo>
                    <a:pt x="202500" y="171002"/>
                  </a:moveTo>
                  <a:lnTo>
                    <a:pt x="202500" y="126002"/>
                  </a:lnTo>
                </a:path>
                <a:path w="607694" h="171450">
                  <a:moveTo>
                    <a:pt x="202500" y="126002"/>
                  </a:moveTo>
                  <a:lnTo>
                    <a:pt x="607505" y="126002"/>
                  </a:lnTo>
                </a:path>
                <a:path w="607694" h="171450">
                  <a:moveTo>
                    <a:pt x="607505" y="126002"/>
                  </a:moveTo>
                  <a:lnTo>
                    <a:pt x="607505" y="171002"/>
                  </a:lnTo>
                </a:path>
                <a:path w="607694" h="171450">
                  <a:moveTo>
                    <a:pt x="607505" y="171002"/>
                  </a:moveTo>
                  <a:lnTo>
                    <a:pt x="202500" y="171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0" y="45000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405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202500" y="135003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607505" y="135003"/>
                  </a:lnTo>
                  <a:lnTo>
                    <a:pt x="202500" y="13500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4974" y="1488471"/>
              <a:ext cx="207561" cy="1850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0" y="0"/>
                  </a:moveTo>
                  <a:lnTo>
                    <a:pt x="405004" y="0"/>
                  </a:lnTo>
                </a:path>
                <a:path w="607694" h="135255">
                  <a:moveTo>
                    <a:pt x="607505" y="135003"/>
                  </a:moveTo>
                  <a:lnTo>
                    <a:pt x="405004" y="0"/>
                  </a:lnTo>
                </a:path>
                <a:path w="607694" h="135255">
                  <a:moveTo>
                    <a:pt x="202500" y="54002"/>
                  </a:moveTo>
                  <a:lnTo>
                    <a:pt x="202500" y="9002"/>
                  </a:lnTo>
                </a:path>
                <a:path w="607694" h="135255">
                  <a:moveTo>
                    <a:pt x="202500" y="9002"/>
                  </a:moveTo>
                  <a:lnTo>
                    <a:pt x="544505" y="9002"/>
                  </a:lnTo>
                </a:path>
                <a:path w="607694" h="135255">
                  <a:moveTo>
                    <a:pt x="544505" y="9002"/>
                  </a:moveTo>
                  <a:lnTo>
                    <a:pt x="544505" y="54002"/>
                  </a:lnTo>
                </a:path>
                <a:path w="607694" h="135255">
                  <a:moveTo>
                    <a:pt x="544505" y="54002"/>
                  </a:moveTo>
                  <a:lnTo>
                    <a:pt x="202500" y="54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342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342004" y="45000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342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342004" y="0"/>
                  </a:moveTo>
                  <a:lnTo>
                    <a:pt x="0" y="0"/>
                  </a:lnTo>
                  <a:lnTo>
                    <a:pt x="145799" y="97201"/>
                  </a:lnTo>
                  <a:lnTo>
                    <a:pt x="487804" y="97201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145799" y="97201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487804" y="97201"/>
                  </a:lnTo>
                  <a:lnTo>
                    <a:pt x="145799" y="972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1675" y="1400272"/>
              <a:ext cx="150860" cy="1472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0" y="0"/>
                  </a:moveTo>
                  <a:lnTo>
                    <a:pt x="342004" y="0"/>
                  </a:lnTo>
                </a:path>
                <a:path w="488315" h="97790">
                  <a:moveTo>
                    <a:pt x="487804" y="97201"/>
                  </a:moveTo>
                  <a:lnTo>
                    <a:pt x="342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011504" y="1375918"/>
            <a:ext cx="353060" cy="271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Times New Roman"/>
              <a:cs typeface="Times New Roman"/>
            </a:endParaRPr>
          </a:p>
          <a:p>
            <a:pPr algn="r" marR="25400">
              <a:lnSpc>
                <a:spcPct val="100000"/>
              </a:lnSpc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91150" y="1365145"/>
            <a:ext cx="17780" cy="17780"/>
            <a:chOff x="891150" y="1365145"/>
            <a:chExt cx="17780" cy="17780"/>
          </a:xfrm>
        </p:grpSpPr>
        <p:sp>
          <p:nvSpPr>
            <p:cNvPr id="27" name="object 27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681474" y="606462"/>
            <a:ext cx="509270" cy="596900"/>
            <a:chOff x="681474" y="606462"/>
            <a:chExt cx="509270" cy="596900"/>
          </a:xfrm>
        </p:grpSpPr>
        <p:sp>
          <p:nvSpPr>
            <p:cNvPr id="30" name="object 30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84005" y="608993"/>
              <a:ext cx="504190" cy="549275"/>
            </a:xfrm>
            <a:custGeom>
              <a:avLst/>
              <a:gdLst/>
              <a:ahLst/>
              <a:cxnLst/>
              <a:rect l="l" t="t" r="r" b="b"/>
              <a:pathLst>
                <a:path w="504190" h="549275">
                  <a:moveTo>
                    <a:pt x="252001" y="549007"/>
                  </a:moveTo>
                  <a:lnTo>
                    <a:pt x="252001" y="0"/>
                  </a:lnTo>
                </a:path>
                <a:path w="504190" h="549275">
                  <a:moveTo>
                    <a:pt x="189001" y="549007"/>
                  </a:moveTo>
                  <a:lnTo>
                    <a:pt x="189001" y="0"/>
                  </a:lnTo>
                </a:path>
                <a:path w="504190" h="549275">
                  <a:moveTo>
                    <a:pt x="504003" y="549007"/>
                  </a:moveTo>
                  <a:lnTo>
                    <a:pt x="504003" y="0"/>
                  </a:lnTo>
                </a:path>
                <a:path w="504190" h="549275">
                  <a:moveTo>
                    <a:pt x="441003" y="549007"/>
                  </a:moveTo>
                  <a:lnTo>
                    <a:pt x="441003" y="0"/>
                  </a:lnTo>
                </a:path>
                <a:path w="504190" h="549275">
                  <a:moveTo>
                    <a:pt x="378002" y="549007"/>
                  </a:moveTo>
                  <a:lnTo>
                    <a:pt x="378002" y="0"/>
                  </a:lnTo>
                </a:path>
                <a:path w="504190" h="549275">
                  <a:moveTo>
                    <a:pt x="315002" y="549007"/>
                  </a:moveTo>
                  <a:lnTo>
                    <a:pt x="315002" y="0"/>
                  </a:lnTo>
                </a:path>
                <a:path w="504190" h="549275">
                  <a:moveTo>
                    <a:pt x="126000" y="549007"/>
                  </a:moveTo>
                  <a:lnTo>
                    <a:pt x="126000" y="0"/>
                  </a:lnTo>
                </a:path>
                <a:path w="504190" h="549275">
                  <a:moveTo>
                    <a:pt x="63000" y="549007"/>
                  </a:moveTo>
                  <a:lnTo>
                    <a:pt x="63000" y="0"/>
                  </a:lnTo>
                </a:path>
                <a:path w="504190" h="549275">
                  <a:moveTo>
                    <a:pt x="0" y="549007"/>
                  </a:moveTo>
                  <a:lnTo>
                    <a:pt x="0" y="0"/>
                  </a:lnTo>
                </a:path>
                <a:path w="504190" h="549275">
                  <a:moveTo>
                    <a:pt x="504005" y="495009"/>
                  </a:moveTo>
                  <a:lnTo>
                    <a:pt x="0" y="495009"/>
                  </a:lnTo>
                </a:path>
                <a:path w="504190" h="549275">
                  <a:moveTo>
                    <a:pt x="504005" y="432008"/>
                  </a:moveTo>
                  <a:lnTo>
                    <a:pt x="0" y="432008"/>
                  </a:lnTo>
                </a:path>
                <a:path w="504190" h="549275">
                  <a:moveTo>
                    <a:pt x="504005" y="369008"/>
                  </a:moveTo>
                  <a:lnTo>
                    <a:pt x="0" y="369008"/>
                  </a:lnTo>
                </a:path>
                <a:path w="504190" h="549275">
                  <a:moveTo>
                    <a:pt x="504005" y="306007"/>
                  </a:moveTo>
                  <a:lnTo>
                    <a:pt x="0" y="306007"/>
                  </a:lnTo>
                </a:path>
                <a:path w="504190" h="549275">
                  <a:moveTo>
                    <a:pt x="504005" y="243007"/>
                  </a:moveTo>
                  <a:lnTo>
                    <a:pt x="0" y="243007"/>
                  </a:lnTo>
                </a:path>
                <a:path w="504190" h="549275">
                  <a:moveTo>
                    <a:pt x="504005" y="180006"/>
                  </a:moveTo>
                  <a:lnTo>
                    <a:pt x="0" y="180006"/>
                  </a:lnTo>
                </a:path>
                <a:path w="504190" h="549275">
                  <a:moveTo>
                    <a:pt x="504005" y="117006"/>
                  </a:moveTo>
                  <a:lnTo>
                    <a:pt x="0" y="117006"/>
                  </a:lnTo>
                </a:path>
                <a:path w="504190" h="549275">
                  <a:moveTo>
                    <a:pt x="504005" y="54005"/>
                  </a:moveTo>
                  <a:lnTo>
                    <a:pt x="0" y="54005"/>
                  </a:lnTo>
                </a:path>
                <a:path w="504190" h="549275">
                  <a:moveTo>
                    <a:pt x="504005" y="549007"/>
                  </a:moveTo>
                  <a:lnTo>
                    <a:pt x="0" y="549007"/>
                  </a:lnTo>
                </a:path>
                <a:path w="504190" h="549275">
                  <a:moveTo>
                    <a:pt x="504005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ln w="179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3204591" y="515797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324390" y="430325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Consider </a:t>
            </a:r>
            <a:r>
              <a:rPr dirty="0" spc="55"/>
              <a:t>a </a:t>
            </a:r>
            <a:r>
              <a:rPr dirty="0" spc="35"/>
              <a:t>ground </a:t>
            </a:r>
            <a:r>
              <a:rPr dirty="0" spc="80"/>
              <a:t>truth </a:t>
            </a:r>
            <a:r>
              <a:rPr dirty="0" spc="40"/>
              <a:t>object </a:t>
            </a:r>
            <a:r>
              <a:rPr dirty="0" spc="55"/>
              <a:t>and  </a:t>
            </a:r>
            <a:r>
              <a:rPr dirty="0" spc="35"/>
              <a:t>its </a:t>
            </a:r>
            <a:r>
              <a:rPr dirty="0" spc="25"/>
              <a:t>corresponding </a:t>
            </a:r>
            <a:r>
              <a:rPr dirty="0" spc="35"/>
              <a:t>bounding</a:t>
            </a:r>
            <a:r>
              <a:rPr dirty="0" spc="180"/>
              <a:t> </a:t>
            </a:r>
            <a:r>
              <a:rPr dirty="0" spc="20"/>
              <a:t>box</a:t>
            </a:r>
          </a:p>
        </p:txBody>
      </p:sp>
      <p:sp>
        <p:nvSpPr>
          <p:cNvPr id="37" name="object 37"/>
          <p:cNvSpPr/>
          <p:nvPr/>
        </p:nvSpPr>
        <p:spPr>
          <a:xfrm>
            <a:off x="3204591" y="897902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324390" y="812430"/>
            <a:ext cx="2268855" cy="5740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projection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15">
                <a:latin typeface="Times New Roman"/>
                <a:cs typeface="Times New Roman"/>
              </a:rPr>
              <a:t>image  </a:t>
            </a:r>
            <a:r>
              <a:rPr dirty="0" sz="1100" spc="30">
                <a:latin typeface="Times New Roman"/>
                <a:cs typeface="Times New Roman"/>
              </a:rPr>
              <a:t>onto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5">
                <a:latin typeface="Times New Roman"/>
                <a:cs typeface="Times New Roman"/>
              </a:rPr>
              <a:t>conv5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15">
                <a:latin typeface="Times New Roman"/>
                <a:cs typeface="Times New Roman"/>
              </a:rPr>
              <a:t>one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04591" y="1280020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1" name="object 4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7824" y="1734007"/>
            <a:ext cx="534670" cy="724535"/>
            <a:chOff x="677824" y="1734007"/>
            <a:chExt cx="534670" cy="724535"/>
          </a:xfrm>
        </p:grpSpPr>
        <p:sp>
          <p:nvSpPr>
            <p:cNvPr id="4" name="object 4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5007" y="1742289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172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0037" y="17376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04965" y="1488461"/>
            <a:ext cx="612775" cy="194310"/>
            <a:chOff x="604965" y="1488461"/>
            <a:chExt cx="612775" cy="194310"/>
          </a:xfrm>
        </p:grpSpPr>
        <p:sp>
          <p:nvSpPr>
            <p:cNvPr id="9" name="object 9"/>
            <p:cNvSpPr/>
            <p:nvPr/>
          </p:nvSpPr>
          <p:spPr>
            <a:xfrm>
              <a:off x="810006" y="1635005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7505" y="1500002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4974" y="1497471"/>
              <a:ext cx="207561" cy="1850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7505" y="1500002"/>
              <a:ext cx="607695" cy="171450"/>
            </a:xfrm>
            <a:custGeom>
              <a:avLst/>
              <a:gdLst/>
              <a:ahLst/>
              <a:cxnLst/>
              <a:rect l="l" t="t" r="r" b="b"/>
              <a:pathLst>
                <a:path w="607694" h="171450">
                  <a:moveTo>
                    <a:pt x="0" y="0"/>
                  </a:moveTo>
                  <a:lnTo>
                    <a:pt x="405004" y="0"/>
                  </a:lnTo>
                </a:path>
                <a:path w="607694" h="171450">
                  <a:moveTo>
                    <a:pt x="607505" y="135003"/>
                  </a:moveTo>
                  <a:lnTo>
                    <a:pt x="405004" y="0"/>
                  </a:lnTo>
                </a:path>
                <a:path w="607694" h="171450">
                  <a:moveTo>
                    <a:pt x="202500" y="171002"/>
                  </a:moveTo>
                  <a:lnTo>
                    <a:pt x="202500" y="126002"/>
                  </a:lnTo>
                </a:path>
                <a:path w="607694" h="171450">
                  <a:moveTo>
                    <a:pt x="202500" y="126002"/>
                  </a:moveTo>
                  <a:lnTo>
                    <a:pt x="607505" y="126002"/>
                  </a:lnTo>
                </a:path>
                <a:path w="607694" h="171450">
                  <a:moveTo>
                    <a:pt x="607505" y="126002"/>
                  </a:moveTo>
                  <a:lnTo>
                    <a:pt x="607505" y="171002"/>
                  </a:lnTo>
                </a:path>
                <a:path w="607694" h="171450">
                  <a:moveTo>
                    <a:pt x="607505" y="171002"/>
                  </a:moveTo>
                  <a:lnTo>
                    <a:pt x="202500" y="171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0" y="45000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405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202500" y="135003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607505" y="135003"/>
                  </a:lnTo>
                  <a:lnTo>
                    <a:pt x="202500" y="13500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4974" y="1488471"/>
              <a:ext cx="207561" cy="185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0" y="0"/>
                  </a:moveTo>
                  <a:lnTo>
                    <a:pt x="405004" y="0"/>
                  </a:lnTo>
                </a:path>
                <a:path w="607694" h="135255">
                  <a:moveTo>
                    <a:pt x="607505" y="135003"/>
                  </a:moveTo>
                  <a:lnTo>
                    <a:pt x="405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39977" y="1543825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1666" y="1400262"/>
            <a:ext cx="493395" cy="147320"/>
            <a:chOff x="661666" y="1400262"/>
            <a:chExt cx="493395" cy="147320"/>
          </a:xfrm>
        </p:grpSpPr>
        <p:sp>
          <p:nvSpPr>
            <p:cNvPr id="21" name="object 21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</a:path>
                <a:path w="342265" h="45084">
                  <a:moveTo>
                    <a:pt x="0" y="0"/>
                  </a:moveTo>
                  <a:lnTo>
                    <a:pt x="342004" y="0"/>
                  </a:lnTo>
                </a:path>
                <a:path w="342265" h="45084">
                  <a:moveTo>
                    <a:pt x="342004" y="0"/>
                  </a:moveTo>
                  <a:lnTo>
                    <a:pt x="342004" y="45000"/>
                  </a:lnTo>
                </a:path>
                <a:path w="342265" h="45084">
                  <a:moveTo>
                    <a:pt x="342004" y="45000"/>
                  </a:moveTo>
                  <a:lnTo>
                    <a:pt x="0" y="4500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342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342004" y="45000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342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342004" y="0"/>
                  </a:moveTo>
                  <a:lnTo>
                    <a:pt x="0" y="0"/>
                  </a:lnTo>
                  <a:lnTo>
                    <a:pt x="145799" y="97201"/>
                  </a:lnTo>
                  <a:lnTo>
                    <a:pt x="487804" y="97201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145799" y="97201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487804" y="97201"/>
                  </a:lnTo>
                  <a:lnTo>
                    <a:pt x="145799" y="972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1675" y="1400272"/>
              <a:ext cx="150860" cy="1472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0" y="0"/>
                  </a:moveTo>
                  <a:lnTo>
                    <a:pt x="342004" y="0"/>
                  </a:lnTo>
                </a:path>
                <a:path w="488315" h="97790">
                  <a:moveTo>
                    <a:pt x="487804" y="97201"/>
                  </a:moveTo>
                  <a:lnTo>
                    <a:pt x="342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011504" y="1375918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91150" y="1365145"/>
            <a:ext cx="17780" cy="17780"/>
            <a:chOff x="891150" y="1365145"/>
            <a:chExt cx="17780" cy="17780"/>
          </a:xfrm>
        </p:grpSpPr>
        <p:sp>
          <p:nvSpPr>
            <p:cNvPr id="30" name="object 30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681474" y="606462"/>
            <a:ext cx="509270" cy="596900"/>
            <a:chOff x="681474" y="606462"/>
            <a:chExt cx="509270" cy="596900"/>
          </a:xfrm>
        </p:grpSpPr>
        <p:sp>
          <p:nvSpPr>
            <p:cNvPr id="33" name="object 33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4005" y="608993"/>
              <a:ext cx="504190" cy="549275"/>
            </a:xfrm>
            <a:custGeom>
              <a:avLst/>
              <a:gdLst/>
              <a:ahLst/>
              <a:cxnLst/>
              <a:rect l="l" t="t" r="r" b="b"/>
              <a:pathLst>
                <a:path w="504190" h="549275">
                  <a:moveTo>
                    <a:pt x="252001" y="549007"/>
                  </a:moveTo>
                  <a:lnTo>
                    <a:pt x="252001" y="0"/>
                  </a:lnTo>
                </a:path>
                <a:path w="504190" h="549275">
                  <a:moveTo>
                    <a:pt x="189001" y="549007"/>
                  </a:moveTo>
                  <a:lnTo>
                    <a:pt x="189001" y="0"/>
                  </a:lnTo>
                </a:path>
                <a:path w="504190" h="549275">
                  <a:moveTo>
                    <a:pt x="504003" y="549007"/>
                  </a:moveTo>
                  <a:lnTo>
                    <a:pt x="504003" y="0"/>
                  </a:lnTo>
                </a:path>
                <a:path w="504190" h="549275">
                  <a:moveTo>
                    <a:pt x="441003" y="549007"/>
                  </a:moveTo>
                  <a:lnTo>
                    <a:pt x="441003" y="0"/>
                  </a:lnTo>
                </a:path>
                <a:path w="504190" h="549275">
                  <a:moveTo>
                    <a:pt x="378002" y="549007"/>
                  </a:moveTo>
                  <a:lnTo>
                    <a:pt x="378002" y="0"/>
                  </a:lnTo>
                </a:path>
                <a:path w="504190" h="549275">
                  <a:moveTo>
                    <a:pt x="315002" y="549007"/>
                  </a:moveTo>
                  <a:lnTo>
                    <a:pt x="315002" y="0"/>
                  </a:lnTo>
                </a:path>
                <a:path w="504190" h="549275">
                  <a:moveTo>
                    <a:pt x="126000" y="549007"/>
                  </a:moveTo>
                  <a:lnTo>
                    <a:pt x="126000" y="0"/>
                  </a:lnTo>
                </a:path>
                <a:path w="504190" h="549275">
                  <a:moveTo>
                    <a:pt x="63000" y="549007"/>
                  </a:moveTo>
                  <a:lnTo>
                    <a:pt x="63000" y="0"/>
                  </a:lnTo>
                </a:path>
                <a:path w="504190" h="549275">
                  <a:moveTo>
                    <a:pt x="0" y="549007"/>
                  </a:moveTo>
                  <a:lnTo>
                    <a:pt x="0" y="0"/>
                  </a:lnTo>
                </a:path>
                <a:path w="504190" h="549275">
                  <a:moveTo>
                    <a:pt x="504005" y="495009"/>
                  </a:moveTo>
                  <a:lnTo>
                    <a:pt x="0" y="495009"/>
                  </a:lnTo>
                </a:path>
                <a:path w="504190" h="549275">
                  <a:moveTo>
                    <a:pt x="504005" y="432008"/>
                  </a:moveTo>
                  <a:lnTo>
                    <a:pt x="0" y="432008"/>
                  </a:lnTo>
                </a:path>
                <a:path w="504190" h="549275">
                  <a:moveTo>
                    <a:pt x="504005" y="369008"/>
                  </a:moveTo>
                  <a:lnTo>
                    <a:pt x="0" y="369008"/>
                  </a:lnTo>
                </a:path>
                <a:path w="504190" h="549275">
                  <a:moveTo>
                    <a:pt x="504005" y="306007"/>
                  </a:moveTo>
                  <a:lnTo>
                    <a:pt x="0" y="306007"/>
                  </a:lnTo>
                </a:path>
                <a:path w="504190" h="549275">
                  <a:moveTo>
                    <a:pt x="504005" y="243007"/>
                  </a:moveTo>
                  <a:lnTo>
                    <a:pt x="0" y="243007"/>
                  </a:lnTo>
                </a:path>
                <a:path w="504190" h="549275">
                  <a:moveTo>
                    <a:pt x="504005" y="180006"/>
                  </a:moveTo>
                  <a:lnTo>
                    <a:pt x="0" y="180006"/>
                  </a:lnTo>
                </a:path>
                <a:path w="504190" h="549275">
                  <a:moveTo>
                    <a:pt x="504005" y="117006"/>
                  </a:moveTo>
                  <a:lnTo>
                    <a:pt x="0" y="117006"/>
                  </a:lnTo>
                </a:path>
                <a:path w="504190" h="549275">
                  <a:moveTo>
                    <a:pt x="504005" y="54005"/>
                  </a:moveTo>
                  <a:lnTo>
                    <a:pt x="0" y="54005"/>
                  </a:lnTo>
                </a:path>
                <a:path w="504190" h="549275">
                  <a:moveTo>
                    <a:pt x="504005" y="549007"/>
                  </a:moveTo>
                  <a:lnTo>
                    <a:pt x="0" y="549007"/>
                  </a:lnTo>
                </a:path>
                <a:path w="504190" h="549275">
                  <a:moveTo>
                    <a:pt x="504005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ln w="179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224064" y="2122551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04591" y="51579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324390" y="430325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Consider </a:t>
            </a:r>
            <a:r>
              <a:rPr dirty="0" spc="55"/>
              <a:t>a </a:t>
            </a:r>
            <a:r>
              <a:rPr dirty="0" spc="35"/>
              <a:t>ground </a:t>
            </a:r>
            <a:r>
              <a:rPr dirty="0" spc="80"/>
              <a:t>truth </a:t>
            </a:r>
            <a:r>
              <a:rPr dirty="0" spc="40"/>
              <a:t>object </a:t>
            </a:r>
            <a:r>
              <a:rPr dirty="0" spc="55"/>
              <a:t>and  </a:t>
            </a:r>
            <a:r>
              <a:rPr dirty="0" spc="35"/>
              <a:t>its </a:t>
            </a:r>
            <a:r>
              <a:rPr dirty="0" spc="25"/>
              <a:t>corresponding </a:t>
            </a:r>
            <a:r>
              <a:rPr dirty="0" spc="35"/>
              <a:t>bounding</a:t>
            </a:r>
            <a:r>
              <a:rPr dirty="0" spc="180"/>
              <a:t> </a:t>
            </a:r>
            <a:r>
              <a:rPr dirty="0" spc="20"/>
              <a:t>box</a:t>
            </a:r>
          </a:p>
        </p:txBody>
      </p:sp>
      <p:sp>
        <p:nvSpPr>
          <p:cNvPr id="41" name="object 41"/>
          <p:cNvSpPr/>
          <p:nvPr/>
        </p:nvSpPr>
        <p:spPr>
          <a:xfrm>
            <a:off x="3204591" y="897902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324390" y="812430"/>
            <a:ext cx="2268855" cy="9563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projection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15">
                <a:latin typeface="Times New Roman"/>
                <a:cs typeface="Times New Roman"/>
              </a:rPr>
              <a:t>image  </a:t>
            </a:r>
            <a:r>
              <a:rPr dirty="0" sz="1100" spc="30">
                <a:latin typeface="Times New Roman"/>
                <a:cs typeface="Times New Roman"/>
              </a:rPr>
              <a:t>onto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5">
                <a:latin typeface="Times New Roman"/>
                <a:cs typeface="Times New Roman"/>
              </a:rPr>
              <a:t>conv5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15">
                <a:latin typeface="Times New Roman"/>
                <a:cs typeface="Times New Roman"/>
              </a:rPr>
              <a:t>one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endParaRPr sz="1100">
              <a:latin typeface="Times New Roman"/>
              <a:cs typeface="Times New Roman"/>
            </a:endParaRPr>
          </a:p>
          <a:p>
            <a:pPr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corresponds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patch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original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04591" y="1280020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04591" y="1490052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6" name="object 4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7824" y="1734007"/>
            <a:ext cx="534670" cy="724535"/>
            <a:chOff x="677824" y="1734007"/>
            <a:chExt cx="534670" cy="724535"/>
          </a:xfrm>
        </p:grpSpPr>
        <p:sp>
          <p:nvSpPr>
            <p:cNvPr id="4" name="object 4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5007" y="1742289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172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0037" y="17376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04965" y="1488461"/>
            <a:ext cx="612775" cy="194310"/>
            <a:chOff x="604965" y="1488461"/>
            <a:chExt cx="612775" cy="194310"/>
          </a:xfrm>
        </p:grpSpPr>
        <p:sp>
          <p:nvSpPr>
            <p:cNvPr id="9" name="object 9"/>
            <p:cNvSpPr/>
            <p:nvPr/>
          </p:nvSpPr>
          <p:spPr>
            <a:xfrm>
              <a:off x="810006" y="1635005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7505" y="1500002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4974" y="1497471"/>
              <a:ext cx="207561" cy="1850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7505" y="1500002"/>
              <a:ext cx="607695" cy="171450"/>
            </a:xfrm>
            <a:custGeom>
              <a:avLst/>
              <a:gdLst/>
              <a:ahLst/>
              <a:cxnLst/>
              <a:rect l="l" t="t" r="r" b="b"/>
              <a:pathLst>
                <a:path w="607694" h="171450">
                  <a:moveTo>
                    <a:pt x="0" y="0"/>
                  </a:moveTo>
                  <a:lnTo>
                    <a:pt x="405004" y="0"/>
                  </a:lnTo>
                </a:path>
                <a:path w="607694" h="171450">
                  <a:moveTo>
                    <a:pt x="607505" y="135003"/>
                  </a:moveTo>
                  <a:lnTo>
                    <a:pt x="405004" y="0"/>
                  </a:lnTo>
                </a:path>
                <a:path w="607694" h="171450">
                  <a:moveTo>
                    <a:pt x="202500" y="171002"/>
                  </a:moveTo>
                  <a:lnTo>
                    <a:pt x="202500" y="126002"/>
                  </a:lnTo>
                </a:path>
                <a:path w="607694" h="171450">
                  <a:moveTo>
                    <a:pt x="202500" y="126002"/>
                  </a:moveTo>
                  <a:lnTo>
                    <a:pt x="607505" y="126002"/>
                  </a:lnTo>
                </a:path>
                <a:path w="607694" h="171450">
                  <a:moveTo>
                    <a:pt x="607505" y="126002"/>
                  </a:moveTo>
                  <a:lnTo>
                    <a:pt x="607505" y="171002"/>
                  </a:lnTo>
                </a:path>
                <a:path w="607694" h="171450">
                  <a:moveTo>
                    <a:pt x="607505" y="171002"/>
                  </a:moveTo>
                  <a:lnTo>
                    <a:pt x="202500" y="171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0" y="45000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405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202500" y="135003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607505" y="135003"/>
                  </a:lnTo>
                  <a:lnTo>
                    <a:pt x="202500" y="13500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4974" y="1488471"/>
              <a:ext cx="207561" cy="185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0" y="0"/>
                  </a:moveTo>
                  <a:lnTo>
                    <a:pt x="405004" y="0"/>
                  </a:lnTo>
                </a:path>
                <a:path w="607694" h="135255">
                  <a:moveTo>
                    <a:pt x="607505" y="135003"/>
                  </a:moveTo>
                  <a:lnTo>
                    <a:pt x="405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39977" y="1543825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1666" y="1400262"/>
            <a:ext cx="493395" cy="147320"/>
            <a:chOff x="661666" y="1400262"/>
            <a:chExt cx="493395" cy="147320"/>
          </a:xfrm>
        </p:grpSpPr>
        <p:sp>
          <p:nvSpPr>
            <p:cNvPr id="21" name="object 21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</a:path>
                <a:path w="342265" h="45084">
                  <a:moveTo>
                    <a:pt x="0" y="0"/>
                  </a:moveTo>
                  <a:lnTo>
                    <a:pt x="342004" y="0"/>
                  </a:lnTo>
                </a:path>
                <a:path w="342265" h="45084">
                  <a:moveTo>
                    <a:pt x="342004" y="0"/>
                  </a:moveTo>
                  <a:lnTo>
                    <a:pt x="342004" y="45000"/>
                  </a:lnTo>
                </a:path>
                <a:path w="342265" h="45084">
                  <a:moveTo>
                    <a:pt x="342004" y="45000"/>
                  </a:moveTo>
                  <a:lnTo>
                    <a:pt x="0" y="4500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342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342004" y="45000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342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342004" y="0"/>
                  </a:moveTo>
                  <a:lnTo>
                    <a:pt x="0" y="0"/>
                  </a:lnTo>
                  <a:lnTo>
                    <a:pt x="145799" y="97201"/>
                  </a:lnTo>
                  <a:lnTo>
                    <a:pt x="487804" y="97201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145799" y="97201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487804" y="97201"/>
                  </a:lnTo>
                  <a:lnTo>
                    <a:pt x="145799" y="972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1675" y="1400272"/>
              <a:ext cx="150860" cy="1472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0" y="0"/>
                  </a:moveTo>
                  <a:lnTo>
                    <a:pt x="342004" y="0"/>
                  </a:lnTo>
                </a:path>
                <a:path w="488315" h="97790">
                  <a:moveTo>
                    <a:pt x="487804" y="97201"/>
                  </a:moveTo>
                  <a:lnTo>
                    <a:pt x="342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011504" y="1375918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91150" y="1365145"/>
            <a:ext cx="17780" cy="17780"/>
            <a:chOff x="891150" y="1365145"/>
            <a:chExt cx="17780" cy="17780"/>
          </a:xfrm>
        </p:grpSpPr>
        <p:sp>
          <p:nvSpPr>
            <p:cNvPr id="30" name="object 30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681474" y="606462"/>
            <a:ext cx="509270" cy="596900"/>
            <a:chOff x="681474" y="606462"/>
            <a:chExt cx="509270" cy="596900"/>
          </a:xfrm>
        </p:grpSpPr>
        <p:sp>
          <p:nvSpPr>
            <p:cNvPr id="33" name="object 33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4005" y="608993"/>
              <a:ext cx="504190" cy="549275"/>
            </a:xfrm>
            <a:custGeom>
              <a:avLst/>
              <a:gdLst/>
              <a:ahLst/>
              <a:cxnLst/>
              <a:rect l="l" t="t" r="r" b="b"/>
              <a:pathLst>
                <a:path w="504190" h="549275">
                  <a:moveTo>
                    <a:pt x="252001" y="549007"/>
                  </a:moveTo>
                  <a:lnTo>
                    <a:pt x="252001" y="0"/>
                  </a:lnTo>
                </a:path>
                <a:path w="504190" h="549275">
                  <a:moveTo>
                    <a:pt x="189001" y="549007"/>
                  </a:moveTo>
                  <a:lnTo>
                    <a:pt x="189001" y="0"/>
                  </a:lnTo>
                </a:path>
                <a:path w="504190" h="549275">
                  <a:moveTo>
                    <a:pt x="504003" y="549007"/>
                  </a:moveTo>
                  <a:lnTo>
                    <a:pt x="504003" y="0"/>
                  </a:lnTo>
                </a:path>
                <a:path w="504190" h="549275">
                  <a:moveTo>
                    <a:pt x="441003" y="549007"/>
                  </a:moveTo>
                  <a:lnTo>
                    <a:pt x="441003" y="0"/>
                  </a:lnTo>
                </a:path>
                <a:path w="504190" h="549275">
                  <a:moveTo>
                    <a:pt x="378002" y="549007"/>
                  </a:moveTo>
                  <a:lnTo>
                    <a:pt x="378002" y="0"/>
                  </a:lnTo>
                </a:path>
                <a:path w="504190" h="549275">
                  <a:moveTo>
                    <a:pt x="315002" y="549007"/>
                  </a:moveTo>
                  <a:lnTo>
                    <a:pt x="315002" y="0"/>
                  </a:lnTo>
                </a:path>
                <a:path w="504190" h="549275">
                  <a:moveTo>
                    <a:pt x="126000" y="549007"/>
                  </a:moveTo>
                  <a:lnTo>
                    <a:pt x="126000" y="0"/>
                  </a:lnTo>
                </a:path>
                <a:path w="504190" h="549275">
                  <a:moveTo>
                    <a:pt x="63000" y="549007"/>
                  </a:moveTo>
                  <a:lnTo>
                    <a:pt x="63000" y="0"/>
                  </a:lnTo>
                </a:path>
                <a:path w="504190" h="549275">
                  <a:moveTo>
                    <a:pt x="0" y="549007"/>
                  </a:moveTo>
                  <a:lnTo>
                    <a:pt x="0" y="0"/>
                  </a:lnTo>
                </a:path>
                <a:path w="504190" h="549275">
                  <a:moveTo>
                    <a:pt x="504005" y="495009"/>
                  </a:moveTo>
                  <a:lnTo>
                    <a:pt x="0" y="495009"/>
                  </a:lnTo>
                </a:path>
                <a:path w="504190" h="549275">
                  <a:moveTo>
                    <a:pt x="504005" y="432008"/>
                  </a:moveTo>
                  <a:lnTo>
                    <a:pt x="0" y="432008"/>
                  </a:lnTo>
                </a:path>
                <a:path w="504190" h="549275">
                  <a:moveTo>
                    <a:pt x="504005" y="369008"/>
                  </a:moveTo>
                  <a:lnTo>
                    <a:pt x="0" y="369008"/>
                  </a:lnTo>
                </a:path>
                <a:path w="504190" h="549275">
                  <a:moveTo>
                    <a:pt x="504005" y="306007"/>
                  </a:moveTo>
                  <a:lnTo>
                    <a:pt x="0" y="306007"/>
                  </a:lnTo>
                </a:path>
                <a:path w="504190" h="549275">
                  <a:moveTo>
                    <a:pt x="504005" y="243007"/>
                  </a:moveTo>
                  <a:lnTo>
                    <a:pt x="0" y="243007"/>
                  </a:lnTo>
                </a:path>
                <a:path w="504190" h="549275">
                  <a:moveTo>
                    <a:pt x="504005" y="180006"/>
                  </a:moveTo>
                  <a:lnTo>
                    <a:pt x="0" y="180006"/>
                  </a:lnTo>
                </a:path>
                <a:path w="504190" h="549275">
                  <a:moveTo>
                    <a:pt x="504005" y="117006"/>
                  </a:moveTo>
                  <a:lnTo>
                    <a:pt x="0" y="117006"/>
                  </a:lnTo>
                </a:path>
                <a:path w="504190" h="549275">
                  <a:moveTo>
                    <a:pt x="504005" y="54005"/>
                  </a:moveTo>
                  <a:lnTo>
                    <a:pt x="0" y="54005"/>
                  </a:lnTo>
                </a:path>
                <a:path w="504190" h="549275">
                  <a:moveTo>
                    <a:pt x="504005" y="549007"/>
                  </a:moveTo>
                  <a:lnTo>
                    <a:pt x="0" y="549007"/>
                  </a:lnTo>
                </a:path>
                <a:path w="504190" h="549275">
                  <a:moveTo>
                    <a:pt x="504005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ln w="179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224064" y="2122551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04591" y="51579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324390" y="430325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Consider </a:t>
            </a:r>
            <a:r>
              <a:rPr dirty="0" spc="55"/>
              <a:t>a </a:t>
            </a:r>
            <a:r>
              <a:rPr dirty="0" spc="35"/>
              <a:t>ground </a:t>
            </a:r>
            <a:r>
              <a:rPr dirty="0" spc="80"/>
              <a:t>truth </a:t>
            </a:r>
            <a:r>
              <a:rPr dirty="0" spc="40"/>
              <a:t>object </a:t>
            </a:r>
            <a:r>
              <a:rPr dirty="0" spc="55"/>
              <a:t>and  </a:t>
            </a:r>
            <a:r>
              <a:rPr dirty="0" spc="35"/>
              <a:t>its </a:t>
            </a:r>
            <a:r>
              <a:rPr dirty="0" spc="25"/>
              <a:t>corresponding </a:t>
            </a:r>
            <a:r>
              <a:rPr dirty="0" spc="35"/>
              <a:t>bounding</a:t>
            </a:r>
            <a:r>
              <a:rPr dirty="0" spc="180"/>
              <a:t> </a:t>
            </a:r>
            <a:r>
              <a:rPr dirty="0" spc="20"/>
              <a:t>box</a:t>
            </a:r>
          </a:p>
        </p:txBody>
      </p:sp>
      <p:sp>
        <p:nvSpPr>
          <p:cNvPr id="41" name="object 41"/>
          <p:cNvSpPr/>
          <p:nvPr/>
        </p:nvSpPr>
        <p:spPr>
          <a:xfrm>
            <a:off x="3204591" y="897902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324390" y="812430"/>
            <a:ext cx="2268855" cy="11664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projection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15">
                <a:latin typeface="Times New Roman"/>
                <a:cs typeface="Times New Roman"/>
              </a:rPr>
              <a:t>image  </a:t>
            </a:r>
            <a:r>
              <a:rPr dirty="0" sz="1100" spc="30">
                <a:latin typeface="Times New Roman"/>
                <a:cs typeface="Times New Roman"/>
              </a:rPr>
              <a:t>onto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5">
                <a:latin typeface="Times New Roman"/>
                <a:cs typeface="Times New Roman"/>
              </a:rPr>
              <a:t>conv5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15">
                <a:latin typeface="Times New Roman"/>
                <a:cs typeface="Times New Roman"/>
              </a:rPr>
              <a:t>one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endParaRPr sz="1100">
              <a:latin typeface="Times New Roman"/>
              <a:cs typeface="Times New Roman"/>
            </a:endParaRPr>
          </a:p>
          <a:p>
            <a:pPr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corresponds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patch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original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patch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04591" y="1280020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04591" y="1490052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04591" y="1872157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7" name="object 4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7824" y="1734007"/>
            <a:ext cx="534670" cy="724535"/>
            <a:chOff x="677824" y="1734007"/>
            <a:chExt cx="534670" cy="724535"/>
          </a:xfrm>
        </p:grpSpPr>
        <p:sp>
          <p:nvSpPr>
            <p:cNvPr id="4" name="object 4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5007" y="1742289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172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0037" y="17376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04965" y="1488461"/>
            <a:ext cx="612775" cy="194310"/>
            <a:chOff x="604965" y="1488461"/>
            <a:chExt cx="612775" cy="194310"/>
          </a:xfrm>
        </p:grpSpPr>
        <p:sp>
          <p:nvSpPr>
            <p:cNvPr id="9" name="object 9"/>
            <p:cNvSpPr/>
            <p:nvPr/>
          </p:nvSpPr>
          <p:spPr>
            <a:xfrm>
              <a:off x="810006" y="1635005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7505" y="1500002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4974" y="1497471"/>
              <a:ext cx="207561" cy="1850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7505" y="1500002"/>
              <a:ext cx="607695" cy="171450"/>
            </a:xfrm>
            <a:custGeom>
              <a:avLst/>
              <a:gdLst/>
              <a:ahLst/>
              <a:cxnLst/>
              <a:rect l="l" t="t" r="r" b="b"/>
              <a:pathLst>
                <a:path w="607694" h="171450">
                  <a:moveTo>
                    <a:pt x="0" y="0"/>
                  </a:moveTo>
                  <a:lnTo>
                    <a:pt x="405004" y="0"/>
                  </a:lnTo>
                </a:path>
                <a:path w="607694" h="171450">
                  <a:moveTo>
                    <a:pt x="607505" y="135003"/>
                  </a:moveTo>
                  <a:lnTo>
                    <a:pt x="405004" y="0"/>
                  </a:lnTo>
                </a:path>
                <a:path w="607694" h="171450">
                  <a:moveTo>
                    <a:pt x="202500" y="171002"/>
                  </a:moveTo>
                  <a:lnTo>
                    <a:pt x="202500" y="126002"/>
                  </a:lnTo>
                </a:path>
                <a:path w="607694" h="171450">
                  <a:moveTo>
                    <a:pt x="202500" y="126002"/>
                  </a:moveTo>
                  <a:lnTo>
                    <a:pt x="607505" y="126002"/>
                  </a:lnTo>
                </a:path>
                <a:path w="607694" h="171450">
                  <a:moveTo>
                    <a:pt x="607505" y="126002"/>
                  </a:moveTo>
                  <a:lnTo>
                    <a:pt x="607505" y="171002"/>
                  </a:lnTo>
                </a:path>
                <a:path w="607694" h="171450">
                  <a:moveTo>
                    <a:pt x="607505" y="171002"/>
                  </a:moveTo>
                  <a:lnTo>
                    <a:pt x="202500" y="171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0" y="45000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405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202500" y="135003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607505" y="135003"/>
                  </a:lnTo>
                  <a:lnTo>
                    <a:pt x="202500" y="13500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4974" y="1488471"/>
              <a:ext cx="207561" cy="185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0" y="0"/>
                  </a:moveTo>
                  <a:lnTo>
                    <a:pt x="405004" y="0"/>
                  </a:lnTo>
                </a:path>
                <a:path w="607694" h="135255">
                  <a:moveTo>
                    <a:pt x="607505" y="135003"/>
                  </a:moveTo>
                  <a:lnTo>
                    <a:pt x="405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39977" y="1543825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1666" y="1400262"/>
            <a:ext cx="493395" cy="147320"/>
            <a:chOff x="661666" y="1400262"/>
            <a:chExt cx="493395" cy="147320"/>
          </a:xfrm>
        </p:grpSpPr>
        <p:sp>
          <p:nvSpPr>
            <p:cNvPr id="21" name="object 21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</a:path>
                <a:path w="342265" h="45084">
                  <a:moveTo>
                    <a:pt x="0" y="0"/>
                  </a:moveTo>
                  <a:lnTo>
                    <a:pt x="342004" y="0"/>
                  </a:lnTo>
                </a:path>
                <a:path w="342265" h="45084">
                  <a:moveTo>
                    <a:pt x="342004" y="0"/>
                  </a:moveTo>
                  <a:lnTo>
                    <a:pt x="342004" y="45000"/>
                  </a:lnTo>
                </a:path>
                <a:path w="342265" h="45084">
                  <a:moveTo>
                    <a:pt x="342004" y="45000"/>
                  </a:moveTo>
                  <a:lnTo>
                    <a:pt x="0" y="4500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342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342004" y="45000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342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342004" y="0"/>
                  </a:moveTo>
                  <a:lnTo>
                    <a:pt x="0" y="0"/>
                  </a:lnTo>
                  <a:lnTo>
                    <a:pt x="145799" y="97201"/>
                  </a:lnTo>
                  <a:lnTo>
                    <a:pt x="487804" y="97201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145799" y="97201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487804" y="97201"/>
                  </a:lnTo>
                  <a:lnTo>
                    <a:pt x="145799" y="972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1675" y="1400272"/>
              <a:ext cx="150860" cy="1472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0" y="0"/>
                  </a:moveTo>
                  <a:lnTo>
                    <a:pt x="342004" y="0"/>
                  </a:lnTo>
                </a:path>
                <a:path w="488315" h="97790">
                  <a:moveTo>
                    <a:pt x="487804" y="97201"/>
                  </a:moveTo>
                  <a:lnTo>
                    <a:pt x="342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011504" y="1375918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91150" y="1365145"/>
            <a:ext cx="17780" cy="17780"/>
            <a:chOff x="891150" y="1365145"/>
            <a:chExt cx="17780" cy="17780"/>
          </a:xfrm>
        </p:grpSpPr>
        <p:sp>
          <p:nvSpPr>
            <p:cNvPr id="30" name="object 30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681474" y="606462"/>
            <a:ext cx="509270" cy="596900"/>
            <a:chOff x="681474" y="606462"/>
            <a:chExt cx="509270" cy="596900"/>
          </a:xfrm>
        </p:grpSpPr>
        <p:sp>
          <p:nvSpPr>
            <p:cNvPr id="33" name="object 33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4005" y="608993"/>
              <a:ext cx="504190" cy="549275"/>
            </a:xfrm>
            <a:custGeom>
              <a:avLst/>
              <a:gdLst/>
              <a:ahLst/>
              <a:cxnLst/>
              <a:rect l="l" t="t" r="r" b="b"/>
              <a:pathLst>
                <a:path w="504190" h="549275">
                  <a:moveTo>
                    <a:pt x="252001" y="549007"/>
                  </a:moveTo>
                  <a:lnTo>
                    <a:pt x="252001" y="0"/>
                  </a:lnTo>
                </a:path>
                <a:path w="504190" h="549275">
                  <a:moveTo>
                    <a:pt x="189001" y="549007"/>
                  </a:moveTo>
                  <a:lnTo>
                    <a:pt x="189001" y="0"/>
                  </a:lnTo>
                </a:path>
                <a:path w="504190" h="549275">
                  <a:moveTo>
                    <a:pt x="504003" y="549007"/>
                  </a:moveTo>
                  <a:lnTo>
                    <a:pt x="504003" y="0"/>
                  </a:lnTo>
                </a:path>
                <a:path w="504190" h="549275">
                  <a:moveTo>
                    <a:pt x="441003" y="549007"/>
                  </a:moveTo>
                  <a:lnTo>
                    <a:pt x="441003" y="0"/>
                  </a:lnTo>
                </a:path>
                <a:path w="504190" h="549275">
                  <a:moveTo>
                    <a:pt x="378002" y="549007"/>
                  </a:moveTo>
                  <a:lnTo>
                    <a:pt x="378002" y="0"/>
                  </a:lnTo>
                </a:path>
                <a:path w="504190" h="549275">
                  <a:moveTo>
                    <a:pt x="315002" y="549007"/>
                  </a:moveTo>
                  <a:lnTo>
                    <a:pt x="315002" y="0"/>
                  </a:lnTo>
                </a:path>
                <a:path w="504190" h="549275">
                  <a:moveTo>
                    <a:pt x="126000" y="549007"/>
                  </a:moveTo>
                  <a:lnTo>
                    <a:pt x="126000" y="0"/>
                  </a:lnTo>
                </a:path>
                <a:path w="504190" h="549275">
                  <a:moveTo>
                    <a:pt x="63000" y="549007"/>
                  </a:moveTo>
                  <a:lnTo>
                    <a:pt x="63000" y="0"/>
                  </a:lnTo>
                </a:path>
                <a:path w="504190" h="549275">
                  <a:moveTo>
                    <a:pt x="0" y="549007"/>
                  </a:moveTo>
                  <a:lnTo>
                    <a:pt x="0" y="0"/>
                  </a:lnTo>
                </a:path>
                <a:path w="504190" h="549275">
                  <a:moveTo>
                    <a:pt x="504005" y="495009"/>
                  </a:moveTo>
                  <a:lnTo>
                    <a:pt x="0" y="495009"/>
                  </a:lnTo>
                </a:path>
                <a:path w="504190" h="549275">
                  <a:moveTo>
                    <a:pt x="504005" y="432008"/>
                  </a:moveTo>
                  <a:lnTo>
                    <a:pt x="0" y="432008"/>
                  </a:lnTo>
                </a:path>
                <a:path w="504190" h="549275">
                  <a:moveTo>
                    <a:pt x="504005" y="369008"/>
                  </a:moveTo>
                  <a:lnTo>
                    <a:pt x="0" y="369008"/>
                  </a:lnTo>
                </a:path>
                <a:path w="504190" h="549275">
                  <a:moveTo>
                    <a:pt x="504005" y="306007"/>
                  </a:moveTo>
                  <a:lnTo>
                    <a:pt x="0" y="306007"/>
                  </a:lnTo>
                </a:path>
                <a:path w="504190" h="549275">
                  <a:moveTo>
                    <a:pt x="504005" y="243007"/>
                  </a:moveTo>
                  <a:lnTo>
                    <a:pt x="0" y="243007"/>
                  </a:lnTo>
                </a:path>
                <a:path w="504190" h="549275">
                  <a:moveTo>
                    <a:pt x="504005" y="180006"/>
                  </a:moveTo>
                  <a:lnTo>
                    <a:pt x="0" y="180006"/>
                  </a:lnTo>
                </a:path>
                <a:path w="504190" h="549275">
                  <a:moveTo>
                    <a:pt x="504005" y="117006"/>
                  </a:moveTo>
                  <a:lnTo>
                    <a:pt x="0" y="117006"/>
                  </a:lnTo>
                </a:path>
                <a:path w="504190" h="549275">
                  <a:moveTo>
                    <a:pt x="504005" y="54005"/>
                  </a:moveTo>
                  <a:lnTo>
                    <a:pt x="0" y="54005"/>
                  </a:lnTo>
                </a:path>
                <a:path w="504190" h="549275">
                  <a:moveTo>
                    <a:pt x="504005" y="549007"/>
                  </a:moveTo>
                  <a:lnTo>
                    <a:pt x="0" y="549007"/>
                  </a:lnTo>
                </a:path>
                <a:path w="504190" h="549275">
                  <a:moveTo>
                    <a:pt x="504005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ln w="179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224064" y="2122551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97418" y="679697"/>
            <a:ext cx="1078134" cy="11221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04591" y="515797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324390" y="430325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Consider </a:t>
            </a:r>
            <a:r>
              <a:rPr dirty="0" spc="55"/>
              <a:t>a </a:t>
            </a:r>
            <a:r>
              <a:rPr dirty="0" spc="35"/>
              <a:t>ground </a:t>
            </a:r>
            <a:r>
              <a:rPr dirty="0" spc="80"/>
              <a:t>truth </a:t>
            </a:r>
            <a:r>
              <a:rPr dirty="0" spc="40"/>
              <a:t>object </a:t>
            </a:r>
            <a:r>
              <a:rPr dirty="0" spc="55"/>
              <a:t>and  </a:t>
            </a:r>
            <a:r>
              <a:rPr dirty="0" spc="35"/>
              <a:t>its </a:t>
            </a:r>
            <a:r>
              <a:rPr dirty="0" spc="25"/>
              <a:t>corresponding </a:t>
            </a:r>
            <a:r>
              <a:rPr dirty="0" spc="35"/>
              <a:t>bounding</a:t>
            </a:r>
            <a:r>
              <a:rPr dirty="0" spc="180"/>
              <a:t> </a:t>
            </a:r>
            <a:r>
              <a:rPr dirty="0" spc="20"/>
              <a:t>box</a:t>
            </a:r>
          </a:p>
        </p:txBody>
      </p:sp>
      <p:sp>
        <p:nvSpPr>
          <p:cNvPr id="42" name="object 42"/>
          <p:cNvSpPr/>
          <p:nvPr/>
        </p:nvSpPr>
        <p:spPr>
          <a:xfrm>
            <a:off x="3204591" y="897902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324390" y="812430"/>
            <a:ext cx="2268855" cy="154813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projection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15">
                <a:latin typeface="Times New Roman"/>
                <a:cs typeface="Times New Roman"/>
              </a:rPr>
              <a:t>image  </a:t>
            </a:r>
            <a:r>
              <a:rPr dirty="0" sz="1100" spc="30">
                <a:latin typeface="Times New Roman"/>
                <a:cs typeface="Times New Roman"/>
              </a:rPr>
              <a:t>onto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5">
                <a:latin typeface="Times New Roman"/>
                <a:cs typeface="Times New Roman"/>
              </a:rPr>
              <a:t>conv5</a:t>
            </a:r>
            <a:r>
              <a:rPr dirty="0" sz="1100" spc="17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15">
                <a:latin typeface="Times New Roman"/>
                <a:cs typeface="Times New Roman"/>
              </a:rPr>
              <a:t>one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endParaRPr sz="1100">
              <a:latin typeface="Times New Roman"/>
              <a:cs typeface="Times New Roman"/>
            </a:endParaRPr>
          </a:p>
          <a:p>
            <a:pPr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corresponds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patch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original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patch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consider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10">
                <a:latin typeface="Times New Roman"/>
                <a:cs typeface="Times New Roman"/>
              </a:rPr>
              <a:t>boxes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  </a:t>
            </a:r>
            <a:r>
              <a:rPr dirty="0" sz="1100" spc="-5">
                <a:latin typeface="Times New Roman"/>
                <a:cs typeface="Times New Roman"/>
              </a:rPr>
              <a:t>sizes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204591" y="1280020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04591" y="1490052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04591" y="1872157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04591" y="2082190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9" name="object 4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7824" y="1734007"/>
            <a:ext cx="534670" cy="724535"/>
            <a:chOff x="677824" y="1734007"/>
            <a:chExt cx="534670" cy="724535"/>
          </a:xfrm>
        </p:grpSpPr>
        <p:sp>
          <p:nvSpPr>
            <p:cNvPr id="4" name="object 4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5007" y="1742289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172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0037" y="17376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0006" y="2004010"/>
              <a:ext cx="180340" cy="360045"/>
            </a:xfrm>
            <a:custGeom>
              <a:avLst/>
              <a:gdLst/>
              <a:ahLst/>
              <a:cxnLst/>
              <a:rect l="l" t="t" r="r" b="b"/>
              <a:pathLst>
                <a:path w="180340" h="360044">
                  <a:moveTo>
                    <a:pt x="180002" y="360004"/>
                  </a:moveTo>
                  <a:lnTo>
                    <a:pt x="0" y="360004"/>
                  </a:lnTo>
                  <a:lnTo>
                    <a:pt x="0" y="0"/>
                  </a:lnTo>
                  <a:lnTo>
                    <a:pt x="180002" y="0"/>
                  </a:lnTo>
                  <a:lnTo>
                    <a:pt x="180002" y="360004"/>
                  </a:lnTo>
                  <a:close/>
                </a:path>
              </a:pathLst>
            </a:custGeom>
            <a:solidFill>
              <a:srgbClr val="FFBFBF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0006" y="2004010"/>
              <a:ext cx="180340" cy="360045"/>
            </a:xfrm>
            <a:custGeom>
              <a:avLst/>
              <a:gdLst/>
              <a:ahLst/>
              <a:cxnLst/>
              <a:rect l="l" t="t" r="r" b="b"/>
              <a:pathLst>
                <a:path w="180340" h="360044">
                  <a:moveTo>
                    <a:pt x="180002" y="360004"/>
                  </a:moveTo>
                  <a:lnTo>
                    <a:pt x="0" y="360004"/>
                  </a:lnTo>
                  <a:lnTo>
                    <a:pt x="0" y="0"/>
                  </a:lnTo>
                  <a:lnTo>
                    <a:pt x="180002" y="0"/>
                  </a:lnTo>
                  <a:lnTo>
                    <a:pt x="180002" y="360004"/>
                  </a:lnTo>
                  <a:close/>
                </a:path>
              </a:pathLst>
            </a:custGeom>
            <a:ln w="17999">
              <a:solidFill>
                <a:srgbClr val="F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604965" y="1488461"/>
            <a:ext cx="612775" cy="194310"/>
            <a:chOff x="604965" y="1488461"/>
            <a:chExt cx="612775" cy="194310"/>
          </a:xfrm>
        </p:grpSpPr>
        <p:sp>
          <p:nvSpPr>
            <p:cNvPr id="11" name="object 11"/>
            <p:cNvSpPr/>
            <p:nvPr/>
          </p:nvSpPr>
          <p:spPr>
            <a:xfrm>
              <a:off x="810006" y="1635005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7505" y="1500002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4974" y="1497471"/>
              <a:ext cx="207561" cy="1850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7505" y="1500002"/>
              <a:ext cx="607695" cy="171450"/>
            </a:xfrm>
            <a:custGeom>
              <a:avLst/>
              <a:gdLst/>
              <a:ahLst/>
              <a:cxnLst/>
              <a:rect l="l" t="t" r="r" b="b"/>
              <a:pathLst>
                <a:path w="607694" h="171450">
                  <a:moveTo>
                    <a:pt x="0" y="0"/>
                  </a:moveTo>
                  <a:lnTo>
                    <a:pt x="405004" y="0"/>
                  </a:lnTo>
                </a:path>
                <a:path w="607694" h="171450">
                  <a:moveTo>
                    <a:pt x="607505" y="135003"/>
                  </a:moveTo>
                  <a:lnTo>
                    <a:pt x="405004" y="0"/>
                  </a:lnTo>
                </a:path>
                <a:path w="607694" h="171450">
                  <a:moveTo>
                    <a:pt x="202500" y="171002"/>
                  </a:moveTo>
                  <a:lnTo>
                    <a:pt x="202500" y="126002"/>
                  </a:lnTo>
                </a:path>
                <a:path w="607694" h="171450">
                  <a:moveTo>
                    <a:pt x="202500" y="126002"/>
                  </a:moveTo>
                  <a:lnTo>
                    <a:pt x="607505" y="126002"/>
                  </a:lnTo>
                </a:path>
                <a:path w="607694" h="171450">
                  <a:moveTo>
                    <a:pt x="607505" y="126002"/>
                  </a:moveTo>
                  <a:lnTo>
                    <a:pt x="607505" y="171002"/>
                  </a:lnTo>
                </a:path>
                <a:path w="607694" h="171450">
                  <a:moveTo>
                    <a:pt x="607505" y="171002"/>
                  </a:moveTo>
                  <a:lnTo>
                    <a:pt x="202500" y="171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0" y="45000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405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202500" y="135003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607505" y="135003"/>
                  </a:lnTo>
                  <a:lnTo>
                    <a:pt x="202500" y="13500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4974" y="1488471"/>
              <a:ext cx="207561" cy="185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0" y="0"/>
                  </a:moveTo>
                  <a:lnTo>
                    <a:pt x="405004" y="0"/>
                  </a:lnTo>
                </a:path>
                <a:path w="607694" h="135255">
                  <a:moveTo>
                    <a:pt x="607505" y="135003"/>
                  </a:moveTo>
                  <a:lnTo>
                    <a:pt x="405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139977" y="1543825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1666" y="1400262"/>
            <a:ext cx="493395" cy="147320"/>
            <a:chOff x="661666" y="1400262"/>
            <a:chExt cx="493395" cy="147320"/>
          </a:xfrm>
        </p:grpSpPr>
        <p:sp>
          <p:nvSpPr>
            <p:cNvPr id="23" name="object 23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</a:path>
                <a:path w="342265" h="45084">
                  <a:moveTo>
                    <a:pt x="0" y="0"/>
                  </a:moveTo>
                  <a:lnTo>
                    <a:pt x="342004" y="0"/>
                  </a:lnTo>
                </a:path>
                <a:path w="342265" h="45084">
                  <a:moveTo>
                    <a:pt x="342004" y="0"/>
                  </a:moveTo>
                  <a:lnTo>
                    <a:pt x="342004" y="45000"/>
                  </a:lnTo>
                </a:path>
                <a:path w="342265" h="45084">
                  <a:moveTo>
                    <a:pt x="342004" y="45000"/>
                  </a:moveTo>
                  <a:lnTo>
                    <a:pt x="0" y="4500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342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342004" y="45000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342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342004" y="0"/>
                  </a:moveTo>
                  <a:lnTo>
                    <a:pt x="0" y="0"/>
                  </a:lnTo>
                  <a:lnTo>
                    <a:pt x="145799" y="97201"/>
                  </a:lnTo>
                  <a:lnTo>
                    <a:pt x="487804" y="97201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145799" y="97201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487804" y="97201"/>
                  </a:lnTo>
                  <a:lnTo>
                    <a:pt x="145799" y="972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61675" y="1400272"/>
              <a:ext cx="150860" cy="1472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0" y="0"/>
                  </a:moveTo>
                  <a:lnTo>
                    <a:pt x="342004" y="0"/>
                  </a:lnTo>
                </a:path>
                <a:path w="488315" h="97790">
                  <a:moveTo>
                    <a:pt x="487804" y="97201"/>
                  </a:moveTo>
                  <a:lnTo>
                    <a:pt x="342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011504" y="1375918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91150" y="1365145"/>
            <a:ext cx="17780" cy="17780"/>
            <a:chOff x="891150" y="1365145"/>
            <a:chExt cx="17780" cy="17780"/>
          </a:xfrm>
        </p:grpSpPr>
        <p:sp>
          <p:nvSpPr>
            <p:cNvPr id="32" name="object 32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37462" y="471451"/>
            <a:ext cx="725170" cy="731520"/>
            <a:chOff x="537462" y="471451"/>
            <a:chExt cx="725170" cy="731520"/>
          </a:xfrm>
        </p:grpSpPr>
        <p:sp>
          <p:nvSpPr>
            <p:cNvPr id="35" name="object 35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84005" y="608993"/>
              <a:ext cx="504190" cy="549275"/>
            </a:xfrm>
            <a:custGeom>
              <a:avLst/>
              <a:gdLst/>
              <a:ahLst/>
              <a:cxnLst/>
              <a:rect l="l" t="t" r="r" b="b"/>
              <a:pathLst>
                <a:path w="504190" h="549275">
                  <a:moveTo>
                    <a:pt x="252001" y="549007"/>
                  </a:moveTo>
                  <a:lnTo>
                    <a:pt x="252001" y="0"/>
                  </a:lnTo>
                </a:path>
                <a:path w="504190" h="549275">
                  <a:moveTo>
                    <a:pt x="189001" y="549007"/>
                  </a:moveTo>
                  <a:lnTo>
                    <a:pt x="189001" y="0"/>
                  </a:lnTo>
                </a:path>
                <a:path w="504190" h="549275">
                  <a:moveTo>
                    <a:pt x="504003" y="549007"/>
                  </a:moveTo>
                  <a:lnTo>
                    <a:pt x="504003" y="0"/>
                  </a:lnTo>
                </a:path>
                <a:path w="504190" h="549275">
                  <a:moveTo>
                    <a:pt x="441003" y="549007"/>
                  </a:moveTo>
                  <a:lnTo>
                    <a:pt x="441003" y="0"/>
                  </a:lnTo>
                </a:path>
                <a:path w="504190" h="549275">
                  <a:moveTo>
                    <a:pt x="378002" y="549007"/>
                  </a:moveTo>
                  <a:lnTo>
                    <a:pt x="378002" y="0"/>
                  </a:lnTo>
                </a:path>
                <a:path w="504190" h="549275">
                  <a:moveTo>
                    <a:pt x="315002" y="549007"/>
                  </a:moveTo>
                  <a:lnTo>
                    <a:pt x="315002" y="0"/>
                  </a:lnTo>
                </a:path>
                <a:path w="504190" h="549275">
                  <a:moveTo>
                    <a:pt x="126000" y="549007"/>
                  </a:moveTo>
                  <a:lnTo>
                    <a:pt x="126000" y="0"/>
                  </a:lnTo>
                </a:path>
                <a:path w="504190" h="549275">
                  <a:moveTo>
                    <a:pt x="63000" y="549007"/>
                  </a:moveTo>
                  <a:lnTo>
                    <a:pt x="63000" y="0"/>
                  </a:lnTo>
                </a:path>
                <a:path w="504190" h="549275">
                  <a:moveTo>
                    <a:pt x="0" y="549007"/>
                  </a:moveTo>
                  <a:lnTo>
                    <a:pt x="0" y="0"/>
                  </a:lnTo>
                </a:path>
                <a:path w="504190" h="549275">
                  <a:moveTo>
                    <a:pt x="504005" y="495009"/>
                  </a:moveTo>
                  <a:lnTo>
                    <a:pt x="0" y="495009"/>
                  </a:lnTo>
                </a:path>
                <a:path w="504190" h="549275">
                  <a:moveTo>
                    <a:pt x="504005" y="432008"/>
                  </a:moveTo>
                  <a:lnTo>
                    <a:pt x="0" y="432008"/>
                  </a:lnTo>
                </a:path>
                <a:path w="504190" h="549275">
                  <a:moveTo>
                    <a:pt x="504005" y="369008"/>
                  </a:moveTo>
                  <a:lnTo>
                    <a:pt x="0" y="369008"/>
                  </a:lnTo>
                </a:path>
                <a:path w="504190" h="549275">
                  <a:moveTo>
                    <a:pt x="504005" y="306007"/>
                  </a:moveTo>
                  <a:lnTo>
                    <a:pt x="0" y="306007"/>
                  </a:lnTo>
                </a:path>
                <a:path w="504190" h="549275">
                  <a:moveTo>
                    <a:pt x="504005" y="243007"/>
                  </a:moveTo>
                  <a:lnTo>
                    <a:pt x="0" y="243007"/>
                  </a:lnTo>
                </a:path>
                <a:path w="504190" h="549275">
                  <a:moveTo>
                    <a:pt x="504005" y="180006"/>
                  </a:moveTo>
                  <a:lnTo>
                    <a:pt x="0" y="180006"/>
                  </a:lnTo>
                </a:path>
                <a:path w="504190" h="549275">
                  <a:moveTo>
                    <a:pt x="504005" y="117006"/>
                  </a:moveTo>
                  <a:lnTo>
                    <a:pt x="0" y="117006"/>
                  </a:lnTo>
                </a:path>
                <a:path w="504190" h="549275">
                  <a:moveTo>
                    <a:pt x="504005" y="54005"/>
                  </a:moveTo>
                  <a:lnTo>
                    <a:pt x="0" y="54005"/>
                  </a:lnTo>
                </a:path>
                <a:path w="504190" h="549275">
                  <a:moveTo>
                    <a:pt x="504005" y="549007"/>
                  </a:moveTo>
                  <a:lnTo>
                    <a:pt x="0" y="549007"/>
                  </a:lnTo>
                </a:path>
                <a:path w="504190" h="549275">
                  <a:moveTo>
                    <a:pt x="504005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ln w="179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0002" y="47399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90" h="90170">
                  <a:moveTo>
                    <a:pt x="630007" y="90001"/>
                  </a:moveTo>
                  <a:lnTo>
                    <a:pt x="630007" y="0"/>
                  </a:lnTo>
                </a:path>
                <a:path w="720090" h="90170">
                  <a:moveTo>
                    <a:pt x="540006" y="90001"/>
                  </a:moveTo>
                  <a:lnTo>
                    <a:pt x="540006" y="0"/>
                  </a:lnTo>
                </a:path>
                <a:path w="720090" h="90170">
                  <a:moveTo>
                    <a:pt x="450005" y="90001"/>
                  </a:moveTo>
                  <a:lnTo>
                    <a:pt x="450005" y="0"/>
                  </a:lnTo>
                </a:path>
                <a:path w="720090" h="90170">
                  <a:moveTo>
                    <a:pt x="360004" y="90001"/>
                  </a:moveTo>
                  <a:lnTo>
                    <a:pt x="360004" y="0"/>
                  </a:lnTo>
                </a:path>
                <a:path w="720090" h="90170">
                  <a:moveTo>
                    <a:pt x="270003" y="90001"/>
                  </a:moveTo>
                  <a:lnTo>
                    <a:pt x="270003" y="0"/>
                  </a:lnTo>
                </a:path>
                <a:path w="720090" h="90170">
                  <a:moveTo>
                    <a:pt x="180002" y="90001"/>
                  </a:moveTo>
                  <a:lnTo>
                    <a:pt x="180002" y="0"/>
                  </a:lnTo>
                </a:path>
                <a:path w="720090" h="90170">
                  <a:moveTo>
                    <a:pt x="720008" y="90001"/>
                  </a:moveTo>
                  <a:lnTo>
                    <a:pt x="720008" y="0"/>
                  </a:lnTo>
                </a:path>
                <a:path w="720090" h="90170">
                  <a:moveTo>
                    <a:pt x="90001" y="90001"/>
                  </a:moveTo>
                  <a:lnTo>
                    <a:pt x="90001" y="0"/>
                  </a:lnTo>
                </a:path>
                <a:path w="720090" h="90170">
                  <a:moveTo>
                    <a:pt x="31" y="90001"/>
                  </a:moveTo>
                  <a:lnTo>
                    <a:pt x="31" y="0"/>
                  </a:lnTo>
                </a:path>
                <a:path w="720090" h="90170">
                  <a:moveTo>
                    <a:pt x="720008" y="90001"/>
                  </a:moveTo>
                  <a:lnTo>
                    <a:pt x="0" y="90001"/>
                  </a:lnTo>
                </a:path>
                <a:path w="720090" h="90170">
                  <a:moveTo>
                    <a:pt x="720008" y="31"/>
                  </a:moveTo>
                  <a:lnTo>
                    <a:pt x="0" y="31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224064" y="2122551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5719" y="454042"/>
            <a:ext cx="77216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9259" sz="900" spc="52" b="0" i="1">
                <a:latin typeface="Bookman Old Style"/>
                <a:cs typeface="Bookman Old Style"/>
              </a:rPr>
              <a:t>x</a:t>
            </a:r>
            <a:r>
              <a:rPr dirty="0" sz="500" spc="35">
                <a:latin typeface="Arial Black"/>
                <a:cs typeface="Arial Black"/>
              </a:rPr>
              <a:t>1</a:t>
            </a:r>
            <a:r>
              <a:rPr dirty="0" baseline="9259" sz="900" spc="52" b="0" i="1">
                <a:latin typeface="Bookman Old Style"/>
                <a:cs typeface="Bookman Old Style"/>
              </a:rPr>
              <a:t>x</a:t>
            </a:r>
            <a:r>
              <a:rPr dirty="0" sz="500" spc="35">
                <a:latin typeface="Arial Black"/>
                <a:cs typeface="Arial Black"/>
              </a:rPr>
              <a:t>2 </a:t>
            </a:r>
            <a:r>
              <a:rPr dirty="0" baseline="4629" sz="900" spc="82">
                <a:latin typeface="Arial Unicode MS"/>
                <a:cs typeface="Arial Unicode MS"/>
              </a:rPr>
              <a:t>· · · · ·</a:t>
            </a:r>
            <a:r>
              <a:rPr dirty="0" baseline="4629" sz="900" spc="330">
                <a:latin typeface="Arial Unicode MS"/>
                <a:cs typeface="Arial Unicode MS"/>
              </a:rPr>
              <a:t> </a:t>
            </a:r>
            <a:r>
              <a:rPr dirty="0" baseline="4629" sz="900" spc="82">
                <a:latin typeface="Arial Unicode MS"/>
                <a:cs typeface="Arial Unicode MS"/>
              </a:rPr>
              <a:t>·</a:t>
            </a:r>
            <a:endParaRPr baseline="4629" sz="900">
              <a:latin typeface="Arial Unicode MS"/>
              <a:cs typeface="Arial Unicode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79988" y="165124"/>
            <a:ext cx="742950" cy="509905"/>
            <a:chOff x="179988" y="165124"/>
            <a:chExt cx="742950" cy="509905"/>
          </a:xfrm>
        </p:grpSpPr>
        <p:sp>
          <p:nvSpPr>
            <p:cNvPr id="44" name="object 44"/>
            <p:cNvSpPr/>
            <p:nvPr/>
          </p:nvSpPr>
          <p:spPr>
            <a:xfrm>
              <a:off x="900006" y="587812"/>
              <a:ext cx="0" cy="84455"/>
            </a:xfrm>
            <a:custGeom>
              <a:avLst/>
              <a:gdLst/>
              <a:ahLst/>
              <a:cxnLst/>
              <a:rect l="l" t="t" r="r" b="b"/>
              <a:pathLst>
                <a:path w="0" h="84454">
                  <a:moveTo>
                    <a:pt x="0" y="8418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79763" y="584017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82528" y="167664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5">
                  <a:moveTo>
                    <a:pt x="66433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6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216014" y="170229"/>
            <a:ext cx="648335" cy="1473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5"/>
              <a:t>Classification</a:t>
            </a:r>
            <a:endParaRPr sz="800"/>
          </a:p>
        </p:txBody>
      </p:sp>
      <p:sp>
        <p:nvSpPr>
          <p:cNvPr id="48" name="object 48"/>
          <p:cNvSpPr/>
          <p:nvPr/>
        </p:nvSpPr>
        <p:spPr>
          <a:xfrm>
            <a:off x="651084" y="325474"/>
            <a:ext cx="204714" cy="1614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97418" y="679697"/>
            <a:ext cx="1078134" cy="1122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04591" y="746467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3324390" y="660995"/>
            <a:ext cx="2269490" cy="8801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anchor </a:t>
            </a:r>
            <a:r>
              <a:rPr dirty="0" sz="1100" spc="15">
                <a:latin typeface="Times New Roman"/>
                <a:cs typeface="Times New Roman"/>
              </a:rPr>
              <a:t>boxes, </a:t>
            </a:r>
            <a:r>
              <a:rPr dirty="0" sz="1100" spc="-25">
                <a:latin typeface="Times New Roman"/>
                <a:cs typeface="Times New Roman"/>
              </a:rPr>
              <a:t>we  </a:t>
            </a:r>
            <a:r>
              <a:rPr dirty="0" sz="1100" spc="10">
                <a:latin typeface="Times New Roman"/>
                <a:cs typeface="Times New Roman"/>
              </a:rPr>
              <a:t>would </a:t>
            </a:r>
            <a:r>
              <a:rPr dirty="0" sz="1100" spc="35">
                <a:latin typeface="Times New Roman"/>
                <a:cs typeface="Times New Roman"/>
              </a:rPr>
              <a:t>want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>
                <a:latin typeface="Times New Roman"/>
                <a:cs typeface="Times New Roman"/>
              </a:rPr>
              <a:t>classifier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predict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</a:pPr>
            <a:r>
              <a:rPr dirty="0" sz="1100" spc="-5">
                <a:latin typeface="Times New Roman"/>
                <a:cs typeface="Times New Roman"/>
              </a:rPr>
              <a:t>1 </a:t>
            </a:r>
            <a:r>
              <a:rPr dirty="0" sz="1100" spc="-20">
                <a:latin typeface="Times New Roman"/>
                <a:cs typeface="Times New Roman"/>
              </a:rPr>
              <a:t>if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35">
                <a:latin typeface="Times New Roman"/>
                <a:cs typeface="Times New Roman"/>
              </a:rPr>
              <a:t>has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0">
                <a:latin typeface="Times New Roman"/>
                <a:cs typeface="Times New Roman"/>
              </a:rPr>
              <a:t>reason-  </a:t>
            </a:r>
            <a:r>
              <a:rPr dirty="0" sz="1100" spc="25">
                <a:latin typeface="Times New Roman"/>
                <a:cs typeface="Times New Roman"/>
              </a:rPr>
              <a:t>able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overlap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(IoU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105" i="1">
                <a:latin typeface="Times New Roman"/>
                <a:cs typeface="Times New Roman"/>
              </a:rPr>
              <a:t>&gt;</a:t>
            </a:r>
            <a:r>
              <a:rPr dirty="0" sz="1100" spc="-15" i="1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0.7)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with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true  </a:t>
            </a:r>
            <a:r>
              <a:rPr dirty="0" sz="1100" spc="25">
                <a:latin typeface="Times New Roman"/>
                <a:cs typeface="Times New Roman"/>
              </a:rPr>
              <a:t>grounding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3" name="object 5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7824" y="1734007"/>
            <a:ext cx="534670" cy="724535"/>
            <a:chOff x="677824" y="1734007"/>
            <a:chExt cx="534670" cy="724535"/>
          </a:xfrm>
        </p:grpSpPr>
        <p:sp>
          <p:nvSpPr>
            <p:cNvPr id="4" name="object 4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5007" y="1742289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172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0037" y="17376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0006" y="2004010"/>
              <a:ext cx="180340" cy="360045"/>
            </a:xfrm>
            <a:custGeom>
              <a:avLst/>
              <a:gdLst/>
              <a:ahLst/>
              <a:cxnLst/>
              <a:rect l="l" t="t" r="r" b="b"/>
              <a:pathLst>
                <a:path w="180340" h="360044">
                  <a:moveTo>
                    <a:pt x="180002" y="360004"/>
                  </a:moveTo>
                  <a:lnTo>
                    <a:pt x="0" y="360004"/>
                  </a:lnTo>
                  <a:lnTo>
                    <a:pt x="0" y="0"/>
                  </a:lnTo>
                  <a:lnTo>
                    <a:pt x="180002" y="0"/>
                  </a:lnTo>
                  <a:lnTo>
                    <a:pt x="180002" y="360004"/>
                  </a:lnTo>
                  <a:close/>
                </a:path>
              </a:pathLst>
            </a:custGeom>
            <a:solidFill>
              <a:srgbClr val="FFBFBF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0006" y="2004010"/>
              <a:ext cx="180340" cy="360045"/>
            </a:xfrm>
            <a:custGeom>
              <a:avLst/>
              <a:gdLst/>
              <a:ahLst/>
              <a:cxnLst/>
              <a:rect l="l" t="t" r="r" b="b"/>
              <a:pathLst>
                <a:path w="180340" h="360044">
                  <a:moveTo>
                    <a:pt x="180002" y="360004"/>
                  </a:moveTo>
                  <a:lnTo>
                    <a:pt x="0" y="360004"/>
                  </a:lnTo>
                  <a:lnTo>
                    <a:pt x="0" y="0"/>
                  </a:lnTo>
                  <a:lnTo>
                    <a:pt x="180002" y="0"/>
                  </a:lnTo>
                  <a:lnTo>
                    <a:pt x="180002" y="360004"/>
                  </a:lnTo>
                  <a:close/>
                </a:path>
              </a:pathLst>
            </a:custGeom>
            <a:ln w="17999">
              <a:solidFill>
                <a:srgbClr val="F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604965" y="1488461"/>
            <a:ext cx="612775" cy="194310"/>
            <a:chOff x="604965" y="1488461"/>
            <a:chExt cx="612775" cy="194310"/>
          </a:xfrm>
        </p:grpSpPr>
        <p:sp>
          <p:nvSpPr>
            <p:cNvPr id="11" name="object 11"/>
            <p:cNvSpPr/>
            <p:nvPr/>
          </p:nvSpPr>
          <p:spPr>
            <a:xfrm>
              <a:off x="810006" y="1635005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7505" y="1500002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4974" y="1497471"/>
              <a:ext cx="207561" cy="1850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7505" y="1500002"/>
              <a:ext cx="607695" cy="171450"/>
            </a:xfrm>
            <a:custGeom>
              <a:avLst/>
              <a:gdLst/>
              <a:ahLst/>
              <a:cxnLst/>
              <a:rect l="l" t="t" r="r" b="b"/>
              <a:pathLst>
                <a:path w="607694" h="171450">
                  <a:moveTo>
                    <a:pt x="0" y="0"/>
                  </a:moveTo>
                  <a:lnTo>
                    <a:pt x="405004" y="0"/>
                  </a:lnTo>
                </a:path>
                <a:path w="607694" h="171450">
                  <a:moveTo>
                    <a:pt x="607505" y="135003"/>
                  </a:moveTo>
                  <a:lnTo>
                    <a:pt x="405004" y="0"/>
                  </a:lnTo>
                </a:path>
                <a:path w="607694" h="171450">
                  <a:moveTo>
                    <a:pt x="202500" y="171002"/>
                  </a:moveTo>
                  <a:lnTo>
                    <a:pt x="202500" y="126002"/>
                  </a:lnTo>
                </a:path>
                <a:path w="607694" h="171450">
                  <a:moveTo>
                    <a:pt x="202500" y="126002"/>
                  </a:moveTo>
                  <a:lnTo>
                    <a:pt x="607505" y="126002"/>
                  </a:lnTo>
                </a:path>
                <a:path w="607694" h="171450">
                  <a:moveTo>
                    <a:pt x="607505" y="126002"/>
                  </a:moveTo>
                  <a:lnTo>
                    <a:pt x="607505" y="171002"/>
                  </a:lnTo>
                </a:path>
                <a:path w="607694" h="171450">
                  <a:moveTo>
                    <a:pt x="607505" y="171002"/>
                  </a:moveTo>
                  <a:lnTo>
                    <a:pt x="202500" y="171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0" y="45000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405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202500" y="135003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607505" y="135003"/>
                  </a:lnTo>
                  <a:lnTo>
                    <a:pt x="202500" y="13500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4974" y="1488471"/>
              <a:ext cx="207561" cy="185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0" y="0"/>
                  </a:moveTo>
                  <a:lnTo>
                    <a:pt x="405004" y="0"/>
                  </a:lnTo>
                </a:path>
                <a:path w="607694" h="135255">
                  <a:moveTo>
                    <a:pt x="607505" y="135003"/>
                  </a:moveTo>
                  <a:lnTo>
                    <a:pt x="405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139977" y="1543825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1666" y="1400262"/>
            <a:ext cx="493395" cy="147320"/>
            <a:chOff x="661666" y="1400262"/>
            <a:chExt cx="493395" cy="147320"/>
          </a:xfrm>
        </p:grpSpPr>
        <p:sp>
          <p:nvSpPr>
            <p:cNvPr id="23" name="object 23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</a:path>
                <a:path w="342265" h="45084">
                  <a:moveTo>
                    <a:pt x="0" y="0"/>
                  </a:moveTo>
                  <a:lnTo>
                    <a:pt x="342004" y="0"/>
                  </a:lnTo>
                </a:path>
                <a:path w="342265" h="45084">
                  <a:moveTo>
                    <a:pt x="342004" y="0"/>
                  </a:moveTo>
                  <a:lnTo>
                    <a:pt x="342004" y="45000"/>
                  </a:lnTo>
                </a:path>
                <a:path w="342265" h="45084">
                  <a:moveTo>
                    <a:pt x="342004" y="45000"/>
                  </a:moveTo>
                  <a:lnTo>
                    <a:pt x="0" y="4500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342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342004" y="45000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342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342004" y="0"/>
                  </a:moveTo>
                  <a:lnTo>
                    <a:pt x="0" y="0"/>
                  </a:lnTo>
                  <a:lnTo>
                    <a:pt x="145799" y="97201"/>
                  </a:lnTo>
                  <a:lnTo>
                    <a:pt x="487804" y="97201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145799" y="97201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487804" y="97201"/>
                  </a:lnTo>
                  <a:lnTo>
                    <a:pt x="145799" y="972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61675" y="1400272"/>
              <a:ext cx="150860" cy="1472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0" y="0"/>
                  </a:moveTo>
                  <a:lnTo>
                    <a:pt x="342004" y="0"/>
                  </a:lnTo>
                </a:path>
                <a:path w="488315" h="97790">
                  <a:moveTo>
                    <a:pt x="487804" y="97201"/>
                  </a:moveTo>
                  <a:lnTo>
                    <a:pt x="342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011504" y="1375918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91150" y="1365145"/>
            <a:ext cx="17780" cy="17780"/>
            <a:chOff x="891150" y="1365145"/>
            <a:chExt cx="17780" cy="17780"/>
          </a:xfrm>
        </p:grpSpPr>
        <p:sp>
          <p:nvSpPr>
            <p:cNvPr id="32" name="object 32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37462" y="471451"/>
            <a:ext cx="725170" cy="731520"/>
            <a:chOff x="537462" y="471451"/>
            <a:chExt cx="725170" cy="731520"/>
          </a:xfrm>
        </p:grpSpPr>
        <p:sp>
          <p:nvSpPr>
            <p:cNvPr id="35" name="object 35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84005" y="608993"/>
              <a:ext cx="504190" cy="549275"/>
            </a:xfrm>
            <a:custGeom>
              <a:avLst/>
              <a:gdLst/>
              <a:ahLst/>
              <a:cxnLst/>
              <a:rect l="l" t="t" r="r" b="b"/>
              <a:pathLst>
                <a:path w="504190" h="549275">
                  <a:moveTo>
                    <a:pt x="252001" y="549007"/>
                  </a:moveTo>
                  <a:lnTo>
                    <a:pt x="252001" y="0"/>
                  </a:lnTo>
                </a:path>
                <a:path w="504190" h="549275">
                  <a:moveTo>
                    <a:pt x="189001" y="549007"/>
                  </a:moveTo>
                  <a:lnTo>
                    <a:pt x="189001" y="0"/>
                  </a:lnTo>
                </a:path>
                <a:path w="504190" h="549275">
                  <a:moveTo>
                    <a:pt x="504003" y="549007"/>
                  </a:moveTo>
                  <a:lnTo>
                    <a:pt x="504003" y="0"/>
                  </a:lnTo>
                </a:path>
                <a:path w="504190" h="549275">
                  <a:moveTo>
                    <a:pt x="441003" y="549007"/>
                  </a:moveTo>
                  <a:lnTo>
                    <a:pt x="441003" y="0"/>
                  </a:lnTo>
                </a:path>
                <a:path w="504190" h="549275">
                  <a:moveTo>
                    <a:pt x="378002" y="549007"/>
                  </a:moveTo>
                  <a:lnTo>
                    <a:pt x="378002" y="0"/>
                  </a:lnTo>
                </a:path>
                <a:path w="504190" h="549275">
                  <a:moveTo>
                    <a:pt x="315002" y="549007"/>
                  </a:moveTo>
                  <a:lnTo>
                    <a:pt x="315002" y="0"/>
                  </a:lnTo>
                </a:path>
                <a:path w="504190" h="549275">
                  <a:moveTo>
                    <a:pt x="126000" y="549007"/>
                  </a:moveTo>
                  <a:lnTo>
                    <a:pt x="126000" y="0"/>
                  </a:lnTo>
                </a:path>
                <a:path w="504190" h="549275">
                  <a:moveTo>
                    <a:pt x="63000" y="549007"/>
                  </a:moveTo>
                  <a:lnTo>
                    <a:pt x="63000" y="0"/>
                  </a:lnTo>
                </a:path>
                <a:path w="504190" h="549275">
                  <a:moveTo>
                    <a:pt x="0" y="549007"/>
                  </a:moveTo>
                  <a:lnTo>
                    <a:pt x="0" y="0"/>
                  </a:lnTo>
                </a:path>
                <a:path w="504190" h="549275">
                  <a:moveTo>
                    <a:pt x="504005" y="495009"/>
                  </a:moveTo>
                  <a:lnTo>
                    <a:pt x="0" y="495009"/>
                  </a:lnTo>
                </a:path>
                <a:path w="504190" h="549275">
                  <a:moveTo>
                    <a:pt x="504005" y="432008"/>
                  </a:moveTo>
                  <a:lnTo>
                    <a:pt x="0" y="432008"/>
                  </a:lnTo>
                </a:path>
                <a:path w="504190" h="549275">
                  <a:moveTo>
                    <a:pt x="504005" y="369008"/>
                  </a:moveTo>
                  <a:lnTo>
                    <a:pt x="0" y="369008"/>
                  </a:lnTo>
                </a:path>
                <a:path w="504190" h="549275">
                  <a:moveTo>
                    <a:pt x="504005" y="306007"/>
                  </a:moveTo>
                  <a:lnTo>
                    <a:pt x="0" y="306007"/>
                  </a:lnTo>
                </a:path>
                <a:path w="504190" h="549275">
                  <a:moveTo>
                    <a:pt x="504005" y="243007"/>
                  </a:moveTo>
                  <a:lnTo>
                    <a:pt x="0" y="243007"/>
                  </a:lnTo>
                </a:path>
                <a:path w="504190" h="549275">
                  <a:moveTo>
                    <a:pt x="504005" y="180006"/>
                  </a:moveTo>
                  <a:lnTo>
                    <a:pt x="0" y="180006"/>
                  </a:lnTo>
                </a:path>
                <a:path w="504190" h="549275">
                  <a:moveTo>
                    <a:pt x="504005" y="117006"/>
                  </a:moveTo>
                  <a:lnTo>
                    <a:pt x="0" y="117006"/>
                  </a:lnTo>
                </a:path>
                <a:path w="504190" h="549275">
                  <a:moveTo>
                    <a:pt x="504005" y="54005"/>
                  </a:moveTo>
                  <a:lnTo>
                    <a:pt x="0" y="54005"/>
                  </a:lnTo>
                </a:path>
                <a:path w="504190" h="549275">
                  <a:moveTo>
                    <a:pt x="504005" y="549007"/>
                  </a:moveTo>
                  <a:lnTo>
                    <a:pt x="0" y="549007"/>
                  </a:lnTo>
                </a:path>
                <a:path w="504190" h="549275">
                  <a:moveTo>
                    <a:pt x="504005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49507" y="86099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4" h="45084">
                  <a:moveTo>
                    <a:pt x="45000" y="45000"/>
                  </a:moveTo>
                  <a:lnTo>
                    <a:pt x="0" y="45000"/>
                  </a:lnTo>
                  <a:lnTo>
                    <a:pt x="0" y="0"/>
                  </a:lnTo>
                  <a:lnTo>
                    <a:pt x="45000" y="0"/>
                  </a:lnTo>
                  <a:lnTo>
                    <a:pt x="45000" y="45000"/>
                  </a:lnTo>
                  <a:close/>
                </a:path>
              </a:pathLst>
            </a:custGeom>
            <a:ln w="179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0002" y="47399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90" h="90170">
                  <a:moveTo>
                    <a:pt x="630007" y="90001"/>
                  </a:moveTo>
                  <a:lnTo>
                    <a:pt x="630007" y="0"/>
                  </a:lnTo>
                </a:path>
                <a:path w="720090" h="90170">
                  <a:moveTo>
                    <a:pt x="540006" y="90001"/>
                  </a:moveTo>
                  <a:lnTo>
                    <a:pt x="540006" y="0"/>
                  </a:lnTo>
                </a:path>
                <a:path w="720090" h="90170">
                  <a:moveTo>
                    <a:pt x="450005" y="90001"/>
                  </a:moveTo>
                  <a:lnTo>
                    <a:pt x="450005" y="0"/>
                  </a:lnTo>
                </a:path>
                <a:path w="720090" h="90170">
                  <a:moveTo>
                    <a:pt x="360004" y="90001"/>
                  </a:moveTo>
                  <a:lnTo>
                    <a:pt x="360004" y="0"/>
                  </a:lnTo>
                </a:path>
                <a:path w="720090" h="90170">
                  <a:moveTo>
                    <a:pt x="270003" y="90001"/>
                  </a:moveTo>
                  <a:lnTo>
                    <a:pt x="270003" y="0"/>
                  </a:lnTo>
                </a:path>
                <a:path w="720090" h="90170">
                  <a:moveTo>
                    <a:pt x="180002" y="90001"/>
                  </a:moveTo>
                  <a:lnTo>
                    <a:pt x="180002" y="0"/>
                  </a:lnTo>
                </a:path>
                <a:path w="720090" h="90170">
                  <a:moveTo>
                    <a:pt x="720008" y="90001"/>
                  </a:moveTo>
                  <a:lnTo>
                    <a:pt x="720008" y="0"/>
                  </a:lnTo>
                </a:path>
                <a:path w="720090" h="90170">
                  <a:moveTo>
                    <a:pt x="90001" y="90001"/>
                  </a:moveTo>
                  <a:lnTo>
                    <a:pt x="90001" y="0"/>
                  </a:lnTo>
                </a:path>
                <a:path w="720090" h="90170">
                  <a:moveTo>
                    <a:pt x="31" y="90001"/>
                  </a:moveTo>
                  <a:lnTo>
                    <a:pt x="31" y="0"/>
                  </a:lnTo>
                </a:path>
                <a:path w="720090" h="90170">
                  <a:moveTo>
                    <a:pt x="720008" y="90001"/>
                  </a:moveTo>
                  <a:lnTo>
                    <a:pt x="0" y="90001"/>
                  </a:lnTo>
                </a:path>
                <a:path w="720090" h="90170">
                  <a:moveTo>
                    <a:pt x="720008" y="31"/>
                  </a:moveTo>
                  <a:lnTo>
                    <a:pt x="0" y="31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224064" y="2122551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8419" y="454042"/>
            <a:ext cx="74676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9259" sz="900" spc="52" b="0" i="1">
                <a:latin typeface="Bookman Old Style"/>
                <a:cs typeface="Bookman Old Style"/>
              </a:rPr>
              <a:t>x</a:t>
            </a:r>
            <a:r>
              <a:rPr dirty="0" sz="500" spc="35">
                <a:latin typeface="Arial Black"/>
                <a:cs typeface="Arial Black"/>
              </a:rPr>
              <a:t>1</a:t>
            </a:r>
            <a:r>
              <a:rPr dirty="0" baseline="9259" sz="900" spc="52" b="0" i="1">
                <a:latin typeface="Bookman Old Style"/>
                <a:cs typeface="Bookman Old Style"/>
              </a:rPr>
              <a:t>x</a:t>
            </a:r>
            <a:r>
              <a:rPr dirty="0" sz="500" spc="35">
                <a:latin typeface="Arial Black"/>
                <a:cs typeface="Arial Black"/>
              </a:rPr>
              <a:t>2 </a:t>
            </a:r>
            <a:r>
              <a:rPr dirty="0" baseline="4629" sz="900" spc="82">
                <a:latin typeface="Arial Unicode MS"/>
                <a:cs typeface="Arial Unicode MS"/>
              </a:rPr>
              <a:t>· · · · ·</a:t>
            </a:r>
            <a:r>
              <a:rPr dirty="0" baseline="4629" sz="900" spc="322">
                <a:latin typeface="Arial Unicode MS"/>
                <a:cs typeface="Arial Unicode MS"/>
              </a:rPr>
              <a:t> </a:t>
            </a:r>
            <a:r>
              <a:rPr dirty="0" baseline="4629" sz="900" spc="82">
                <a:latin typeface="Arial Unicode MS"/>
                <a:cs typeface="Arial Unicode MS"/>
              </a:rPr>
              <a:t>·</a:t>
            </a:r>
            <a:endParaRPr baseline="4629" sz="900">
              <a:latin typeface="Arial Unicode MS"/>
              <a:cs typeface="Arial Unicode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79988" y="155846"/>
            <a:ext cx="1378585" cy="518795"/>
            <a:chOff x="179988" y="155846"/>
            <a:chExt cx="1378585" cy="518795"/>
          </a:xfrm>
        </p:grpSpPr>
        <p:sp>
          <p:nvSpPr>
            <p:cNvPr id="44" name="object 44"/>
            <p:cNvSpPr/>
            <p:nvPr/>
          </p:nvSpPr>
          <p:spPr>
            <a:xfrm>
              <a:off x="900006" y="587812"/>
              <a:ext cx="0" cy="84455"/>
            </a:xfrm>
            <a:custGeom>
              <a:avLst/>
              <a:gdLst/>
              <a:ahLst/>
              <a:cxnLst/>
              <a:rect l="l" t="t" r="r" b="b"/>
              <a:pathLst>
                <a:path w="0" h="84454">
                  <a:moveTo>
                    <a:pt x="0" y="8418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79763" y="584017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82528" y="167664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5">
                  <a:moveTo>
                    <a:pt x="66433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6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51084" y="325474"/>
              <a:ext cx="204714" cy="1614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64510" y="158386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10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203314" y="170229"/>
            <a:ext cx="1332230" cy="1473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807085" algn="l"/>
              </a:tabLst>
            </a:pPr>
            <a:r>
              <a:rPr dirty="0" sz="800" spc="35"/>
              <a:t>Classification	</a:t>
            </a:r>
            <a:r>
              <a:rPr dirty="0" baseline="6944" sz="1200" spc="52"/>
              <a:t>Regression</a:t>
            </a:r>
            <a:endParaRPr baseline="6944" sz="1200"/>
          </a:p>
        </p:txBody>
      </p:sp>
      <p:sp>
        <p:nvSpPr>
          <p:cNvPr id="50" name="object 50"/>
          <p:cNvSpPr/>
          <p:nvPr/>
        </p:nvSpPr>
        <p:spPr>
          <a:xfrm>
            <a:off x="944215" y="334752"/>
            <a:ext cx="192343" cy="1522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97418" y="679697"/>
            <a:ext cx="1078134" cy="11221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04591" y="746467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324390" y="660995"/>
            <a:ext cx="2269490" cy="14344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anchor </a:t>
            </a:r>
            <a:r>
              <a:rPr dirty="0" sz="1100" spc="15">
                <a:latin typeface="Times New Roman"/>
                <a:cs typeface="Times New Roman"/>
              </a:rPr>
              <a:t>boxes, </a:t>
            </a:r>
            <a:r>
              <a:rPr dirty="0" sz="1100" spc="-25">
                <a:latin typeface="Times New Roman"/>
                <a:cs typeface="Times New Roman"/>
              </a:rPr>
              <a:t>we  </a:t>
            </a:r>
            <a:r>
              <a:rPr dirty="0" sz="1100" spc="10">
                <a:latin typeface="Times New Roman"/>
                <a:cs typeface="Times New Roman"/>
              </a:rPr>
              <a:t>would </a:t>
            </a:r>
            <a:r>
              <a:rPr dirty="0" sz="1100" spc="35">
                <a:latin typeface="Times New Roman"/>
                <a:cs typeface="Times New Roman"/>
              </a:rPr>
              <a:t>want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>
                <a:latin typeface="Times New Roman"/>
                <a:cs typeface="Times New Roman"/>
              </a:rPr>
              <a:t>classifier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predict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</a:pPr>
            <a:r>
              <a:rPr dirty="0" sz="1100" spc="-5">
                <a:latin typeface="Times New Roman"/>
                <a:cs typeface="Times New Roman"/>
              </a:rPr>
              <a:t>1 </a:t>
            </a:r>
            <a:r>
              <a:rPr dirty="0" sz="1100" spc="-20">
                <a:latin typeface="Times New Roman"/>
                <a:cs typeface="Times New Roman"/>
              </a:rPr>
              <a:t>if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35">
                <a:latin typeface="Times New Roman"/>
                <a:cs typeface="Times New Roman"/>
              </a:rPr>
              <a:t>has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0">
                <a:latin typeface="Times New Roman"/>
                <a:cs typeface="Times New Roman"/>
              </a:rPr>
              <a:t>reason-  </a:t>
            </a:r>
            <a:r>
              <a:rPr dirty="0" sz="1100" spc="25">
                <a:latin typeface="Times New Roman"/>
                <a:cs typeface="Times New Roman"/>
              </a:rPr>
              <a:t>able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overlap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(IoU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105" i="1">
                <a:latin typeface="Times New Roman"/>
                <a:cs typeface="Times New Roman"/>
              </a:rPr>
              <a:t>&gt;</a:t>
            </a:r>
            <a:r>
              <a:rPr dirty="0" sz="1100" spc="-15" i="1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0.7)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with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1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true  </a:t>
            </a:r>
            <a:r>
              <a:rPr dirty="0" sz="1100" spc="25">
                <a:latin typeface="Times New Roman"/>
                <a:cs typeface="Times New Roman"/>
              </a:rPr>
              <a:t>grounding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Times New Roman"/>
                <a:cs typeface="Times New Roman"/>
              </a:rPr>
              <a:t>Similarly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0">
                <a:latin typeface="Times New Roman"/>
                <a:cs typeface="Times New Roman"/>
              </a:rPr>
              <a:t>would </a:t>
            </a:r>
            <a:r>
              <a:rPr dirty="0" sz="1100" spc="35">
                <a:latin typeface="Times New Roman"/>
                <a:cs typeface="Times New Roman"/>
              </a:rPr>
              <a:t>want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regres-  </a:t>
            </a:r>
            <a:r>
              <a:rPr dirty="0" sz="1100" spc="10">
                <a:latin typeface="Times New Roman"/>
                <a:cs typeface="Times New Roman"/>
              </a:rPr>
              <a:t>sion </a:t>
            </a:r>
            <a:r>
              <a:rPr dirty="0" sz="1100" spc="25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20">
                <a:latin typeface="Times New Roman"/>
                <a:cs typeface="Times New Roman"/>
              </a:rPr>
              <a:t>box  </a:t>
            </a:r>
            <a:r>
              <a:rPr dirty="0" sz="1100" spc="45">
                <a:latin typeface="Times New Roman"/>
                <a:cs typeface="Times New Roman"/>
              </a:rPr>
              <a:t>(red)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r>
              <a:rPr dirty="0" sz="1100" spc="26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(pink)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204591" y="1644802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6" name="object 5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7824" y="1734007"/>
            <a:ext cx="534670" cy="724535"/>
            <a:chOff x="677824" y="1734007"/>
            <a:chExt cx="534670" cy="724535"/>
          </a:xfrm>
        </p:grpSpPr>
        <p:sp>
          <p:nvSpPr>
            <p:cNvPr id="4" name="object 4"/>
            <p:cNvSpPr/>
            <p:nvPr/>
          </p:nvSpPr>
          <p:spPr>
            <a:xfrm>
              <a:off x="677824" y="1909552"/>
              <a:ext cx="534352" cy="548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5007" y="1742289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17172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0037" y="1737607"/>
              <a:ext cx="50165" cy="23495"/>
            </a:xfrm>
            <a:custGeom>
              <a:avLst/>
              <a:gdLst/>
              <a:ahLst/>
              <a:cxnLst/>
              <a:rect l="l" t="t" r="r" b="b"/>
              <a:pathLst>
                <a:path w="50165" h="23494">
                  <a:moveTo>
                    <a:pt x="0" y="23409"/>
                  </a:moveTo>
                  <a:lnTo>
                    <a:pt x="7632" y="19751"/>
                  </a:lnTo>
                  <a:lnTo>
                    <a:pt x="15411" y="12875"/>
                  </a:lnTo>
                  <a:lnTo>
                    <a:pt x="21727" y="5413"/>
                  </a:lnTo>
                  <a:lnTo>
                    <a:pt x="24970" y="0"/>
                  </a:lnTo>
                  <a:lnTo>
                    <a:pt x="28213" y="5413"/>
                  </a:lnTo>
                  <a:lnTo>
                    <a:pt x="34529" y="12875"/>
                  </a:lnTo>
                  <a:lnTo>
                    <a:pt x="42307" y="19751"/>
                  </a:lnTo>
                  <a:lnTo>
                    <a:pt x="49940" y="23409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24064" y="2122551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4965" y="1488461"/>
            <a:ext cx="612775" cy="194310"/>
            <a:chOff x="604965" y="1488461"/>
            <a:chExt cx="612775" cy="194310"/>
          </a:xfrm>
        </p:grpSpPr>
        <p:sp>
          <p:nvSpPr>
            <p:cNvPr id="9" name="object 9"/>
            <p:cNvSpPr/>
            <p:nvPr/>
          </p:nvSpPr>
          <p:spPr>
            <a:xfrm>
              <a:off x="810006" y="1635005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7505" y="1500002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4974" y="1497471"/>
              <a:ext cx="207561" cy="1850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7505" y="1500002"/>
              <a:ext cx="607695" cy="171450"/>
            </a:xfrm>
            <a:custGeom>
              <a:avLst/>
              <a:gdLst/>
              <a:ahLst/>
              <a:cxnLst/>
              <a:rect l="l" t="t" r="r" b="b"/>
              <a:pathLst>
                <a:path w="607694" h="171450">
                  <a:moveTo>
                    <a:pt x="0" y="0"/>
                  </a:moveTo>
                  <a:lnTo>
                    <a:pt x="405004" y="0"/>
                  </a:lnTo>
                </a:path>
                <a:path w="607694" h="171450">
                  <a:moveTo>
                    <a:pt x="607505" y="135003"/>
                  </a:moveTo>
                  <a:lnTo>
                    <a:pt x="405004" y="0"/>
                  </a:lnTo>
                </a:path>
                <a:path w="607694" h="171450">
                  <a:moveTo>
                    <a:pt x="202500" y="171002"/>
                  </a:moveTo>
                  <a:lnTo>
                    <a:pt x="202500" y="126002"/>
                  </a:lnTo>
                </a:path>
                <a:path w="607694" h="171450">
                  <a:moveTo>
                    <a:pt x="202500" y="126002"/>
                  </a:moveTo>
                  <a:lnTo>
                    <a:pt x="607505" y="126002"/>
                  </a:lnTo>
                </a:path>
                <a:path w="607694" h="171450">
                  <a:moveTo>
                    <a:pt x="607505" y="126002"/>
                  </a:moveTo>
                  <a:lnTo>
                    <a:pt x="607505" y="171002"/>
                  </a:lnTo>
                </a:path>
                <a:path w="607694" h="171450">
                  <a:moveTo>
                    <a:pt x="607505" y="171002"/>
                  </a:moveTo>
                  <a:lnTo>
                    <a:pt x="202500" y="17100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405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405004" y="45000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0006" y="1626004"/>
              <a:ext cx="405130" cy="45085"/>
            </a:xfrm>
            <a:custGeom>
              <a:avLst/>
              <a:gdLst/>
              <a:ahLst/>
              <a:cxnLst/>
              <a:rect l="l" t="t" r="r" b="b"/>
              <a:pathLst>
                <a:path w="405130" h="45085">
                  <a:moveTo>
                    <a:pt x="0" y="45000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405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405004" y="0"/>
                  </a:moveTo>
                  <a:lnTo>
                    <a:pt x="0" y="0"/>
                  </a:lnTo>
                  <a:lnTo>
                    <a:pt x="202500" y="135003"/>
                  </a:lnTo>
                  <a:lnTo>
                    <a:pt x="607505" y="135003"/>
                  </a:lnTo>
                  <a:lnTo>
                    <a:pt x="4050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202500" y="135003"/>
                  </a:moveTo>
                  <a:lnTo>
                    <a:pt x="0" y="0"/>
                  </a:lnTo>
                  <a:lnTo>
                    <a:pt x="405004" y="0"/>
                  </a:lnTo>
                  <a:lnTo>
                    <a:pt x="607505" y="135003"/>
                  </a:lnTo>
                  <a:lnTo>
                    <a:pt x="202500" y="13500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4974" y="1488471"/>
              <a:ext cx="207561" cy="1850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7505" y="1491001"/>
              <a:ext cx="607695" cy="135255"/>
            </a:xfrm>
            <a:custGeom>
              <a:avLst/>
              <a:gdLst/>
              <a:ahLst/>
              <a:cxnLst/>
              <a:rect l="l" t="t" r="r" b="b"/>
              <a:pathLst>
                <a:path w="607694" h="135255">
                  <a:moveTo>
                    <a:pt x="0" y="0"/>
                  </a:moveTo>
                  <a:lnTo>
                    <a:pt x="405004" y="0"/>
                  </a:lnTo>
                </a:path>
                <a:path w="607694" h="135255">
                  <a:moveTo>
                    <a:pt x="607505" y="135003"/>
                  </a:moveTo>
                  <a:lnTo>
                    <a:pt x="405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39977" y="1543825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1666" y="1400262"/>
            <a:ext cx="493395" cy="147320"/>
            <a:chOff x="661666" y="1400262"/>
            <a:chExt cx="493395" cy="147320"/>
          </a:xfrm>
        </p:grpSpPr>
        <p:sp>
          <p:nvSpPr>
            <p:cNvPr id="21" name="object 21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</a:path>
                <a:path w="342265" h="45084">
                  <a:moveTo>
                    <a:pt x="0" y="0"/>
                  </a:moveTo>
                  <a:lnTo>
                    <a:pt x="342004" y="0"/>
                  </a:lnTo>
                </a:path>
                <a:path w="342265" h="45084">
                  <a:moveTo>
                    <a:pt x="342004" y="0"/>
                  </a:moveTo>
                  <a:lnTo>
                    <a:pt x="342004" y="45000"/>
                  </a:lnTo>
                </a:path>
                <a:path w="342265" h="45084">
                  <a:moveTo>
                    <a:pt x="342004" y="45000"/>
                  </a:moveTo>
                  <a:lnTo>
                    <a:pt x="0" y="4500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342004" y="0"/>
                  </a:moveTo>
                  <a:lnTo>
                    <a:pt x="0" y="0"/>
                  </a:lnTo>
                  <a:lnTo>
                    <a:pt x="0" y="45000"/>
                  </a:lnTo>
                  <a:lnTo>
                    <a:pt x="342004" y="45000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0006" y="1500003"/>
              <a:ext cx="342265" cy="45085"/>
            </a:xfrm>
            <a:custGeom>
              <a:avLst/>
              <a:gdLst/>
              <a:ahLst/>
              <a:cxnLst/>
              <a:rect l="l" t="t" r="r" b="b"/>
              <a:pathLst>
                <a:path w="342265" h="45084">
                  <a:moveTo>
                    <a:pt x="0" y="45000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342004" y="45000"/>
                  </a:lnTo>
                  <a:lnTo>
                    <a:pt x="0" y="45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342004" y="0"/>
                  </a:moveTo>
                  <a:lnTo>
                    <a:pt x="0" y="0"/>
                  </a:lnTo>
                  <a:lnTo>
                    <a:pt x="145799" y="97201"/>
                  </a:lnTo>
                  <a:lnTo>
                    <a:pt x="487804" y="97201"/>
                  </a:lnTo>
                  <a:lnTo>
                    <a:pt x="342004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145799" y="97201"/>
                  </a:moveTo>
                  <a:lnTo>
                    <a:pt x="0" y="0"/>
                  </a:lnTo>
                  <a:lnTo>
                    <a:pt x="342004" y="0"/>
                  </a:lnTo>
                  <a:lnTo>
                    <a:pt x="487804" y="97201"/>
                  </a:lnTo>
                  <a:lnTo>
                    <a:pt x="145799" y="972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1675" y="1400272"/>
              <a:ext cx="150860" cy="1472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4206" y="1402802"/>
              <a:ext cx="488315" cy="97790"/>
            </a:xfrm>
            <a:custGeom>
              <a:avLst/>
              <a:gdLst/>
              <a:ahLst/>
              <a:cxnLst/>
              <a:rect l="l" t="t" r="r" b="b"/>
              <a:pathLst>
                <a:path w="488315" h="97790">
                  <a:moveTo>
                    <a:pt x="0" y="0"/>
                  </a:moveTo>
                  <a:lnTo>
                    <a:pt x="342004" y="0"/>
                  </a:lnTo>
                </a:path>
                <a:path w="488315" h="97790">
                  <a:moveTo>
                    <a:pt x="487804" y="97201"/>
                  </a:moveTo>
                  <a:lnTo>
                    <a:pt x="3420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011504" y="1375918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91150" y="1365145"/>
            <a:ext cx="17780" cy="17780"/>
            <a:chOff x="891150" y="1365145"/>
            <a:chExt cx="17780" cy="17780"/>
          </a:xfrm>
        </p:grpSpPr>
        <p:sp>
          <p:nvSpPr>
            <p:cNvPr id="30" name="object 30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93680" y="13676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537462" y="471451"/>
            <a:ext cx="725170" cy="731520"/>
            <a:chOff x="537462" y="471451"/>
            <a:chExt cx="725170" cy="731520"/>
          </a:xfrm>
        </p:grpSpPr>
        <p:sp>
          <p:nvSpPr>
            <p:cNvPr id="33" name="object 33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820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2832"/>
                  </a:lnTo>
                  <a:lnTo>
                    <a:pt x="9820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93680" y="1187674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6326" y="0"/>
                  </a:moveTo>
                  <a:lnTo>
                    <a:pt x="2832" y="0"/>
                  </a:lnTo>
                  <a:lnTo>
                    <a:pt x="0" y="2832"/>
                  </a:lnTo>
                  <a:lnTo>
                    <a:pt x="0" y="6326"/>
                  </a:lnTo>
                  <a:lnTo>
                    <a:pt x="0" y="9820"/>
                  </a:lnTo>
                  <a:lnTo>
                    <a:pt x="2832" y="12652"/>
                  </a:lnTo>
                  <a:lnTo>
                    <a:pt x="6326" y="12652"/>
                  </a:lnTo>
                  <a:lnTo>
                    <a:pt x="9820" y="12652"/>
                  </a:lnTo>
                  <a:lnTo>
                    <a:pt x="12652" y="9820"/>
                  </a:lnTo>
                  <a:lnTo>
                    <a:pt x="12652" y="6326"/>
                  </a:lnTo>
                  <a:lnTo>
                    <a:pt x="12652" y="2832"/>
                  </a:lnTo>
                  <a:lnTo>
                    <a:pt x="9820" y="0"/>
                  </a:lnTo>
                  <a:lnTo>
                    <a:pt x="632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4005" y="608993"/>
              <a:ext cx="504190" cy="549275"/>
            </a:xfrm>
            <a:custGeom>
              <a:avLst/>
              <a:gdLst/>
              <a:ahLst/>
              <a:cxnLst/>
              <a:rect l="l" t="t" r="r" b="b"/>
              <a:pathLst>
                <a:path w="504190" h="549275">
                  <a:moveTo>
                    <a:pt x="252001" y="549007"/>
                  </a:moveTo>
                  <a:lnTo>
                    <a:pt x="252001" y="0"/>
                  </a:lnTo>
                </a:path>
                <a:path w="504190" h="549275">
                  <a:moveTo>
                    <a:pt x="189001" y="549007"/>
                  </a:moveTo>
                  <a:lnTo>
                    <a:pt x="189001" y="0"/>
                  </a:lnTo>
                </a:path>
                <a:path w="504190" h="549275">
                  <a:moveTo>
                    <a:pt x="504003" y="549007"/>
                  </a:moveTo>
                  <a:lnTo>
                    <a:pt x="504003" y="0"/>
                  </a:lnTo>
                </a:path>
                <a:path w="504190" h="549275">
                  <a:moveTo>
                    <a:pt x="441003" y="549007"/>
                  </a:moveTo>
                  <a:lnTo>
                    <a:pt x="441003" y="0"/>
                  </a:lnTo>
                </a:path>
                <a:path w="504190" h="549275">
                  <a:moveTo>
                    <a:pt x="378002" y="549007"/>
                  </a:moveTo>
                  <a:lnTo>
                    <a:pt x="378002" y="0"/>
                  </a:lnTo>
                </a:path>
                <a:path w="504190" h="549275">
                  <a:moveTo>
                    <a:pt x="315002" y="549007"/>
                  </a:moveTo>
                  <a:lnTo>
                    <a:pt x="315002" y="0"/>
                  </a:lnTo>
                </a:path>
                <a:path w="504190" h="549275">
                  <a:moveTo>
                    <a:pt x="126000" y="549007"/>
                  </a:moveTo>
                  <a:lnTo>
                    <a:pt x="126000" y="0"/>
                  </a:lnTo>
                </a:path>
                <a:path w="504190" h="549275">
                  <a:moveTo>
                    <a:pt x="63000" y="549007"/>
                  </a:moveTo>
                  <a:lnTo>
                    <a:pt x="63000" y="0"/>
                  </a:lnTo>
                </a:path>
                <a:path w="504190" h="549275">
                  <a:moveTo>
                    <a:pt x="0" y="549007"/>
                  </a:moveTo>
                  <a:lnTo>
                    <a:pt x="0" y="0"/>
                  </a:lnTo>
                </a:path>
                <a:path w="504190" h="549275">
                  <a:moveTo>
                    <a:pt x="504005" y="495009"/>
                  </a:moveTo>
                  <a:lnTo>
                    <a:pt x="0" y="495009"/>
                  </a:lnTo>
                </a:path>
                <a:path w="504190" h="549275">
                  <a:moveTo>
                    <a:pt x="504005" y="432008"/>
                  </a:moveTo>
                  <a:lnTo>
                    <a:pt x="0" y="432008"/>
                  </a:lnTo>
                </a:path>
                <a:path w="504190" h="549275">
                  <a:moveTo>
                    <a:pt x="504005" y="369008"/>
                  </a:moveTo>
                  <a:lnTo>
                    <a:pt x="0" y="369008"/>
                  </a:lnTo>
                </a:path>
                <a:path w="504190" h="549275">
                  <a:moveTo>
                    <a:pt x="504005" y="306007"/>
                  </a:moveTo>
                  <a:lnTo>
                    <a:pt x="0" y="306007"/>
                  </a:lnTo>
                </a:path>
                <a:path w="504190" h="549275">
                  <a:moveTo>
                    <a:pt x="504005" y="243007"/>
                  </a:moveTo>
                  <a:lnTo>
                    <a:pt x="0" y="243007"/>
                  </a:lnTo>
                </a:path>
                <a:path w="504190" h="549275">
                  <a:moveTo>
                    <a:pt x="504005" y="180006"/>
                  </a:moveTo>
                  <a:lnTo>
                    <a:pt x="0" y="180006"/>
                  </a:lnTo>
                </a:path>
                <a:path w="504190" h="549275">
                  <a:moveTo>
                    <a:pt x="504005" y="117006"/>
                  </a:moveTo>
                  <a:lnTo>
                    <a:pt x="0" y="117006"/>
                  </a:lnTo>
                </a:path>
                <a:path w="504190" h="549275">
                  <a:moveTo>
                    <a:pt x="504005" y="54005"/>
                  </a:moveTo>
                  <a:lnTo>
                    <a:pt x="0" y="54005"/>
                  </a:lnTo>
                </a:path>
                <a:path w="504190" h="549275">
                  <a:moveTo>
                    <a:pt x="504005" y="549007"/>
                  </a:moveTo>
                  <a:lnTo>
                    <a:pt x="0" y="549007"/>
                  </a:lnTo>
                </a:path>
                <a:path w="504190" h="549275">
                  <a:moveTo>
                    <a:pt x="504005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40002" y="473991"/>
              <a:ext cx="720090" cy="90170"/>
            </a:xfrm>
            <a:custGeom>
              <a:avLst/>
              <a:gdLst/>
              <a:ahLst/>
              <a:cxnLst/>
              <a:rect l="l" t="t" r="r" b="b"/>
              <a:pathLst>
                <a:path w="720090" h="90170">
                  <a:moveTo>
                    <a:pt x="630007" y="90001"/>
                  </a:moveTo>
                  <a:lnTo>
                    <a:pt x="630007" y="0"/>
                  </a:lnTo>
                </a:path>
                <a:path w="720090" h="90170">
                  <a:moveTo>
                    <a:pt x="540006" y="90001"/>
                  </a:moveTo>
                  <a:lnTo>
                    <a:pt x="540006" y="0"/>
                  </a:lnTo>
                </a:path>
                <a:path w="720090" h="90170">
                  <a:moveTo>
                    <a:pt x="450005" y="90001"/>
                  </a:moveTo>
                  <a:lnTo>
                    <a:pt x="450005" y="0"/>
                  </a:lnTo>
                </a:path>
                <a:path w="720090" h="90170">
                  <a:moveTo>
                    <a:pt x="360004" y="90001"/>
                  </a:moveTo>
                  <a:lnTo>
                    <a:pt x="360004" y="0"/>
                  </a:lnTo>
                </a:path>
                <a:path w="720090" h="90170">
                  <a:moveTo>
                    <a:pt x="270003" y="90001"/>
                  </a:moveTo>
                  <a:lnTo>
                    <a:pt x="270003" y="0"/>
                  </a:lnTo>
                </a:path>
                <a:path w="720090" h="90170">
                  <a:moveTo>
                    <a:pt x="180002" y="90001"/>
                  </a:moveTo>
                  <a:lnTo>
                    <a:pt x="180002" y="0"/>
                  </a:lnTo>
                </a:path>
                <a:path w="720090" h="90170">
                  <a:moveTo>
                    <a:pt x="720008" y="90001"/>
                  </a:moveTo>
                  <a:lnTo>
                    <a:pt x="720008" y="0"/>
                  </a:lnTo>
                </a:path>
                <a:path w="720090" h="90170">
                  <a:moveTo>
                    <a:pt x="90001" y="90001"/>
                  </a:moveTo>
                  <a:lnTo>
                    <a:pt x="90001" y="0"/>
                  </a:lnTo>
                </a:path>
                <a:path w="720090" h="90170">
                  <a:moveTo>
                    <a:pt x="31" y="90001"/>
                  </a:moveTo>
                  <a:lnTo>
                    <a:pt x="31" y="0"/>
                  </a:lnTo>
                </a:path>
                <a:path w="720090" h="90170">
                  <a:moveTo>
                    <a:pt x="720008" y="90001"/>
                  </a:moveTo>
                  <a:lnTo>
                    <a:pt x="0" y="90001"/>
                  </a:lnTo>
                </a:path>
                <a:path w="720090" h="90170">
                  <a:moveTo>
                    <a:pt x="720008" y="31"/>
                  </a:moveTo>
                  <a:lnTo>
                    <a:pt x="0" y="31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08419" y="454042"/>
            <a:ext cx="74676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9259" sz="900" spc="52" b="0" i="1">
                <a:latin typeface="Bookman Old Style"/>
                <a:cs typeface="Bookman Old Style"/>
              </a:rPr>
              <a:t>x</a:t>
            </a:r>
            <a:r>
              <a:rPr dirty="0" sz="500" spc="35">
                <a:latin typeface="Arial Black"/>
                <a:cs typeface="Arial Black"/>
              </a:rPr>
              <a:t>1</a:t>
            </a:r>
            <a:r>
              <a:rPr dirty="0" baseline="9259" sz="900" spc="52" b="0" i="1">
                <a:latin typeface="Bookman Old Style"/>
                <a:cs typeface="Bookman Old Style"/>
              </a:rPr>
              <a:t>x</a:t>
            </a:r>
            <a:r>
              <a:rPr dirty="0" sz="500" spc="35">
                <a:latin typeface="Arial Black"/>
                <a:cs typeface="Arial Black"/>
              </a:rPr>
              <a:t>2 </a:t>
            </a:r>
            <a:r>
              <a:rPr dirty="0" baseline="4629" sz="900" spc="82">
                <a:latin typeface="Arial Unicode MS"/>
                <a:cs typeface="Arial Unicode MS"/>
              </a:rPr>
              <a:t>· · · · ·</a:t>
            </a:r>
            <a:r>
              <a:rPr dirty="0" baseline="4629" sz="900" spc="322">
                <a:latin typeface="Arial Unicode MS"/>
                <a:cs typeface="Arial Unicode MS"/>
              </a:rPr>
              <a:t> </a:t>
            </a:r>
            <a:r>
              <a:rPr dirty="0" baseline="4629" sz="900" spc="82">
                <a:latin typeface="Arial Unicode MS"/>
                <a:cs typeface="Arial Unicode MS"/>
              </a:rPr>
              <a:t>·</a:t>
            </a:r>
            <a:endParaRPr baseline="4629" sz="900">
              <a:latin typeface="Arial Unicode MS"/>
              <a:cs typeface="Arial Unicode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9988" y="155846"/>
            <a:ext cx="1378585" cy="518795"/>
            <a:chOff x="179988" y="155846"/>
            <a:chExt cx="1378585" cy="518795"/>
          </a:xfrm>
        </p:grpSpPr>
        <p:sp>
          <p:nvSpPr>
            <p:cNvPr id="39" name="object 39"/>
            <p:cNvSpPr/>
            <p:nvPr/>
          </p:nvSpPr>
          <p:spPr>
            <a:xfrm>
              <a:off x="900006" y="587812"/>
              <a:ext cx="0" cy="84455"/>
            </a:xfrm>
            <a:custGeom>
              <a:avLst/>
              <a:gdLst/>
              <a:ahLst/>
              <a:cxnLst/>
              <a:rect l="l" t="t" r="r" b="b"/>
              <a:pathLst>
                <a:path w="0" h="84454">
                  <a:moveTo>
                    <a:pt x="0" y="8418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9763" y="584017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82528" y="167664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5">
                  <a:moveTo>
                    <a:pt x="664336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6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6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51084" y="325474"/>
              <a:ext cx="204714" cy="1614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64510" y="158386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10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203314" y="170229"/>
            <a:ext cx="1332230" cy="1473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807085" algn="l"/>
              </a:tabLst>
            </a:pPr>
            <a:r>
              <a:rPr dirty="0" sz="800" spc="35"/>
              <a:t>Classification	</a:t>
            </a:r>
            <a:r>
              <a:rPr dirty="0" baseline="6944" sz="1200" spc="52"/>
              <a:t>Regression</a:t>
            </a:r>
            <a:endParaRPr baseline="6944" sz="1200"/>
          </a:p>
        </p:txBody>
      </p:sp>
      <p:sp>
        <p:nvSpPr>
          <p:cNvPr id="45" name="object 45"/>
          <p:cNvSpPr/>
          <p:nvPr/>
        </p:nvSpPr>
        <p:spPr>
          <a:xfrm>
            <a:off x="944215" y="334752"/>
            <a:ext cx="192343" cy="1522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897418" y="765740"/>
            <a:ext cx="1078134" cy="1122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04591" y="903414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3324390" y="817929"/>
            <a:ext cx="226885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55">
                <a:latin typeface="Times New Roman"/>
                <a:cs typeface="Times New Roman"/>
              </a:rPr>
              <a:t>train a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and a  </a:t>
            </a:r>
            <a:r>
              <a:rPr dirty="0" sz="1100" spc="15">
                <a:latin typeface="Times New Roman"/>
                <a:cs typeface="Times New Roman"/>
              </a:rPr>
              <a:t>regression </a:t>
            </a:r>
            <a:r>
              <a:rPr dirty="0" sz="1100" spc="20">
                <a:latin typeface="Times New Roman"/>
                <a:cs typeface="Times New Roman"/>
              </a:rPr>
              <a:t>model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address these</a:t>
            </a:r>
            <a:r>
              <a:rPr dirty="0" sz="1100" spc="-6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two  </a:t>
            </a:r>
            <a:r>
              <a:rPr dirty="0" sz="1100" spc="25">
                <a:latin typeface="Times New Roman"/>
                <a:cs typeface="Times New Roman"/>
              </a:rPr>
              <a:t>questions</a:t>
            </a:r>
            <a:endParaRPr sz="11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10">
                <a:latin typeface="Times New Roman"/>
                <a:cs typeface="Times New Roman"/>
              </a:rPr>
              <a:t>How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get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ground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80">
                <a:latin typeface="Times New Roman"/>
                <a:cs typeface="Times New Roman"/>
              </a:rPr>
              <a:t>truth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data?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solidFill>
                  <a:srgbClr val="FF0000"/>
                </a:solidFill>
                <a:latin typeface="Times New Roman"/>
                <a:cs typeface="Times New Roman"/>
              </a:rPr>
              <a:t>What </a:t>
            </a:r>
            <a:r>
              <a:rPr dirty="0" sz="1100" spc="-5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dirty="0" sz="1100" spc="55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dirty="0" sz="1100" spc="25">
                <a:solidFill>
                  <a:srgbClr val="FF0000"/>
                </a:solidFill>
                <a:latin typeface="Times New Roman"/>
                <a:cs typeface="Times New Roman"/>
              </a:rPr>
              <a:t>objective function used  </a:t>
            </a:r>
            <a:r>
              <a:rPr dirty="0" sz="1100" spc="5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dirty="0" sz="1100" spc="8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100" spc="40">
                <a:solidFill>
                  <a:srgbClr val="FF0000"/>
                </a:solidFill>
                <a:latin typeface="Times New Roman"/>
                <a:cs typeface="Times New Roman"/>
              </a:rPr>
              <a:t>training?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204591" y="1457604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04591" y="1667636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2" name="object 5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90"/>
              <a:t>33</a:t>
            </a:r>
            <a:r>
              <a:rPr dirty="0" spc="90"/>
              <a:t>/47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709" y="791692"/>
            <a:ext cx="991552" cy="862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404361" y="1192809"/>
            <a:ext cx="180340" cy="60960"/>
            <a:chOff x="1404361" y="1192809"/>
            <a:chExt cx="180340" cy="60960"/>
          </a:xfrm>
        </p:grpSpPr>
        <p:sp>
          <p:nvSpPr>
            <p:cNvPr id="24" name="object 24"/>
            <p:cNvSpPr/>
            <p:nvPr/>
          </p:nvSpPr>
          <p:spPr>
            <a:xfrm>
              <a:off x="1404361" y="122317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 h="0">
                  <a:moveTo>
                    <a:pt x="0" y="0"/>
                  </a:moveTo>
                  <a:lnTo>
                    <a:pt x="171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5642" y="119685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391640" y="26567"/>
            <a:ext cx="105664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5"/>
              <a:t>Region</a:t>
            </a:r>
            <a:r>
              <a:rPr dirty="0" spc="40"/>
              <a:t> </a:t>
            </a:r>
            <a:r>
              <a:rPr dirty="0" spc="25"/>
              <a:t>proposals</a:t>
            </a:r>
          </a:p>
        </p:txBody>
      </p:sp>
      <p:sp>
        <p:nvSpPr>
          <p:cNvPr id="27" name="object 27"/>
          <p:cNvSpPr/>
          <p:nvPr/>
        </p:nvSpPr>
        <p:spPr>
          <a:xfrm>
            <a:off x="1759242" y="292430"/>
            <a:ext cx="370204" cy="1833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2304372" y="1498815"/>
            <a:ext cx="252095" cy="60960"/>
            <a:chOff x="2304372" y="1498815"/>
            <a:chExt cx="252095" cy="60960"/>
          </a:xfrm>
        </p:grpSpPr>
        <p:sp>
          <p:nvSpPr>
            <p:cNvPr id="29" name="object 29"/>
            <p:cNvSpPr/>
            <p:nvPr/>
          </p:nvSpPr>
          <p:spPr>
            <a:xfrm>
              <a:off x="2304372" y="1529180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27653" y="1502863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304372" y="1966816"/>
            <a:ext cx="252095" cy="60960"/>
            <a:chOff x="2304372" y="1966816"/>
            <a:chExt cx="252095" cy="60960"/>
          </a:xfrm>
        </p:grpSpPr>
        <p:sp>
          <p:nvSpPr>
            <p:cNvPr id="32" name="object 32"/>
            <p:cNvSpPr/>
            <p:nvPr/>
          </p:nvSpPr>
          <p:spPr>
            <a:xfrm>
              <a:off x="2304372" y="1997182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27653" y="1970865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2304372" y="1066805"/>
            <a:ext cx="252095" cy="60960"/>
            <a:chOff x="2304372" y="1066805"/>
            <a:chExt cx="252095" cy="60960"/>
          </a:xfrm>
        </p:grpSpPr>
        <p:sp>
          <p:nvSpPr>
            <p:cNvPr id="35" name="object 35"/>
            <p:cNvSpPr/>
            <p:nvPr/>
          </p:nvSpPr>
          <p:spPr>
            <a:xfrm>
              <a:off x="2304372" y="109717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527653" y="107085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2304372" y="526798"/>
            <a:ext cx="252095" cy="60960"/>
            <a:chOff x="2304372" y="526798"/>
            <a:chExt cx="252095" cy="60960"/>
          </a:xfrm>
        </p:grpSpPr>
        <p:sp>
          <p:nvSpPr>
            <p:cNvPr id="38" name="object 38"/>
            <p:cNvSpPr/>
            <p:nvPr/>
          </p:nvSpPr>
          <p:spPr>
            <a:xfrm>
              <a:off x="2304372" y="55716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527653" y="53084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759646" y="39267"/>
            <a:ext cx="1140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Times New Roman"/>
                <a:cs typeface="Times New Roman"/>
              </a:rPr>
              <a:t>Feature</a:t>
            </a:r>
            <a:r>
              <a:rPr dirty="0" sz="1100" spc="3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extraction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731317" y="444102"/>
            <a:ext cx="1306195" cy="226695"/>
            <a:chOff x="2731317" y="444102"/>
            <a:chExt cx="1306195" cy="226695"/>
          </a:xfrm>
        </p:grpSpPr>
        <p:sp>
          <p:nvSpPr>
            <p:cNvPr id="42" name="object 42"/>
            <p:cNvSpPr/>
            <p:nvPr/>
          </p:nvSpPr>
          <p:spPr>
            <a:xfrm>
              <a:off x="2731317" y="444102"/>
              <a:ext cx="226124" cy="226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91321" y="444102"/>
              <a:ext cx="226124" cy="2261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51325" y="444102"/>
              <a:ext cx="226124" cy="226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811330" y="444102"/>
              <a:ext cx="226124" cy="2261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775546" y="695361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75" i="1">
                <a:latin typeface="Times New Roman"/>
                <a:cs typeface="Times New Roman"/>
              </a:rPr>
              <a:t>x</a:t>
            </a:r>
            <a:r>
              <a:rPr dirty="0" baseline="-10416" sz="1200" spc="112">
                <a:latin typeface="Times New Roman"/>
                <a:cs typeface="Times New Roman"/>
              </a:rPr>
              <a:t>1	</a:t>
            </a:r>
            <a:r>
              <a:rPr dirty="0" sz="1100" spc="75" i="1">
                <a:latin typeface="Times New Roman"/>
                <a:cs typeface="Times New Roman"/>
              </a:rPr>
              <a:t>x</a:t>
            </a:r>
            <a:r>
              <a:rPr dirty="0" baseline="-10416" sz="1200" spc="112">
                <a:latin typeface="Times New Roman"/>
                <a:cs typeface="Times New Roman"/>
              </a:rPr>
              <a:t>2</a:t>
            </a:r>
            <a:endParaRPr baseline="-10416" sz="12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33635" y="683245"/>
            <a:ext cx="187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Times New Roman"/>
                <a:cs typeface="Times New Roman"/>
              </a:rPr>
              <a:t>.</a:t>
            </a:r>
            <a:r>
              <a:rPr dirty="0" sz="1100" spc="-135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.</a:t>
            </a:r>
            <a:r>
              <a:rPr dirty="0" sz="1100" spc="-130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68242" y="694472"/>
            <a:ext cx="2108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Times New Roman"/>
                <a:cs typeface="Times New Roman"/>
              </a:rPr>
              <a:t>x</a:t>
            </a:r>
            <a:r>
              <a:rPr dirty="0" baseline="-13888" sz="1200" spc="37" b="0" i="1">
                <a:latin typeface="Bookman Old Style"/>
                <a:cs typeface="Bookman Old Style"/>
              </a:rPr>
              <a:t>d</a:t>
            </a:r>
            <a:endParaRPr baseline="-13888" sz="1200">
              <a:latin typeface="Bookman Old Style"/>
              <a:cs typeface="Bookman Old Styl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664377" y="377162"/>
            <a:ext cx="1440180" cy="360045"/>
          </a:xfrm>
          <a:custGeom>
            <a:avLst/>
            <a:gdLst/>
            <a:ahLst/>
            <a:cxnLst/>
            <a:rect l="l" t="t" r="r" b="b"/>
            <a:pathLst>
              <a:path w="1440179" h="360045">
                <a:moveTo>
                  <a:pt x="0" y="189790"/>
                </a:moveTo>
                <a:lnTo>
                  <a:pt x="0" y="170213"/>
                </a:lnTo>
                <a:lnTo>
                  <a:pt x="6779" y="220668"/>
                </a:lnTo>
                <a:lnTo>
                  <a:pt x="25911" y="266005"/>
                </a:lnTo>
                <a:lnTo>
                  <a:pt x="55587" y="304416"/>
                </a:lnTo>
                <a:lnTo>
                  <a:pt x="93999" y="334092"/>
                </a:lnTo>
                <a:lnTo>
                  <a:pt x="139336" y="353225"/>
                </a:lnTo>
                <a:lnTo>
                  <a:pt x="189790" y="360004"/>
                </a:lnTo>
                <a:lnTo>
                  <a:pt x="1250227" y="360004"/>
                </a:lnTo>
                <a:lnTo>
                  <a:pt x="1300681" y="353225"/>
                </a:lnTo>
                <a:lnTo>
                  <a:pt x="1346018" y="334092"/>
                </a:lnTo>
                <a:lnTo>
                  <a:pt x="1384429" y="304416"/>
                </a:lnTo>
                <a:lnTo>
                  <a:pt x="1414106" y="266005"/>
                </a:lnTo>
                <a:lnTo>
                  <a:pt x="1433238" y="220668"/>
                </a:lnTo>
                <a:lnTo>
                  <a:pt x="1440017" y="170213"/>
                </a:lnTo>
                <a:lnTo>
                  <a:pt x="1440017" y="189790"/>
                </a:lnTo>
                <a:lnTo>
                  <a:pt x="1433238" y="139336"/>
                </a:lnTo>
                <a:lnTo>
                  <a:pt x="1414106" y="93999"/>
                </a:lnTo>
                <a:lnTo>
                  <a:pt x="1384429" y="55587"/>
                </a:lnTo>
                <a:lnTo>
                  <a:pt x="1346018" y="25911"/>
                </a:lnTo>
                <a:lnTo>
                  <a:pt x="1300681" y="6779"/>
                </a:lnTo>
                <a:lnTo>
                  <a:pt x="1250227" y="0"/>
                </a:lnTo>
                <a:lnTo>
                  <a:pt x="189790" y="0"/>
                </a:lnTo>
                <a:lnTo>
                  <a:pt x="139336" y="6779"/>
                </a:lnTo>
                <a:lnTo>
                  <a:pt x="93999" y="25911"/>
                </a:lnTo>
                <a:lnTo>
                  <a:pt x="55587" y="55587"/>
                </a:lnTo>
                <a:lnTo>
                  <a:pt x="25911" y="93999"/>
                </a:lnTo>
                <a:lnTo>
                  <a:pt x="6779" y="139336"/>
                </a:lnTo>
                <a:lnTo>
                  <a:pt x="0" y="189790"/>
                </a:lnTo>
                <a:close/>
              </a:path>
            </a:pathLst>
          </a:custGeom>
          <a:ln w="1012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680165" y="40041"/>
            <a:ext cx="5740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Times New Roman"/>
                <a:cs typeface="Times New Roman"/>
              </a:rPr>
              <a:t>Classifier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74248" y="152284"/>
            <a:ext cx="7239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Times New Roman"/>
                <a:cs typeface="Times New Roman"/>
              </a:rPr>
              <a:t>person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baseline="-7575" sz="1650" spc="-7">
                <a:latin typeface="Times New Roman"/>
                <a:cs typeface="Times New Roman"/>
              </a:rPr>
              <a:t>flag</a:t>
            </a:r>
            <a:endParaRPr baseline="-7575" sz="16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991646" y="184034"/>
            <a:ext cx="2489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ball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51640" y="165759"/>
            <a:ext cx="3105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none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140397" y="372101"/>
            <a:ext cx="1589405" cy="370205"/>
            <a:chOff x="4140397" y="372101"/>
            <a:chExt cx="1589405" cy="370205"/>
          </a:xfrm>
        </p:grpSpPr>
        <p:sp>
          <p:nvSpPr>
            <p:cNvPr id="55" name="object 55"/>
            <p:cNvSpPr/>
            <p:nvPr/>
          </p:nvSpPr>
          <p:spPr>
            <a:xfrm>
              <a:off x="4140397" y="557164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 h="0">
                  <a:moveTo>
                    <a:pt x="0" y="0"/>
                  </a:moveTo>
                  <a:lnTo>
                    <a:pt x="9901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219673" y="53084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351337" y="444102"/>
              <a:ext cx="226124" cy="226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711341" y="444102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071346" y="444102"/>
              <a:ext cx="226124" cy="226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431350" y="444102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284397" y="377162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5">
                  <a:moveTo>
                    <a:pt x="0" y="0"/>
                  </a:moveTo>
                  <a:lnTo>
                    <a:pt x="0" y="360004"/>
                  </a:lnTo>
                  <a:lnTo>
                    <a:pt x="1440017" y="360004"/>
                  </a:lnTo>
                  <a:lnTo>
                    <a:pt x="1440017" y="0"/>
                  </a:lnTo>
                  <a:lnTo>
                    <a:pt x="0" y="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1337" y="444102"/>
              <a:ext cx="226124" cy="2261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2659316" y="912108"/>
            <a:ext cx="3070225" cy="370205"/>
            <a:chOff x="2659316" y="912108"/>
            <a:chExt cx="3070225" cy="370205"/>
          </a:xfrm>
        </p:grpSpPr>
        <p:sp>
          <p:nvSpPr>
            <p:cNvPr id="64" name="object 64"/>
            <p:cNvSpPr/>
            <p:nvPr/>
          </p:nvSpPr>
          <p:spPr>
            <a:xfrm>
              <a:off x="2731316" y="984109"/>
              <a:ext cx="226124" cy="226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091321" y="984109"/>
              <a:ext cx="226124" cy="22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451325" y="984109"/>
              <a:ext cx="226124" cy="226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811330" y="984109"/>
              <a:ext cx="226124" cy="22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664377" y="917169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189790"/>
                  </a:moveTo>
                  <a:lnTo>
                    <a:pt x="0" y="170213"/>
                  </a:lnTo>
                  <a:lnTo>
                    <a:pt x="6779" y="220667"/>
                  </a:lnTo>
                  <a:lnTo>
                    <a:pt x="25911" y="266005"/>
                  </a:lnTo>
                  <a:lnTo>
                    <a:pt x="55587" y="304416"/>
                  </a:lnTo>
                  <a:lnTo>
                    <a:pt x="93999" y="334092"/>
                  </a:lnTo>
                  <a:lnTo>
                    <a:pt x="139336" y="353224"/>
                  </a:lnTo>
                  <a:lnTo>
                    <a:pt x="189790" y="360003"/>
                  </a:lnTo>
                  <a:lnTo>
                    <a:pt x="1250227" y="360003"/>
                  </a:lnTo>
                  <a:lnTo>
                    <a:pt x="1300681" y="353224"/>
                  </a:lnTo>
                  <a:lnTo>
                    <a:pt x="1346018" y="334092"/>
                  </a:lnTo>
                  <a:lnTo>
                    <a:pt x="1384429" y="304416"/>
                  </a:lnTo>
                  <a:lnTo>
                    <a:pt x="1414106" y="266005"/>
                  </a:lnTo>
                  <a:lnTo>
                    <a:pt x="1433238" y="220667"/>
                  </a:lnTo>
                  <a:lnTo>
                    <a:pt x="1440017" y="170213"/>
                  </a:lnTo>
                  <a:lnTo>
                    <a:pt x="1440017" y="189790"/>
                  </a:lnTo>
                  <a:lnTo>
                    <a:pt x="1433238" y="139336"/>
                  </a:lnTo>
                  <a:lnTo>
                    <a:pt x="1414106" y="93999"/>
                  </a:lnTo>
                  <a:lnTo>
                    <a:pt x="1384429" y="55587"/>
                  </a:lnTo>
                  <a:lnTo>
                    <a:pt x="1346018" y="25911"/>
                  </a:lnTo>
                  <a:lnTo>
                    <a:pt x="1300681" y="6779"/>
                  </a:lnTo>
                  <a:lnTo>
                    <a:pt x="1250227" y="0"/>
                  </a:lnTo>
                  <a:lnTo>
                    <a:pt x="189790" y="0"/>
                  </a:lnTo>
                  <a:lnTo>
                    <a:pt x="139336" y="6779"/>
                  </a:lnTo>
                  <a:lnTo>
                    <a:pt x="93999" y="25911"/>
                  </a:lnTo>
                  <a:lnTo>
                    <a:pt x="55587" y="55587"/>
                  </a:lnTo>
                  <a:lnTo>
                    <a:pt x="25911" y="93999"/>
                  </a:lnTo>
                  <a:lnTo>
                    <a:pt x="6779" y="139336"/>
                  </a:lnTo>
                  <a:lnTo>
                    <a:pt x="0" y="18979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140397" y="1097171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 h="0">
                  <a:moveTo>
                    <a:pt x="0" y="0"/>
                  </a:moveTo>
                  <a:lnTo>
                    <a:pt x="9901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219673" y="107085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351337" y="984109"/>
              <a:ext cx="226124" cy="2261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711341" y="984109"/>
              <a:ext cx="226124" cy="2261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071346" y="984109"/>
              <a:ext cx="226124" cy="2261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5431350" y="984109"/>
              <a:ext cx="226124" cy="2261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284397" y="917169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360003"/>
                  </a:moveTo>
                  <a:lnTo>
                    <a:pt x="0" y="0"/>
                  </a:lnTo>
                  <a:lnTo>
                    <a:pt x="1440017" y="0"/>
                  </a:lnTo>
                  <a:lnTo>
                    <a:pt x="1440017" y="360003"/>
                  </a:lnTo>
                  <a:lnTo>
                    <a:pt x="0" y="360003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711341" y="984109"/>
              <a:ext cx="226124" cy="2261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" name="object 77"/>
          <p:cNvGrpSpPr/>
          <p:nvPr/>
        </p:nvGrpSpPr>
        <p:grpSpPr>
          <a:xfrm>
            <a:off x="2659316" y="1344117"/>
            <a:ext cx="3070225" cy="370205"/>
            <a:chOff x="2659316" y="1344117"/>
            <a:chExt cx="3070225" cy="370205"/>
          </a:xfrm>
        </p:grpSpPr>
        <p:sp>
          <p:nvSpPr>
            <p:cNvPr id="78" name="object 78"/>
            <p:cNvSpPr/>
            <p:nvPr/>
          </p:nvSpPr>
          <p:spPr>
            <a:xfrm>
              <a:off x="2731316" y="1416118"/>
              <a:ext cx="226124" cy="226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091321" y="1416118"/>
              <a:ext cx="226124" cy="22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51325" y="1416118"/>
              <a:ext cx="226124" cy="226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811330" y="1416118"/>
              <a:ext cx="226124" cy="22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664377" y="1349178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170213"/>
                  </a:moveTo>
                  <a:lnTo>
                    <a:pt x="0" y="189790"/>
                  </a:lnTo>
                  <a:lnTo>
                    <a:pt x="6779" y="139336"/>
                  </a:lnTo>
                  <a:lnTo>
                    <a:pt x="25911" y="93999"/>
                  </a:lnTo>
                  <a:lnTo>
                    <a:pt x="55587" y="55587"/>
                  </a:lnTo>
                  <a:lnTo>
                    <a:pt x="93999" y="25911"/>
                  </a:lnTo>
                  <a:lnTo>
                    <a:pt x="139336" y="6779"/>
                  </a:lnTo>
                  <a:lnTo>
                    <a:pt x="189790" y="0"/>
                  </a:lnTo>
                  <a:lnTo>
                    <a:pt x="1250227" y="0"/>
                  </a:lnTo>
                  <a:lnTo>
                    <a:pt x="1300681" y="6779"/>
                  </a:lnTo>
                  <a:lnTo>
                    <a:pt x="1346018" y="25911"/>
                  </a:lnTo>
                  <a:lnTo>
                    <a:pt x="1384429" y="55587"/>
                  </a:lnTo>
                  <a:lnTo>
                    <a:pt x="1414106" y="93999"/>
                  </a:lnTo>
                  <a:lnTo>
                    <a:pt x="1433238" y="139336"/>
                  </a:lnTo>
                  <a:lnTo>
                    <a:pt x="1440017" y="189790"/>
                  </a:lnTo>
                  <a:lnTo>
                    <a:pt x="1440017" y="170213"/>
                  </a:lnTo>
                  <a:lnTo>
                    <a:pt x="1433238" y="220668"/>
                  </a:lnTo>
                  <a:lnTo>
                    <a:pt x="1414106" y="266005"/>
                  </a:lnTo>
                  <a:lnTo>
                    <a:pt x="1384429" y="304416"/>
                  </a:lnTo>
                  <a:lnTo>
                    <a:pt x="1346018" y="334092"/>
                  </a:lnTo>
                  <a:lnTo>
                    <a:pt x="1300681" y="353225"/>
                  </a:lnTo>
                  <a:lnTo>
                    <a:pt x="1250227" y="360004"/>
                  </a:lnTo>
                  <a:lnTo>
                    <a:pt x="189790" y="360004"/>
                  </a:lnTo>
                  <a:lnTo>
                    <a:pt x="139336" y="353225"/>
                  </a:lnTo>
                  <a:lnTo>
                    <a:pt x="93999" y="334092"/>
                  </a:lnTo>
                  <a:lnTo>
                    <a:pt x="55587" y="304416"/>
                  </a:lnTo>
                  <a:lnTo>
                    <a:pt x="25911" y="266005"/>
                  </a:lnTo>
                  <a:lnTo>
                    <a:pt x="6779" y="220668"/>
                  </a:lnTo>
                  <a:lnTo>
                    <a:pt x="0" y="170213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140397" y="1529180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 h="0">
                  <a:moveTo>
                    <a:pt x="0" y="0"/>
                  </a:moveTo>
                  <a:lnTo>
                    <a:pt x="9901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219673" y="1502863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351337" y="1416118"/>
              <a:ext cx="226124" cy="2261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711341" y="1416118"/>
              <a:ext cx="226124" cy="2261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5071346" y="1416118"/>
              <a:ext cx="226124" cy="2261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431350" y="1416118"/>
              <a:ext cx="226124" cy="2261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284397" y="1349178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360004"/>
                  </a:moveTo>
                  <a:lnTo>
                    <a:pt x="0" y="0"/>
                  </a:lnTo>
                  <a:lnTo>
                    <a:pt x="1440017" y="0"/>
                  </a:lnTo>
                  <a:lnTo>
                    <a:pt x="1440017" y="360004"/>
                  </a:lnTo>
                  <a:lnTo>
                    <a:pt x="0" y="360004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071346" y="1416118"/>
              <a:ext cx="226124" cy="2261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/>
          <p:cNvGrpSpPr/>
          <p:nvPr/>
        </p:nvGrpSpPr>
        <p:grpSpPr>
          <a:xfrm>
            <a:off x="2659316" y="1812118"/>
            <a:ext cx="3070225" cy="370205"/>
            <a:chOff x="2659316" y="1812118"/>
            <a:chExt cx="3070225" cy="370205"/>
          </a:xfrm>
        </p:grpSpPr>
        <p:sp>
          <p:nvSpPr>
            <p:cNvPr id="92" name="object 92"/>
            <p:cNvSpPr/>
            <p:nvPr/>
          </p:nvSpPr>
          <p:spPr>
            <a:xfrm>
              <a:off x="2731316" y="1884120"/>
              <a:ext cx="226124" cy="226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91321" y="1884120"/>
              <a:ext cx="226124" cy="22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451325" y="1884120"/>
              <a:ext cx="226124" cy="226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811330" y="1884120"/>
              <a:ext cx="226124" cy="226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664377" y="1817179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170213"/>
                  </a:moveTo>
                  <a:lnTo>
                    <a:pt x="0" y="189790"/>
                  </a:lnTo>
                  <a:lnTo>
                    <a:pt x="6779" y="139336"/>
                  </a:lnTo>
                  <a:lnTo>
                    <a:pt x="25911" y="93999"/>
                  </a:lnTo>
                  <a:lnTo>
                    <a:pt x="55587" y="55587"/>
                  </a:lnTo>
                  <a:lnTo>
                    <a:pt x="93999" y="25911"/>
                  </a:lnTo>
                  <a:lnTo>
                    <a:pt x="139336" y="6779"/>
                  </a:lnTo>
                  <a:lnTo>
                    <a:pt x="189790" y="0"/>
                  </a:lnTo>
                  <a:lnTo>
                    <a:pt x="1250227" y="0"/>
                  </a:lnTo>
                  <a:lnTo>
                    <a:pt x="1300681" y="6779"/>
                  </a:lnTo>
                  <a:lnTo>
                    <a:pt x="1346018" y="25911"/>
                  </a:lnTo>
                  <a:lnTo>
                    <a:pt x="1384429" y="55587"/>
                  </a:lnTo>
                  <a:lnTo>
                    <a:pt x="1414106" y="93999"/>
                  </a:lnTo>
                  <a:lnTo>
                    <a:pt x="1433238" y="139336"/>
                  </a:lnTo>
                  <a:lnTo>
                    <a:pt x="1440017" y="189790"/>
                  </a:lnTo>
                  <a:lnTo>
                    <a:pt x="1440017" y="170213"/>
                  </a:lnTo>
                  <a:lnTo>
                    <a:pt x="1433238" y="220668"/>
                  </a:lnTo>
                  <a:lnTo>
                    <a:pt x="1414106" y="266005"/>
                  </a:lnTo>
                  <a:lnTo>
                    <a:pt x="1384429" y="304416"/>
                  </a:lnTo>
                  <a:lnTo>
                    <a:pt x="1346018" y="334092"/>
                  </a:lnTo>
                  <a:lnTo>
                    <a:pt x="1300681" y="353225"/>
                  </a:lnTo>
                  <a:lnTo>
                    <a:pt x="1250227" y="360004"/>
                  </a:lnTo>
                  <a:lnTo>
                    <a:pt x="189790" y="360004"/>
                  </a:lnTo>
                  <a:lnTo>
                    <a:pt x="139336" y="353225"/>
                  </a:lnTo>
                  <a:lnTo>
                    <a:pt x="93999" y="334092"/>
                  </a:lnTo>
                  <a:lnTo>
                    <a:pt x="55587" y="304416"/>
                  </a:lnTo>
                  <a:lnTo>
                    <a:pt x="25911" y="266005"/>
                  </a:lnTo>
                  <a:lnTo>
                    <a:pt x="6779" y="220668"/>
                  </a:lnTo>
                  <a:lnTo>
                    <a:pt x="0" y="170213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4140397" y="1997182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 h="0">
                  <a:moveTo>
                    <a:pt x="0" y="0"/>
                  </a:moveTo>
                  <a:lnTo>
                    <a:pt x="9901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4219673" y="1970865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351337" y="1884120"/>
              <a:ext cx="226124" cy="2261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4711341" y="1884120"/>
              <a:ext cx="226124" cy="2261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5071346" y="1884120"/>
              <a:ext cx="226124" cy="2261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5431350" y="1884120"/>
              <a:ext cx="226124" cy="2261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284397" y="1817179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360004"/>
                  </a:moveTo>
                  <a:lnTo>
                    <a:pt x="0" y="0"/>
                  </a:lnTo>
                  <a:lnTo>
                    <a:pt x="1440017" y="0"/>
                  </a:lnTo>
                  <a:lnTo>
                    <a:pt x="1440017" y="360004"/>
                  </a:lnTo>
                  <a:lnTo>
                    <a:pt x="0" y="360004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5431350" y="1884120"/>
              <a:ext cx="226124" cy="2261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/>
          <p:nvPr/>
        </p:nvSpPr>
        <p:spPr>
          <a:xfrm>
            <a:off x="504583" y="2501709"/>
            <a:ext cx="63233" cy="632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624382" y="2416224"/>
            <a:ext cx="4169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Times New Roman"/>
                <a:cs typeface="Times New Roman"/>
              </a:rPr>
              <a:t>Pass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these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45">
                <a:latin typeface="Times New Roman"/>
                <a:cs typeface="Times New Roman"/>
              </a:rPr>
              <a:t>through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standard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classifer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determine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class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8" name="object 10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2879991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12" name="object 1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4583" y="403174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4395" y="317701"/>
            <a:ext cx="34645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>
                <a:latin typeface="Times New Roman"/>
                <a:cs typeface="Times New Roman"/>
              </a:rPr>
              <a:t>full </a:t>
            </a:r>
            <a:r>
              <a:rPr dirty="0" sz="1100" spc="20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23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objective.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4583" y="403174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4395" y="317701"/>
            <a:ext cx="34645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>
                <a:latin typeface="Times New Roman"/>
                <a:cs typeface="Times New Roman"/>
              </a:rPr>
              <a:t>full </a:t>
            </a:r>
            <a:r>
              <a:rPr dirty="0" sz="1100" spc="20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23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objective.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658" y="681252"/>
            <a:ext cx="2165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300" b="0" i="1">
                <a:latin typeface="Bookman Old Style"/>
                <a:cs typeface="Bookman Old Style"/>
              </a:rPr>
              <a:t> 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4437" y="623136"/>
            <a:ext cx="6946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14" i="1">
                <a:latin typeface="Arial"/>
                <a:cs typeface="Arial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</a:t>
            </a:r>
            <a:r>
              <a:rPr dirty="0" sz="1100" spc="25" i="1">
                <a:latin typeface="Times New Roman"/>
                <a:cs typeface="Times New Roman"/>
              </a:rPr>
              <a:t>p</a:t>
            </a:r>
            <a:r>
              <a:rPr dirty="0" sz="1100" spc="40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,</a:t>
            </a:r>
            <a:r>
              <a:rPr dirty="0" sz="1100" spc="-105" i="1">
                <a:latin typeface="Times New Roman"/>
                <a:cs typeface="Times New Roman"/>
              </a:rPr>
              <a:t> </a:t>
            </a:r>
            <a:r>
              <a:rPr dirty="0" sz="1100" spc="85" i="1">
                <a:latin typeface="Times New Roman"/>
                <a:cs typeface="Times New Roman"/>
              </a:rPr>
              <a:t>t</a:t>
            </a:r>
            <a:r>
              <a:rPr dirty="0" sz="1100" spc="45" i="1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)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840" y="484325"/>
            <a:ext cx="342900" cy="448309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45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sz="1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45"/>
              </a:spcBef>
            </a:pPr>
            <a:r>
              <a:rPr dirty="0" baseline="10101" sz="1650" spc="37" i="1">
                <a:latin typeface="Times New Roman"/>
                <a:cs typeface="Times New Roman"/>
              </a:rPr>
              <a:t>N</a:t>
            </a:r>
            <a:r>
              <a:rPr dirty="0" sz="800" spc="25" b="0" i="1">
                <a:latin typeface="Bookman Old Style"/>
                <a:cs typeface="Bookman Old Style"/>
              </a:rPr>
              <a:t>cls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461" y="49152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26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4224" y="826679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7577" y="623136"/>
            <a:ext cx="770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spc="65" i="1">
                <a:latin typeface="Arial"/>
                <a:cs typeface="Arial"/>
              </a:rPr>
              <a:t>L</a:t>
            </a:r>
            <a:r>
              <a:rPr dirty="0" baseline="-13888" sz="1200" spc="97" b="0" i="1">
                <a:latin typeface="Bookman Old Style"/>
                <a:cs typeface="Bookman Old Style"/>
              </a:rPr>
              <a:t>cls</a:t>
            </a:r>
            <a:r>
              <a:rPr dirty="0" sz="1100" spc="65">
                <a:latin typeface="Times New Roman"/>
                <a:cs typeface="Times New Roman"/>
              </a:rPr>
              <a:t>(</a:t>
            </a:r>
            <a:r>
              <a:rPr dirty="0" sz="1100" spc="65" i="1">
                <a:latin typeface="Times New Roman"/>
                <a:cs typeface="Times New Roman"/>
              </a:rPr>
              <a:t>p</a:t>
            </a:r>
            <a:r>
              <a:rPr dirty="0" baseline="-10416" sz="1200" spc="97" b="0" i="1">
                <a:latin typeface="Bookman Old Style"/>
                <a:cs typeface="Bookman Old Style"/>
              </a:rPr>
              <a:t>i</a:t>
            </a:r>
            <a:r>
              <a:rPr dirty="0" sz="1100" spc="65" i="1">
                <a:latin typeface="Times New Roman"/>
                <a:cs typeface="Times New Roman"/>
              </a:rPr>
              <a:t>,</a:t>
            </a:r>
            <a:r>
              <a:rPr dirty="0" sz="1100" spc="-114" i="1">
                <a:latin typeface="Times New Roman"/>
                <a:cs typeface="Times New Roman"/>
              </a:rPr>
              <a:t> </a:t>
            </a:r>
            <a:r>
              <a:rPr dirty="0" sz="1100" spc="-85" i="1">
                <a:latin typeface="Times New Roman"/>
                <a:cs typeface="Times New Roman"/>
              </a:rPr>
              <a:t>p</a:t>
            </a:r>
            <a:r>
              <a:rPr dirty="0" baseline="-17361" sz="1200" spc="-127" b="0" i="1">
                <a:latin typeface="Bookman Old Style"/>
                <a:cs typeface="Bookman Old Style"/>
              </a:rPr>
              <a:t>i</a:t>
            </a:r>
            <a:r>
              <a:rPr dirty="0" baseline="31250" sz="1200" spc="-127">
                <a:latin typeface="Lucida Sans Unicode"/>
                <a:cs typeface="Lucida Sans Unicode"/>
              </a:rPr>
              <a:t>∗</a:t>
            </a:r>
            <a:r>
              <a:rPr dirty="0" sz="1100" spc="-85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4583" y="403174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4395" y="317701"/>
            <a:ext cx="34645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>
                <a:latin typeface="Times New Roman"/>
                <a:cs typeface="Times New Roman"/>
              </a:rPr>
              <a:t>full </a:t>
            </a:r>
            <a:r>
              <a:rPr dirty="0" sz="1100" spc="20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23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objective.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658" y="681252"/>
            <a:ext cx="2165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300" b="0" i="1">
                <a:latin typeface="Bookman Old Style"/>
                <a:cs typeface="Bookman Old Style"/>
              </a:rPr>
              <a:t> 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4437" y="623136"/>
            <a:ext cx="6946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14" i="1">
                <a:latin typeface="Arial"/>
                <a:cs typeface="Arial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</a:t>
            </a:r>
            <a:r>
              <a:rPr dirty="0" sz="1100" spc="25" i="1">
                <a:latin typeface="Times New Roman"/>
                <a:cs typeface="Times New Roman"/>
              </a:rPr>
              <a:t>p</a:t>
            </a:r>
            <a:r>
              <a:rPr dirty="0" sz="1100" spc="40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,</a:t>
            </a:r>
            <a:r>
              <a:rPr dirty="0" sz="1100" spc="-105" i="1">
                <a:latin typeface="Times New Roman"/>
                <a:cs typeface="Times New Roman"/>
              </a:rPr>
              <a:t> </a:t>
            </a:r>
            <a:r>
              <a:rPr dirty="0" sz="1100" spc="85" i="1">
                <a:latin typeface="Times New Roman"/>
                <a:cs typeface="Times New Roman"/>
              </a:rPr>
              <a:t>t</a:t>
            </a:r>
            <a:r>
              <a:rPr dirty="0" sz="1100" spc="45" i="1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)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840" y="484325"/>
            <a:ext cx="342900" cy="448309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45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sz="1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45"/>
              </a:spcBef>
            </a:pPr>
            <a:r>
              <a:rPr dirty="0" baseline="10101" sz="1650" spc="37" i="1">
                <a:latin typeface="Times New Roman"/>
                <a:cs typeface="Times New Roman"/>
              </a:rPr>
              <a:t>N</a:t>
            </a:r>
            <a:r>
              <a:rPr dirty="0" sz="800" spc="25" b="0" i="1">
                <a:latin typeface="Bookman Old Style"/>
                <a:cs typeface="Bookman Old Style"/>
              </a:rPr>
              <a:t>cls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2461" y="491526"/>
            <a:ext cx="226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26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4224" y="826679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7577" y="623136"/>
            <a:ext cx="770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spc="65" i="1">
                <a:latin typeface="Arial"/>
                <a:cs typeface="Arial"/>
              </a:rPr>
              <a:t>L</a:t>
            </a:r>
            <a:r>
              <a:rPr dirty="0" baseline="-13888" sz="1200" spc="97" b="0" i="1">
                <a:latin typeface="Bookman Old Style"/>
                <a:cs typeface="Bookman Old Style"/>
              </a:rPr>
              <a:t>cls</a:t>
            </a:r>
            <a:r>
              <a:rPr dirty="0" sz="1100" spc="65">
                <a:latin typeface="Times New Roman"/>
                <a:cs typeface="Times New Roman"/>
              </a:rPr>
              <a:t>(</a:t>
            </a:r>
            <a:r>
              <a:rPr dirty="0" sz="1100" spc="65" i="1">
                <a:latin typeface="Times New Roman"/>
                <a:cs typeface="Times New Roman"/>
              </a:rPr>
              <a:t>p</a:t>
            </a:r>
            <a:r>
              <a:rPr dirty="0" baseline="-10416" sz="1200" spc="97" b="0" i="1">
                <a:latin typeface="Bookman Old Style"/>
                <a:cs typeface="Bookman Old Style"/>
              </a:rPr>
              <a:t>i</a:t>
            </a:r>
            <a:r>
              <a:rPr dirty="0" sz="1100" spc="65" i="1">
                <a:latin typeface="Times New Roman"/>
                <a:cs typeface="Times New Roman"/>
              </a:rPr>
              <a:t>,</a:t>
            </a:r>
            <a:r>
              <a:rPr dirty="0" sz="1100" spc="-114" i="1">
                <a:latin typeface="Times New Roman"/>
                <a:cs typeface="Times New Roman"/>
              </a:rPr>
              <a:t> </a:t>
            </a:r>
            <a:r>
              <a:rPr dirty="0" sz="1100" spc="-85" i="1">
                <a:latin typeface="Times New Roman"/>
                <a:cs typeface="Times New Roman"/>
              </a:rPr>
              <a:t>p</a:t>
            </a:r>
            <a:r>
              <a:rPr dirty="0" baseline="-17361" sz="1200" spc="-127" b="0" i="1">
                <a:latin typeface="Bookman Old Style"/>
                <a:cs typeface="Bookman Old Style"/>
              </a:rPr>
              <a:t>i</a:t>
            </a:r>
            <a:r>
              <a:rPr dirty="0" baseline="31250" sz="1200" spc="-127">
                <a:latin typeface="Lucida Sans Unicode"/>
                <a:cs typeface="Lucida Sans Unicode"/>
              </a:rPr>
              <a:t>∗</a:t>
            </a:r>
            <a:r>
              <a:rPr dirty="0" sz="1100" spc="-85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039" y="1337650"/>
            <a:ext cx="3938904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434"/>
              </a:spcBef>
              <a:tabLst>
                <a:tab pos="677545" algn="l"/>
              </a:tabLst>
            </a:pPr>
            <a:r>
              <a:rPr dirty="0" sz="1100" spc="-195" i="1">
                <a:latin typeface="Times New Roman"/>
                <a:cs typeface="Times New Roman"/>
              </a:rPr>
              <a:t>p</a:t>
            </a:r>
            <a:r>
              <a:rPr dirty="0" baseline="31250" sz="1200" spc="-292">
                <a:latin typeface="Lucida Sans Unicode"/>
                <a:cs typeface="Lucida Sans Unicode"/>
              </a:rPr>
              <a:t>∗</a:t>
            </a:r>
            <a:r>
              <a:rPr dirty="0" baseline="-17361" sz="1200" spc="-292" b="0" i="1">
                <a:latin typeface="Bookman Old Style"/>
                <a:cs typeface="Bookman Old Style"/>
              </a:rPr>
              <a:t>i         </a:t>
            </a:r>
            <a:r>
              <a:rPr dirty="0" baseline="-17361" sz="1200" spc="-232" b="0" i="1">
                <a:latin typeface="Bookman Old Style"/>
                <a:cs typeface="Bookman Old Style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1	</a:t>
            </a:r>
            <a:r>
              <a:rPr dirty="0" sz="1100" spc="-20">
                <a:latin typeface="Times New Roman"/>
                <a:cs typeface="Times New Roman"/>
              </a:rPr>
              <a:t>if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5">
                <a:latin typeface="Times New Roman"/>
                <a:cs typeface="Times New Roman"/>
              </a:rPr>
              <a:t>box </a:t>
            </a:r>
            <a:r>
              <a:rPr dirty="0" sz="1100" spc="30">
                <a:latin typeface="Times New Roman"/>
                <a:cs typeface="Times New Roman"/>
              </a:rPr>
              <a:t>contains </a:t>
            </a:r>
            <a:r>
              <a:rPr dirty="0" sz="1100" spc="35">
                <a:latin typeface="Times New Roman"/>
                <a:cs typeface="Times New Roman"/>
              </a:rPr>
              <a:t>ground </a:t>
            </a:r>
            <a:r>
              <a:rPr dirty="0" sz="1100" spc="80">
                <a:latin typeface="Times New Roman"/>
                <a:cs typeface="Times New Roman"/>
              </a:rPr>
              <a:t>truth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endParaRPr sz="1100">
              <a:latin typeface="Times New Roman"/>
              <a:cs typeface="Times New Roman"/>
            </a:endParaRPr>
          </a:p>
          <a:p>
            <a:pPr marL="323215">
              <a:lnSpc>
                <a:spcPct val="100000"/>
              </a:lnSpc>
              <a:spcBef>
                <a:spcPts val="334"/>
              </a:spcBef>
              <a:tabLst>
                <a:tab pos="677545" algn="l"/>
              </a:tabLst>
            </a:pP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0	</a:t>
            </a:r>
            <a:r>
              <a:rPr dirty="0" sz="1100" spc="20">
                <a:latin typeface="Times New Roman"/>
                <a:cs typeface="Times New Roman"/>
              </a:rPr>
              <a:t>otherwise</a:t>
            </a:r>
            <a:endParaRPr sz="1100">
              <a:latin typeface="Times New Roman"/>
              <a:cs typeface="Times New Roman"/>
            </a:endParaRPr>
          </a:p>
          <a:p>
            <a:pPr marL="172085">
              <a:lnSpc>
                <a:spcPct val="100000"/>
              </a:lnSpc>
              <a:spcBef>
                <a:spcPts val="330"/>
              </a:spcBef>
            </a:pPr>
            <a:r>
              <a:rPr dirty="0" sz="1100" spc="30" i="1">
                <a:latin typeface="Times New Roman"/>
                <a:cs typeface="Times New Roman"/>
              </a:rPr>
              <a:t>p</a:t>
            </a:r>
            <a:r>
              <a:rPr dirty="0" baseline="-10416" sz="1200" spc="44" b="0" i="1">
                <a:latin typeface="Bookman Old Style"/>
                <a:cs typeface="Bookman Old Style"/>
              </a:rPr>
              <a:t>i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35">
                <a:latin typeface="Times New Roman"/>
                <a:cs typeface="Times New Roman"/>
              </a:rPr>
              <a:t>predicted </a:t>
            </a:r>
            <a:r>
              <a:rPr dirty="0" sz="1100" spc="30">
                <a:latin typeface="Times New Roman"/>
                <a:cs typeface="Times New Roman"/>
              </a:rPr>
              <a:t>probability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25">
                <a:latin typeface="Times New Roman"/>
                <a:cs typeface="Times New Roman"/>
              </a:rPr>
              <a:t>containing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13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25" i="1">
                <a:latin typeface="Times New Roman"/>
                <a:cs typeface="Times New Roman"/>
              </a:rPr>
              <a:t>N</a:t>
            </a:r>
            <a:r>
              <a:rPr dirty="0" baseline="-13888" sz="1200" spc="37" b="0" i="1">
                <a:latin typeface="Bookman Old Style"/>
                <a:cs typeface="Bookman Old Style"/>
              </a:rPr>
              <a:t>cls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10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batch-size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4583" y="403174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4395" y="317701"/>
            <a:ext cx="34645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>
                <a:latin typeface="Times New Roman"/>
                <a:cs typeface="Times New Roman"/>
              </a:rPr>
              <a:t>full </a:t>
            </a:r>
            <a:r>
              <a:rPr dirty="0" sz="1100" spc="20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23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objective.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658" y="681252"/>
            <a:ext cx="2165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300" b="0" i="1">
                <a:latin typeface="Bookman Old Style"/>
                <a:cs typeface="Bookman Old Style"/>
              </a:rPr>
              <a:t> 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4437" y="623136"/>
            <a:ext cx="6946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14" i="1">
                <a:latin typeface="Arial"/>
                <a:cs typeface="Arial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</a:t>
            </a:r>
            <a:r>
              <a:rPr dirty="0" sz="1100" spc="25" i="1">
                <a:latin typeface="Times New Roman"/>
                <a:cs typeface="Times New Roman"/>
              </a:rPr>
              <a:t>p</a:t>
            </a:r>
            <a:r>
              <a:rPr dirty="0" sz="1100" spc="40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,</a:t>
            </a:r>
            <a:r>
              <a:rPr dirty="0" sz="1100" spc="-105" i="1">
                <a:latin typeface="Times New Roman"/>
                <a:cs typeface="Times New Roman"/>
              </a:rPr>
              <a:t> </a:t>
            </a:r>
            <a:r>
              <a:rPr dirty="0" sz="1100" spc="85" i="1">
                <a:latin typeface="Times New Roman"/>
                <a:cs typeface="Times New Roman"/>
              </a:rPr>
              <a:t>t</a:t>
            </a:r>
            <a:r>
              <a:rPr dirty="0" sz="1100" spc="45" i="1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)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840" y="484325"/>
            <a:ext cx="342900" cy="448309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45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sz="1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45"/>
              </a:spcBef>
            </a:pPr>
            <a:r>
              <a:rPr dirty="0" baseline="10101" sz="1650" spc="37" i="1">
                <a:latin typeface="Times New Roman"/>
                <a:cs typeface="Times New Roman"/>
              </a:rPr>
              <a:t>N</a:t>
            </a:r>
            <a:r>
              <a:rPr dirty="0" sz="800" spc="25" b="0" i="1">
                <a:latin typeface="Bookman Old Style"/>
                <a:cs typeface="Bookman Old Style"/>
              </a:rPr>
              <a:t>cls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50476" y="603261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1333" y="694714"/>
            <a:ext cx="5467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97180" algn="l"/>
                <a:tab pos="471170" algn="l"/>
              </a:tabLst>
            </a:pPr>
            <a:r>
              <a:rPr dirty="0" baseline="6944" sz="1200" spc="-15" b="0" i="1">
                <a:latin typeface="Bookman Old Style"/>
                <a:cs typeface="Bookman Old Style"/>
              </a:rPr>
              <a:t>cls	</a:t>
            </a:r>
            <a:r>
              <a:rPr dirty="0" baseline="6944" sz="1200" spc="89" b="0" i="1">
                <a:latin typeface="Bookman Old Style"/>
                <a:cs typeface="Bookman Old Style"/>
              </a:rPr>
              <a:t>i	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5677" y="623136"/>
            <a:ext cx="83311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9240" algn="l"/>
              </a:tabLst>
            </a:pPr>
            <a:r>
              <a:rPr dirty="0" sz="1100" spc="340" i="1">
                <a:latin typeface="Arial"/>
                <a:cs typeface="Arial"/>
              </a:rPr>
              <a:t>L	</a:t>
            </a:r>
            <a:r>
              <a:rPr dirty="0" sz="1100" spc="25">
                <a:latin typeface="Times New Roman"/>
                <a:cs typeface="Times New Roman"/>
              </a:rPr>
              <a:t>(</a:t>
            </a:r>
            <a:r>
              <a:rPr dirty="0" sz="1100" spc="25" i="1">
                <a:latin typeface="Times New Roman"/>
                <a:cs typeface="Times New Roman"/>
              </a:rPr>
              <a:t>p , </a:t>
            </a:r>
            <a:r>
              <a:rPr dirty="0" sz="1100" spc="-5" i="1">
                <a:latin typeface="Times New Roman"/>
                <a:cs typeface="Times New Roman"/>
              </a:rPr>
              <a:t>p </a:t>
            </a:r>
            <a:r>
              <a:rPr dirty="0" sz="1100" spc="55">
                <a:latin typeface="Times New Roman"/>
                <a:cs typeface="Times New Roman"/>
              </a:rPr>
              <a:t>)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+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8977" y="529410"/>
            <a:ext cx="299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15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λ</a:t>
            </a:r>
            <a:r>
              <a:rPr dirty="0" u="sng" sz="1100" spc="-6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3577" y="738960"/>
            <a:ext cx="340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spc="44" i="1">
                <a:latin typeface="Times New Roman"/>
                <a:cs typeface="Times New Roman"/>
              </a:rPr>
              <a:t>N</a:t>
            </a:r>
            <a:r>
              <a:rPr dirty="0" sz="800" spc="30" b="0" i="1">
                <a:latin typeface="Bookman Old Style"/>
                <a:cs typeface="Bookman Old Style"/>
              </a:rPr>
              <a:t>reg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2461" y="491526"/>
            <a:ext cx="1614170" cy="1917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1400810" algn="l"/>
              </a:tabLst>
            </a:pPr>
            <a:r>
              <a:rPr dirty="0" sz="1100" spc="1265">
                <a:latin typeface="Arial"/>
                <a:cs typeface="Arial"/>
              </a:rPr>
              <a:t> </a:t>
            </a:r>
            <a:r>
              <a:rPr dirty="0" sz="1100" spc="1265">
                <a:latin typeface="Arial"/>
                <a:cs typeface="Arial"/>
              </a:rPr>
              <a:t>	</a:t>
            </a:r>
            <a:r>
              <a:rPr dirty="0" sz="1100" spc="126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54224" y="826679"/>
            <a:ext cx="14509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0810" algn="l"/>
              </a:tabLst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60" b="0" i="1">
                <a:latin typeface="Bookman Old Style"/>
                <a:cs typeface="Bookman Old Style"/>
              </a:rPr>
              <a:t>	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4031" y="603261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4031" y="694714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4320" y="623136"/>
            <a:ext cx="276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 i="1">
                <a:latin typeface="Times New Roman"/>
                <a:cs typeface="Times New Roman"/>
              </a:rPr>
              <a:t>p</a:t>
            </a:r>
            <a:r>
              <a:rPr dirty="0" sz="1100" spc="114" i="1">
                <a:latin typeface="Times New Roman"/>
                <a:cs typeface="Times New Roman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5183" y="681252"/>
            <a:ext cx="3289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" b="0" i="1">
                <a:latin typeface="Bookman Old Style"/>
                <a:cs typeface="Bookman Old Style"/>
              </a:rPr>
              <a:t>reg</a:t>
            </a:r>
            <a:r>
              <a:rPr dirty="0" sz="800" spc="105" b="0" i="1">
                <a:latin typeface="Bookman Old Style"/>
                <a:cs typeface="Bookman Old Style"/>
              </a:rPr>
              <a:t> 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56188" y="694714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72330" y="623136"/>
            <a:ext cx="44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Times New Roman"/>
                <a:cs typeface="Times New Roman"/>
              </a:rPr>
              <a:t>(</a:t>
            </a:r>
            <a:r>
              <a:rPr dirty="0" sz="1100" spc="70" i="1">
                <a:latin typeface="Times New Roman"/>
                <a:cs typeface="Times New Roman"/>
              </a:rPr>
              <a:t>t </a:t>
            </a:r>
            <a:r>
              <a:rPr dirty="0" sz="1100" spc="25" i="1">
                <a:latin typeface="Times New Roman"/>
                <a:cs typeface="Times New Roman"/>
              </a:rPr>
              <a:t>,</a:t>
            </a:r>
            <a:r>
              <a:rPr dirty="0" sz="1100" spc="-160" i="1">
                <a:latin typeface="Times New Roman"/>
                <a:cs typeface="Times New Roman"/>
              </a:rPr>
              <a:t> </a:t>
            </a:r>
            <a:r>
              <a:rPr dirty="0" sz="1100" spc="-10" i="1">
                <a:latin typeface="Times New Roman"/>
                <a:cs typeface="Times New Roman"/>
              </a:rPr>
              <a:t>t</a:t>
            </a:r>
            <a:r>
              <a:rPr dirty="0" baseline="31250" sz="1200" spc="-15">
                <a:latin typeface="Lucida Sans Unicode"/>
                <a:cs typeface="Lucida Sans Unicode"/>
              </a:rPr>
              <a:t>∗</a:t>
            </a:r>
            <a:r>
              <a:rPr dirty="0" sz="1100" spc="-1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1039" y="1337650"/>
            <a:ext cx="3938904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434"/>
              </a:spcBef>
              <a:tabLst>
                <a:tab pos="677545" algn="l"/>
              </a:tabLst>
            </a:pPr>
            <a:r>
              <a:rPr dirty="0" sz="1100" spc="-195" i="1">
                <a:latin typeface="Times New Roman"/>
                <a:cs typeface="Times New Roman"/>
              </a:rPr>
              <a:t>p</a:t>
            </a:r>
            <a:r>
              <a:rPr dirty="0" baseline="31250" sz="1200" spc="-292">
                <a:latin typeface="Lucida Sans Unicode"/>
                <a:cs typeface="Lucida Sans Unicode"/>
              </a:rPr>
              <a:t>∗</a:t>
            </a:r>
            <a:r>
              <a:rPr dirty="0" baseline="-17361" sz="1200" spc="-292" b="0" i="1">
                <a:latin typeface="Bookman Old Style"/>
                <a:cs typeface="Bookman Old Style"/>
              </a:rPr>
              <a:t>i         </a:t>
            </a:r>
            <a:r>
              <a:rPr dirty="0" baseline="-17361" sz="1200" spc="-232" b="0" i="1">
                <a:latin typeface="Bookman Old Style"/>
                <a:cs typeface="Bookman Old Style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1	</a:t>
            </a:r>
            <a:r>
              <a:rPr dirty="0" sz="1100" spc="-20">
                <a:latin typeface="Times New Roman"/>
                <a:cs typeface="Times New Roman"/>
              </a:rPr>
              <a:t>if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5">
                <a:latin typeface="Times New Roman"/>
                <a:cs typeface="Times New Roman"/>
              </a:rPr>
              <a:t>box </a:t>
            </a:r>
            <a:r>
              <a:rPr dirty="0" sz="1100" spc="30">
                <a:latin typeface="Times New Roman"/>
                <a:cs typeface="Times New Roman"/>
              </a:rPr>
              <a:t>contains </a:t>
            </a:r>
            <a:r>
              <a:rPr dirty="0" sz="1100" spc="35">
                <a:latin typeface="Times New Roman"/>
                <a:cs typeface="Times New Roman"/>
              </a:rPr>
              <a:t>ground </a:t>
            </a:r>
            <a:r>
              <a:rPr dirty="0" sz="1100" spc="80">
                <a:latin typeface="Times New Roman"/>
                <a:cs typeface="Times New Roman"/>
              </a:rPr>
              <a:t>truth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endParaRPr sz="1100">
              <a:latin typeface="Times New Roman"/>
              <a:cs typeface="Times New Roman"/>
            </a:endParaRPr>
          </a:p>
          <a:p>
            <a:pPr marL="323215">
              <a:lnSpc>
                <a:spcPct val="100000"/>
              </a:lnSpc>
              <a:spcBef>
                <a:spcPts val="334"/>
              </a:spcBef>
              <a:tabLst>
                <a:tab pos="677545" algn="l"/>
              </a:tabLst>
            </a:pP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0	</a:t>
            </a:r>
            <a:r>
              <a:rPr dirty="0" sz="1100" spc="20">
                <a:latin typeface="Times New Roman"/>
                <a:cs typeface="Times New Roman"/>
              </a:rPr>
              <a:t>otherwise</a:t>
            </a:r>
            <a:endParaRPr sz="1100">
              <a:latin typeface="Times New Roman"/>
              <a:cs typeface="Times New Roman"/>
            </a:endParaRPr>
          </a:p>
          <a:p>
            <a:pPr marL="172085">
              <a:lnSpc>
                <a:spcPct val="100000"/>
              </a:lnSpc>
              <a:spcBef>
                <a:spcPts val="330"/>
              </a:spcBef>
            </a:pPr>
            <a:r>
              <a:rPr dirty="0" sz="1100" spc="30" i="1">
                <a:latin typeface="Times New Roman"/>
                <a:cs typeface="Times New Roman"/>
              </a:rPr>
              <a:t>p</a:t>
            </a:r>
            <a:r>
              <a:rPr dirty="0" baseline="-10416" sz="1200" spc="44" b="0" i="1">
                <a:latin typeface="Bookman Old Style"/>
                <a:cs typeface="Bookman Old Style"/>
              </a:rPr>
              <a:t>i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35">
                <a:latin typeface="Times New Roman"/>
                <a:cs typeface="Times New Roman"/>
              </a:rPr>
              <a:t>predicted </a:t>
            </a:r>
            <a:r>
              <a:rPr dirty="0" sz="1100" spc="30">
                <a:latin typeface="Times New Roman"/>
                <a:cs typeface="Times New Roman"/>
              </a:rPr>
              <a:t>probability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25">
                <a:latin typeface="Times New Roman"/>
                <a:cs typeface="Times New Roman"/>
              </a:rPr>
              <a:t>containing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13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25" i="1">
                <a:latin typeface="Times New Roman"/>
                <a:cs typeface="Times New Roman"/>
              </a:rPr>
              <a:t>N</a:t>
            </a:r>
            <a:r>
              <a:rPr dirty="0" baseline="-13888" sz="1200" spc="37" b="0" i="1">
                <a:latin typeface="Bookman Old Style"/>
                <a:cs typeface="Bookman Old Style"/>
              </a:rPr>
              <a:t>cls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10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batch-size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3" name="object 2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4583" y="403174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4395" y="317701"/>
            <a:ext cx="34645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>
                <a:latin typeface="Times New Roman"/>
                <a:cs typeface="Times New Roman"/>
              </a:rPr>
              <a:t>full </a:t>
            </a:r>
            <a:r>
              <a:rPr dirty="0" sz="1100" spc="20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</a:t>
            </a:r>
            <a:r>
              <a:rPr dirty="0" sz="1100" spc="23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objective.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658" y="681252"/>
            <a:ext cx="2165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300" b="0" i="1">
                <a:latin typeface="Bookman Old Style"/>
                <a:cs typeface="Bookman Old Style"/>
              </a:rPr>
              <a:t> 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4437" y="623136"/>
            <a:ext cx="6946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0" i="1">
                <a:latin typeface="Arial"/>
                <a:cs typeface="Arial"/>
              </a:rPr>
              <a:t>L</a:t>
            </a:r>
            <a:r>
              <a:rPr dirty="0" sz="1100" spc="-114" i="1">
                <a:latin typeface="Arial"/>
                <a:cs typeface="Arial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</a:t>
            </a:r>
            <a:r>
              <a:rPr dirty="0" sz="1100" spc="25" i="1">
                <a:latin typeface="Times New Roman"/>
                <a:cs typeface="Times New Roman"/>
              </a:rPr>
              <a:t>p</a:t>
            </a:r>
            <a:r>
              <a:rPr dirty="0" sz="1100" spc="40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,</a:t>
            </a:r>
            <a:r>
              <a:rPr dirty="0" sz="1100" spc="-105" i="1">
                <a:latin typeface="Times New Roman"/>
                <a:cs typeface="Times New Roman"/>
              </a:rPr>
              <a:t> </a:t>
            </a:r>
            <a:r>
              <a:rPr dirty="0" sz="1100" spc="85" i="1">
                <a:latin typeface="Times New Roman"/>
                <a:cs typeface="Times New Roman"/>
              </a:rPr>
              <a:t>t</a:t>
            </a:r>
            <a:r>
              <a:rPr dirty="0" sz="1100" spc="45" i="1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)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8840" y="484325"/>
            <a:ext cx="342900" cy="448309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45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sng" sz="1100" spc="-1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45"/>
              </a:spcBef>
            </a:pPr>
            <a:r>
              <a:rPr dirty="0" baseline="10101" sz="1650" spc="37" i="1">
                <a:latin typeface="Times New Roman"/>
                <a:cs typeface="Times New Roman"/>
              </a:rPr>
              <a:t>N</a:t>
            </a:r>
            <a:r>
              <a:rPr dirty="0" sz="800" spc="25" b="0" i="1">
                <a:latin typeface="Bookman Old Style"/>
                <a:cs typeface="Bookman Old Style"/>
              </a:rPr>
              <a:t>cls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50476" y="603261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1333" y="694714"/>
            <a:ext cx="5467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97180" algn="l"/>
                <a:tab pos="471170" algn="l"/>
              </a:tabLst>
            </a:pPr>
            <a:r>
              <a:rPr dirty="0" baseline="6944" sz="1200" spc="-15" b="0" i="1">
                <a:latin typeface="Bookman Old Style"/>
                <a:cs typeface="Bookman Old Style"/>
              </a:rPr>
              <a:t>cls	</a:t>
            </a:r>
            <a:r>
              <a:rPr dirty="0" baseline="6944" sz="1200" spc="89" b="0" i="1">
                <a:latin typeface="Bookman Old Style"/>
                <a:cs typeface="Bookman Old Style"/>
              </a:rPr>
              <a:t>i	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5677" y="623136"/>
            <a:ext cx="83311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9240" algn="l"/>
              </a:tabLst>
            </a:pPr>
            <a:r>
              <a:rPr dirty="0" sz="1100" spc="340" i="1">
                <a:latin typeface="Arial"/>
                <a:cs typeface="Arial"/>
              </a:rPr>
              <a:t>L	</a:t>
            </a:r>
            <a:r>
              <a:rPr dirty="0" sz="1100" spc="25">
                <a:latin typeface="Times New Roman"/>
                <a:cs typeface="Times New Roman"/>
              </a:rPr>
              <a:t>(</a:t>
            </a:r>
            <a:r>
              <a:rPr dirty="0" sz="1100" spc="25" i="1">
                <a:latin typeface="Times New Roman"/>
                <a:cs typeface="Times New Roman"/>
              </a:rPr>
              <a:t>p , </a:t>
            </a:r>
            <a:r>
              <a:rPr dirty="0" sz="1100" spc="-5" i="1">
                <a:latin typeface="Times New Roman"/>
                <a:cs typeface="Times New Roman"/>
              </a:rPr>
              <a:t>p </a:t>
            </a:r>
            <a:r>
              <a:rPr dirty="0" sz="1100" spc="55">
                <a:latin typeface="Times New Roman"/>
                <a:cs typeface="Times New Roman"/>
              </a:rPr>
              <a:t>)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+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8977" y="529410"/>
            <a:ext cx="2997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15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λ</a:t>
            </a:r>
            <a:r>
              <a:rPr dirty="0" u="sng" sz="1100" spc="-6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3577" y="738960"/>
            <a:ext cx="340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7575" sz="1650" spc="44" i="1">
                <a:latin typeface="Times New Roman"/>
                <a:cs typeface="Times New Roman"/>
              </a:rPr>
              <a:t>N</a:t>
            </a:r>
            <a:r>
              <a:rPr dirty="0" sz="800" spc="30" b="0" i="1">
                <a:latin typeface="Bookman Old Style"/>
                <a:cs typeface="Bookman Old Style"/>
              </a:rPr>
              <a:t>reg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2461" y="491526"/>
            <a:ext cx="1614170" cy="19177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1400810" algn="l"/>
              </a:tabLst>
            </a:pPr>
            <a:r>
              <a:rPr dirty="0" sz="1100" spc="1265">
                <a:latin typeface="Arial"/>
                <a:cs typeface="Arial"/>
              </a:rPr>
              <a:t> </a:t>
            </a:r>
            <a:r>
              <a:rPr dirty="0" sz="1100" spc="1265">
                <a:latin typeface="Arial"/>
                <a:cs typeface="Arial"/>
              </a:rPr>
              <a:t>	</a:t>
            </a:r>
            <a:r>
              <a:rPr dirty="0" sz="1100" spc="126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54224" y="826679"/>
            <a:ext cx="14509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0810" algn="l"/>
              </a:tabLst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60" b="0" i="1">
                <a:latin typeface="Bookman Old Style"/>
                <a:cs typeface="Bookman Old Style"/>
              </a:rPr>
              <a:t>	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4031" y="603261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4031" y="694714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4320" y="623136"/>
            <a:ext cx="276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" i="1">
                <a:latin typeface="Times New Roman"/>
                <a:cs typeface="Times New Roman"/>
              </a:rPr>
              <a:t>p</a:t>
            </a:r>
            <a:r>
              <a:rPr dirty="0" sz="1100" spc="114" i="1">
                <a:latin typeface="Times New Roman"/>
                <a:cs typeface="Times New Roman"/>
              </a:rPr>
              <a:t> </a:t>
            </a:r>
            <a:r>
              <a:rPr dirty="0" sz="1100" spc="340" i="1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5183" y="681252"/>
            <a:ext cx="3289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" b="0" i="1">
                <a:latin typeface="Bookman Old Style"/>
                <a:cs typeface="Bookman Old Style"/>
              </a:rPr>
              <a:t>reg</a:t>
            </a:r>
            <a:r>
              <a:rPr dirty="0" sz="800" spc="105" b="0" i="1">
                <a:latin typeface="Bookman Old Style"/>
                <a:cs typeface="Bookman Old Style"/>
              </a:rPr>
              <a:t> 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56188" y="694714"/>
            <a:ext cx="622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72330" y="623136"/>
            <a:ext cx="44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70">
                <a:latin typeface="Times New Roman"/>
                <a:cs typeface="Times New Roman"/>
              </a:rPr>
              <a:t>(</a:t>
            </a:r>
            <a:r>
              <a:rPr dirty="0" sz="1100" spc="70" i="1">
                <a:latin typeface="Times New Roman"/>
                <a:cs typeface="Times New Roman"/>
              </a:rPr>
              <a:t>t </a:t>
            </a:r>
            <a:r>
              <a:rPr dirty="0" sz="1100" spc="25" i="1">
                <a:latin typeface="Times New Roman"/>
                <a:cs typeface="Times New Roman"/>
              </a:rPr>
              <a:t>,</a:t>
            </a:r>
            <a:r>
              <a:rPr dirty="0" sz="1100" spc="-160" i="1">
                <a:latin typeface="Times New Roman"/>
                <a:cs typeface="Times New Roman"/>
              </a:rPr>
              <a:t> </a:t>
            </a:r>
            <a:r>
              <a:rPr dirty="0" sz="1100" spc="-10" i="1">
                <a:latin typeface="Times New Roman"/>
                <a:cs typeface="Times New Roman"/>
              </a:rPr>
              <a:t>t</a:t>
            </a:r>
            <a:r>
              <a:rPr dirty="0" baseline="31250" sz="1200" spc="-15">
                <a:latin typeface="Lucida Sans Unicode"/>
                <a:cs typeface="Lucida Sans Unicode"/>
              </a:rPr>
              <a:t>∗</a:t>
            </a:r>
            <a:r>
              <a:rPr dirty="0" sz="1100" spc="-1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4433" y="1337650"/>
            <a:ext cx="3965575" cy="12858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434"/>
              </a:spcBef>
              <a:tabLst>
                <a:tab pos="704215" algn="l"/>
              </a:tabLst>
            </a:pPr>
            <a:r>
              <a:rPr dirty="0" sz="1100" spc="-195" i="1">
                <a:latin typeface="Times New Roman"/>
                <a:cs typeface="Times New Roman"/>
              </a:rPr>
              <a:t>p</a:t>
            </a:r>
            <a:r>
              <a:rPr dirty="0" baseline="31250" sz="1200" spc="-292">
                <a:latin typeface="Lucida Sans Unicode"/>
                <a:cs typeface="Lucida Sans Unicode"/>
              </a:rPr>
              <a:t>∗</a:t>
            </a:r>
            <a:r>
              <a:rPr dirty="0" baseline="-17361" sz="1200" spc="-292" b="0" i="1">
                <a:latin typeface="Bookman Old Style"/>
                <a:cs typeface="Bookman Old Style"/>
              </a:rPr>
              <a:t>i         </a:t>
            </a:r>
            <a:r>
              <a:rPr dirty="0" baseline="-17361" sz="1200" spc="-232" b="0" i="1">
                <a:latin typeface="Bookman Old Style"/>
                <a:cs typeface="Bookman Old Style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1	</a:t>
            </a:r>
            <a:r>
              <a:rPr dirty="0" sz="1100" spc="-20">
                <a:latin typeface="Times New Roman"/>
                <a:cs typeface="Times New Roman"/>
              </a:rPr>
              <a:t>if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5">
                <a:latin typeface="Times New Roman"/>
                <a:cs typeface="Times New Roman"/>
              </a:rPr>
              <a:t>box </a:t>
            </a:r>
            <a:r>
              <a:rPr dirty="0" sz="1100" spc="30">
                <a:latin typeface="Times New Roman"/>
                <a:cs typeface="Times New Roman"/>
              </a:rPr>
              <a:t>contains </a:t>
            </a:r>
            <a:r>
              <a:rPr dirty="0" sz="1100" spc="35">
                <a:latin typeface="Times New Roman"/>
                <a:cs typeface="Times New Roman"/>
              </a:rPr>
              <a:t>ground </a:t>
            </a:r>
            <a:r>
              <a:rPr dirty="0" sz="1100" spc="80">
                <a:latin typeface="Times New Roman"/>
                <a:cs typeface="Times New Roman"/>
              </a:rPr>
              <a:t>truth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endParaRPr sz="110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  <a:spcBef>
                <a:spcPts val="334"/>
              </a:spcBef>
              <a:tabLst>
                <a:tab pos="704215" algn="l"/>
              </a:tabLst>
            </a:pP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2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0	</a:t>
            </a:r>
            <a:r>
              <a:rPr dirty="0" sz="1100" spc="20">
                <a:latin typeface="Times New Roman"/>
                <a:cs typeface="Times New Roman"/>
              </a:rPr>
              <a:t>otherwise</a:t>
            </a:r>
            <a:endParaRPr sz="1100">
              <a:latin typeface="Times New Roman"/>
              <a:cs typeface="Times New Roman"/>
            </a:endParaRPr>
          </a:p>
          <a:p>
            <a:pPr marL="198755">
              <a:lnSpc>
                <a:spcPct val="100000"/>
              </a:lnSpc>
              <a:spcBef>
                <a:spcPts val="330"/>
              </a:spcBef>
            </a:pPr>
            <a:r>
              <a:rPr dirty="0" sz="1100" spc="30" i="1">
                <a:latin typeface="Times New Roman"/>
                <a:cs typeface="Times New Roman"/>
              </a:rPr>
              <a:t>p</a:t>
            </a:r>
            <a:r>
              <a:rPr dirty="0" baseline="-10416" sz="1200" spc="44" b="0" i="1">
                <a:latin typeface="Bookman Old Style"/>
                <a:cs typeface="Bookman Old Style"/>
              </a:rPr>
              <a:t>i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35">
                <a:latin typeface="Times New Roman"/>
                <a:cs typeface="Times New Roman"/>
              </a:rPr>
              <a:t>predicted </a:t>
            </a:r>
            <a:r>
              <a:rPr dirty="0" sz="1100" spc="30">
                <a:latin typeface="Times New Roman"/>
                <a:cs typeface="Times New Roman"/>
              </a:rPr>
              <a:t>probability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25">
                <a:latin typeface="Times New Roman"/>
                <a:cs typeface="Times New Roman"/>
              </a:rPr>
              <a:t>containing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13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endParaRPr sz="1100">
              <a:latin typeface="Times New Roman"/>
              <a:cs typeface="Times New Roman"/>
            </a:endParaRPr>
          </a:p>
          <a:p>
            <a:pPr marL="64135">
              <a:lnSpc>
                <a:spcPct val="100000"/>
              </a:lnSpc>
              <a:spcBef>
                <a:spcPts val="335"/>
              </a:spcBef>
            </a:pPr>
            <a:r>
              <a:rPr dirty="0" sz="1100" spc="25" i="1">
                <a:latin typeface="Times New Roman"/>
                <a:cs typeface="Times New Roman"/>
              </a:rPr>
              <a:t>N</a:t>
            </a:r>
            <a:r>
              <a:rPr dirty="0" baseline="-13888" sz="1200" spc="37" b="0" i="1">
                <a:latin typeface="Bookman Old Style"/>
                <a:cs typeface="Bookman Old Style"/>
              </a:rPr>
              <a:t>cls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10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batch-size</a:t>
            </a:r>
            <a:endParaRPr sz="1100">
              <a:latin typeface="Times New Roman"/>
              <a:cs typeface="Times New Roman"/>
            </a:endParaRPr>
          </a:p>
          <a:p>
            <a:pPr marL="234950" marR="2621915" indent="-197485">
              <a:lnSpc>
                <a:spcPct val="125299"/>
              </a:lnSpc>
            </a:pPr>
            <a:r>
              <a:rPr dirty="0" sz="1100" spc="30" i="1">
                <a:latin typeface="Times New Roman"/>
                <a:cs typeface="Times New Roman"/>
              </a:rPr>
              <a:t>N</a:t>
            </a:r>
            <a:r>
              <a:rPr dirty="0" baseline="-10416" sz="1200" spc="44" b="0" i="1">
                <a:latin typeface="Bookman Old Style"/>
                <a:cs typeface="Bookman Old Style"/>
              </a:rPr>
              <a:t>reg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batch-size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75" i="1">
                <a:latin typeface="Times New Roman"/>
                <a:cs typeface="Times New Roman"/>
              </a:rPr>
              <a:t>k 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225">
                <a:latin typeface="Times New Roman"/>
                <a:cs typeface="Times New Roman"/>
              </a:rPr>
              <a:t>=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anchor </a:t>
            </a:r>
            <a:r>
              <a:rPr dirty="0" sz="1100" spc="10">
                <a:latin typeface="Times New Roman"/>
                <a:cs typeface="Times New Roman"/>
              </a:rPr>
              <a:t>boxes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3" name="object 2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457" y="2292727"/>
            <a:ext cx="734695" cy="510540"/>
            <a:chOff x="678457" y="2292727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24001" y="28007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467" y="2636184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4001" y="27791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467" y="26145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4001" y="27575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467" y="25929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997" y="259551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008" y="2595514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2735" y="2573914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4001" y="2629180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467" y="2409378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2735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01" y="256184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1277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4001" y="261837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467" y="2398577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2735" y="2410645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001" y="2467176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509" y="2292737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11301" y="2275218"/>
            <a:ext cx="64325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tabLst>
                <a:tab pos="422909" algn="l"/>
              </a:tabLst>
            </a:pP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75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sz="500" spc="95" strike="noStrike">
                <a:latin typeface="Times New Roman"/>
                <a:cs typeface="Times New Roman"/>
              </a:rPr>
              <a:t>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1881" y="2250585"/>
            <a:ext cx="20320" cy="20320"/>
            <a:chOff x="1021881" y="2250585"/>
            <a:chExt cx="20320" cy="20320"/>
          </a:xfrm>
        </p:grpSpPr>
        <p:sp>
          <p:nvSpPr>
            <p:cNvPr id="47" name="object 47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1021881" y="2142583"/>
            <a:ext cx="20320" cy="20320"/>
            <a:chOff x="1021881" y="2142583"/>
            <a:chExt cx="20320" cy="20320"/>
          </a:xfrm>
        </p:grpSpPr>
        <p:sp>
          <p:nvSpPr>
            <p:cNvPr id="50" name="object 50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1021881" y="2034580"/>
            <a:ext cx="20320" cy="20320"/>
            <a:chOff x="1021881" y="2034580"/>
            <a:chExt cx="20320" cy="20320"/>
          </a:xfrm>
        </p:grpSpPr>
        <p:sp>
          <p:nvSpPr>
            <p:cNvPr id="53" name="object 53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597454" y="1178143"/>
            <a:ext cx="869315" cy="763905"/>
            <a:chOff x="597454" y="1178143"/>
            <a:chExt cx="869315" cy="763905"/>
          </a:xfrm>
        </p:grpSpPr>
        <p:sp>
          <p:nvSpPr>
            <p:cNvPr id="56" name="object 56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5998" y="150469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9994" y="1180683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108002" y="108002"/>
                  </a:moveTo>
                  <a:lnTo>
                    <a:pt x="108002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00032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996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5644" y="1133749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56010" y="1180721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0836" y="289903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239979" y="817534"/>
            <a:ext cx="1522095" cy="679450"/>
            <a:chOff x="239979" y="817534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32003" y="1316106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11759" y="131231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2519" y="829353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8411" y="999471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14665" y="990732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68512" y="820074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80714" y="1008773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3089" y="999991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44321" y="291362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09735" y="446266"/>
            <a:ext cx="45085" cy="140970"/>
            <a:chOff x="1009735" y="446266"/>
            <a:chExt cx="45085" cy="140970"/>
          </a:xfrm>
        </p:grpSpPr>
        <p:sp>
          <p:nvSpPr>
            <p:cNvPr id="76" name="object 76"/>
            <p:cNvSpPr/>
            <p:nvPr/>
          </p:nvSpPr>
          <p:spPr>
            <a:xfrm>
              <a:off x="1032003" y="452086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759" y="44829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237909" y="552080"/>
            <a:ext cx="1527175" cy="426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/>
              <a:t>Region</a:t>
            </a:r>
            <a:r>
              <a:rPr dirty="0" sz="800" spc="70"/>
              <a:t> </a:t>
            </a:r>
            <a:r>
              <a:rPr dirty="0" sz="800" spc="50"/>
              <a:t>Proposals</a:t>
            </a:r>
            <a:endParaRPr sz="800"/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/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/>
              <a:t>Classification	</a:t>
            </a:r>
            <a:r>
              <a:rPr dirty="0" baseline="6944" sz="1200" spc="52"/>
              <a:t>Regression</a:t>
            </a:r>
            <a:endParaRPr baseline="6944" sz="1200"/>
          </a:p>
        </p:txBody>
      </p:sp>
      <p:sp>
        <p:nvSpPr>
          <p:cNvPr id="79" name="object 79"/>
          <p:cNvSpPr/>
          <p:nvPr/>
        </p:nvSpPr>
        <p:spPr>
          <a:xfrm>
            <a:off x="383989" y="753044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0" name="object 8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1" name="object 8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457" y="2292727"/>
            <a:ext cx="734695" cy="510540"/>
            <a:chOff x="678457" y="2292727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24001" y="28007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467" y="2636184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4001" y="27791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467" y="26145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4001" y="27575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467" y="25929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997" y="259551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008" y="2595514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2735" y="2573914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4001" y="2629180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467" y="2409378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2735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01" y="256184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1277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4001" y="261837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467" y="2398577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2735" y="2410645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001" y="2467176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509" y="2292737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11301" y="2275218"/>
            <a:ext cx="64325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tabLst>
                <a:tab pos="422909" algn="l"/>
              </a:tabLst>
            </a:pP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75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sz="500" spc="95" strike="noStrike">
                <a:latin typeface="Times New Roman"/>
                <a:cs typeface="Times New Roman"/>
              </a:rPr>
              <a:t>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1881" y="2250585"/>
            <a:ext cx="20320" cy="20320"/>
            <a:chOff x="1021881" y="2250585"/>
            <a:chExt cx="20320" cy="20320"/>
          </a:xfrm>
        </p:grpSpPr>
        <p:sp>
          <p:nvSpPr>
            <p:cNvPr id="47" name="object 47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1021881" y="2142583"/>
            <a:ext cx="20320" cy="20320"/>
            <a:chOff x="1021881" y="2142583"/>
            <a:chExt cx="20320" cy="20320"/>
          </a:xfrm>
        </p:grpSpPr>
        <p:sp>
          <p:nvSpPr>
            <p:cNvPr id="50" name="object 50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1021881" y="2034580"/>
            <a:ext cx="20320" cy="20320"/>
            <a:chOff x="1021881" y="2034580"/>
            <a:chExt cx="20320" cy="20320"/>
          </a:xfrm>
        </p:grpSpPr>
        <p:sp>
          <p:nvSpPr>
            <p:cNvPr id="53" name="object 53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597454" y="1178143"/>
            <a:ext cx="869315" cy="763905"/>
            <a:chOff x="597454" y="1178143"/>
            <a:chExt cx="869315" cy="763905"/>
          </a:xfrm>
        </p:grpSpPr>
        <p:sp>
          <p:nvSpPr>
            <p:cNvPr id="56" name="object 56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5998" y="150469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9994" y="1180683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00032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996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5644" y="1133749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56010" y="1180721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0836" y="289903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239979" y="817534"/>
            <a:ext cx="1522095" cy="679450"/>
            <a:chOff x="239979" y="817534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32003" y="1316106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11759" y="131231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2519" y="829353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8411" y="999471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14665" y="990732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68512" y="820074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80714" y="1008773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3089" y="999991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44321" y="291362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09735" y="446266"/>
            <a:ext cx="45085" cy="140970"/>
            <a:chOff x="1009735" y="446266"/>
            <a:chExt cx="45085" cy="140970"/>
          </a:xfrm>
        </p:grpSpPr>
        <p:sp>
          <p:nvSpPr>
            <p:cNvPr id="76" name="object 76"/>
            <p:cNvSpPr/>
            <p:nvPr/>
          </p:nvSpPr>
          <p:spPr>
            <a:xfrm>
              <a:off x="1032003" y="452086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759" y="44829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37909" y="552080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3989" y="753044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So </a:t>
            </a:r>
            <a:r>
              <a:rPr dirty="0" spc="25"/>
              <a:t>far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10"/>
              <a:t>seen </a:t>
            </a:r>
            <a:r>
              <a:rPr dirty="0" spc="55"/>
              <a:t>a </a:t>
            </a:r>
            <a:r>
              <a:rPr dirty="0" spc="30"/>
              <a:t>CNN based </a:t>
            </a:r>
            <a:r>
              <a:rPr dirty="0" spc="35"/>
              <a:t>ap-  </a:t>
            </a:r>
            <a:r>
              <a:rPr dirty="0" spc="30"/>
              <a:t>proach </a:t>
            </a:r>
            <a:r>
              <a:rPr dirty="0" spc="5"/>
              <a:t>for </a:t>
            </a:r>
            <a:r>
              <a:rPr dirty="0" spc="15"/>
              <a:t>region </a:t>
            </a:r>
            <a:r>
              <a:rPr dirty="0" spc="25"/>
              <a:t>proposals </a:t>
            </a:r>
            <a:r>
              <a:rPr dirty="0" spc="40"/>
              <a:t>instead</a:t>
            </a:r>
            <a:r>
              <a:rPr dirty="0"/>
              <a:t> </a:t>
            </a:r>
            <a:r>
              <a:rPr dirty="0" spc="-20"/>
              <a:t>of  </a:t>
            </a:r>
            <a:r>
              <a:rPr dirty="0" spc="20"/>
              <a:t>using </a:t>
            </a:r>
            <a:r>
              <a:rPr dirty="0" spc="10"/>
              <a:t>selective</a:t>
            </a:r>
            <a:r>
              <a:rPr dirty="0" spc="140"/>
              <a:t> </a:t>
            </a:r>
            <a:r>
              <a:rPr dirty="0" spc="20"/>
              <a:t>search</a:t>
            </a:r>
          </a:p>
        </p:txBody>
      </p:sp>
      <p:grpSp>
        <p:nvGrpSpPr>
          <p:cNvPr id="82" name="object 8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3" name="object 8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87" name="object 8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457" y="2292727"/>
            <a:ext cx="734695" cy="510540"/>
            <a:chOff x="678457" y="2292727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24001" y="28007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467" y="2636184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4001" y="27791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467" y="26145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4001" y="27575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467" y="25929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997" y="259551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008" y="2595514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2735" y="2573914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4001" y="2629180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467" y="2409378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2735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01" y="256184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1277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4001" y="261837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467" y="2398577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2735" y="2410645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001" y="2467176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509" y="2292737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11301" y="2275218"/>
            <a:ext cx="64325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tabLst>
                <a:tab pos="422909" algn="l"/>
              </a:tabLst>
            </a:pP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75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sz="500" spc="95" strike="noStrike">
                <a:latin typeface="Times New Roman"/>
                <a:cs typeface="Times New Roman"/>
              </a:rPr>
              <a:t>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1881" y="2250585"/>
            <a:ext cx="20320" cy="20320"/>
            <a:chOff x="1021881" y="2250585"/>
            <a:chExt cx="20320" cy="20320"/>
          </a:xfrm>
        </p:grpSpPr>
        <p:sp>
          <p:nvSpPr>
            <p:cNvPr id="47" name="object 47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1021881" y="2142583"/>
            <a:ext cx="20320" cy="20320"/>
            <a:chOff x="1021881" y="2142583"/>
            <a:chExt cx="20320" cy="20320"/>
          </a:xfrm>
        </p:grpSpPr>
        <p:sp>
          <p:nvSpPr>
            <p:cNvPr id="50" name="object 50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1021881" y="2034580"/>
            <a:ext cx="20320" cy="20320"/>
            <a:chOff x="1021881" y="2034580"/>
            <a:chExt cx="20320" cy="20320"/>
          </a:xfrm>
        </p:grpSpPr>
        <p:sp>
          <p:nvSpPr>
            <p:cNvPr id="53" name="object 53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597454" y="1178143"/>
            <a:ext cx="869315" cy="763905"/>
            <a:chOff x="597454" y="1178143"/>
            <a:chExt cx="869315" cy="763905"/>
          </a:xfrm>
        </p:grpSpPr>
        <p:sp>
          <p:nvSpPr>
            <p:cNvPr id="56" name="object 56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5998" y="150469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9994" y="1180683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00032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996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5644" y="1133749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56010" y="1180721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0836" y="289903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239979" y="817534"/>
            <a:ext cx="1522095" cy="679450"/>
            <a:chOff x="239979" y="817534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32003" y="1316106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11759" y="131231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2519" y="829353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8411" y="999471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14665" y="990732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68512" y="820074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80714" y="1008773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3089" y="999991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44321" y="291362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09735" y="446266"/>
            <a:ext cx="45085" cy="140970"/>
            <a:chOff x="1009735" y="446266"/>
            <a:chExt cx="45085" cy="140970"/>
          </a:xfrm>
        </p:grpSpPr>
        <p:sp>
          <p:nvSpPr>
            <p:cNvPr id="76" name="object 76"/>
            <p:cNvSpPr/>
            <p:nvPr/>
          </p:nvSpPr>
          <p:spPr>
            <a:xfrm>
              <a:off x="1032003" y="452086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759" y="44829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37909" y="552080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3989" y="753044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So </a:t>
            </a:r>
            <a:r>
              <a:rPr dirty="0" spc="25"/>
              <a:t>far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10"/>
              <a:t>seen </a:t>
            </a:r>
            <a:r>
              <a:rPr dirty="0" spc="55"/>
              <a:t>a </a:t>
            </a:r>
            <a:r>
              <a:rPr dirty="0" spc="30"/>
              <a:t>CNN based </a:t>
            </a:r>
            <a:r>
              <a:rPr dirty="0" spc="35"/>
              <a:t>ap-  </a:t>
            </a:r>
            <a:r>
              <a:rPr dirty="0" spc="30"/>
              <a:t>proach </a:t>
            </a:r>
            <a:r>
              <a:rPr dirty="0" spc="5"/>
              <a:t>for </a:t>
            </a:r>
            <a:r>
              <a:rPr dirty="0" spc="15"/>
              <a:t>region </a:t>
            </a:r>
            <a:r>
              <a:rPr dirty="0" spc="25"/>
              <a:t>proposals </a:t>
            </a:r>
            <a:r>
              <a:rPr dirty="0" spc="40"/>
              <a:t>instead</a:t>
            </a:r>
            <a:r>
              <a:rPr dirty="0"/>
              <a:t> </a:t>
            </a:r>
            <a:r>
              <a:rPr dirty="0" spc="-20"/>
              <a:t>of  </a:t>
            </a:r>
            <a:r>
              <a:rPr dirty="0" spc="20"/>
              <a:t>using </a:t>
            </a:r>
            <a:r>
              <a:rPr dirty="0" spc="10"/>
              <a:t>selective</a:t>
            </a:r>
            <a:r>
              <a:rPr dirty="0" spc="140"/>
              <a:t> </a:t>
            </a:r>
            <a:r>
              <a:rPr dirty="0" spc="20"/>
              <a:t>search</a:t>
            </a:r>
          </a:p>
        </p:txBody>
      </p:sp>
      <p:sp>
        <p:nvSpPr>
          <p:cNvPr id="82" name="object 82"/>
          <p:cNvSpPr/>
          <p:nvPr/>
        </p:nvSpPr>
        <p:spPr>
          <a:xfrm>
            <a:off x="3144583" y="74051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3264395" y="655026"/>
            <a:ext cx="226949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40">
                <a:latin typeface="Times New Roman"/>
                <a:cs typeface="Times New Roman"/>
              </a:rPr>
              <a:t>take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propos-  </a:t>
            </a:r>
            <a:r>
              <a:rPr dirty="0" sz="1100" spc="15">
                <a:latin typeface="Times New Roman"/>
                <a:cs typeface="Times New Roman"/>
              </a:rPr>
              <a:t>als </a:t>
            </a:r>
            <a:r>
              <a:rPr dirty="0" sz="1100" spc="55">
                <a:latin typeface="Times New Roman"/>
                <a:cs typeface="Times New Roman"/>
              </a:rPr>
              <a:t>and then add </a:t>
            </a:r>
            <a:r>
              <a:rPr dirty="0" sz="1100" spc="35">
                <a:latin typeface="Times New Roman"/>
                <a:cs typeface="Times New Roman"/>
              </a:rPr>
              <a:t>fast </a:t>
            </a:r>
            <a:r>
              <a:rPr dirty="0" sz="1100" spc="30">
                <a:latin typeface="Times New Roman"/>
                <a:cs typeface="Times New Roman"/>
              </a:rPr>
              <a:t>RCNN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55">
                <a:latin typeface="Times New Roman"/>
                <a:cs typeface="Times New Roman"/>
              </a:rPr>
              <a:t>top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it to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0">
                <a:latin typeface="Times New Roman"/>
                <a:cs typeface="Times New Roman"/>
              </a:rPr>
              <a:t>class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27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5" name="object 8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457" y="2292727"/>
            <a:ext cx="734695" cy="510540"/>
            <a:chOff x="678457" y="2292727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24001" y="28007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467" y="2636184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4001" y="27791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467" y="26145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4001" y="27575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467" y="25929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997" y="259551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008" y="2595514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2735" y="2573914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4001" y="2629180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467" y="2409378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2735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01" y="256184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1277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4001" y="261837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467" y="2398577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2735" y="2410645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001" y="2467176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509" y="2292737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11301" y="2275218"/>
            <a:ext cx="64325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tabLst>
                <a:tab pos="422909" algn="l"/>
              </a:tabLst>
            </a:pP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75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sz="500" spc="95" strike="noStrike">
                <a:latin typeface="Times New Roman"/>
                <a:cs typeface="Times New Roman"/>
              </a:rPr>
              <a:t>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1881" y="2250585"/>
            <a:ext cx="20320" cy="20320"/>
            <a:chOff x="1021881" y="2250585"/>
            <a:chExt cx="20320" cy="20320"/>
          </a:xfrm>
        </p:grpSpPr>
        <p:sp>
          <p:nvSpPr>
            <p:cNvPr id="47" name="object 47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1021881" y="2142583"/>
            <a:ext cx="20320" cy="20320"/>
            <a:chOff x="1021881" y="2142583"/>
            <a:chExt cx="20320" cy="20320"/>
          </a:xfrm>
        </p:grpSpPr>
        <p:sp>
          <p:nvSpPr>
            <p:cNvPr id="50" name="object 50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1021881" y="2034580"/>
            <a:ext cx="20320" cy="20320"/>
            <a:chOff x="1021881" y="2034580"/>
            <a:chExt cx="20320" cy="20320"/>
          </a:xfrm>
        </p:grpSpPr>
        <p:sp>
          <p:nvSpPr>
            <p:cNvPr id="53" name="object 53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597454" y="1178143"/>
            <a:ext cx="869315" cy="763905"/>
            <a:chOff x="597454" y="1178143"/>
            <a:chExt cx="869315" cy="763905"/>
          </a:xfrm>
        </p:grpSpPr>
        <p:sp>
          <p:nvSpPr>
            <p:cNvPr id="56" name="object 56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5998" y="150469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9994" y="1180683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00032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996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5644" y="1133749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56010" y="1180721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0836" y="289903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239979" y="817534"/>
            <a:ext cx="1522095" cy="679450"/>
            <a:chOff x="239979" y="817534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32003" y="1316106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11759" y="131231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2519" y="829353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8411" y="999471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14665" y="990732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68512" y="820074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80714" y="1008773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3089" y="999991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44321" y="291362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09735" y="446266"/>
            <a:ext cx="45085" cy="140970"/>
            <a:chOff x="1009735" y="446266"/>
            <a:chExt cx="45085" cy="140970"/>
          </a:xfrm>
        </p:grpSpPr>
        <p:sp>
          <p:nvSpPr>
            <p:cNvPr id="76" name="object 76"/>
            <p:cNvSpPr/>
            <p:nvPr/>
          </p:nvSpPr>
          <p:spPr>
            <a:xfrm>
              <a:off x="1032003" y="452086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759" y="44829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37909" y="552080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3989" y="753044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So </a:t>
            </a:r>
            <a:r>
              <a:rPr dirty="0" spc="25"/>
              <a:t>far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10"/>
              <a:t>seen </a:t>
            </a:r>
            <a:r>
              <a:rPr dirty="0" spc="55"/>
              <a:t>a </a:t>
            </a:r>
            <a:r>
              <a:rPr dirty="0" spc="30"/>
              <a:t>CNN based </a:t>
            </a:r>
            <a:r>
              <a:rPr dirty="0" spc="35"/>
              <a:t>ap-  </a:t>
            </a:r>
            <a:r>
              <a:rPr dirty="0" spc="30"/>
              <a:t>proach </a:t>
            </a:r>
            <a:r>
              <a:rPr dirty="0" spc="5"/>
              <a:t>for </a:t>
            </a:r>
            <a:r>
              <a:rPr dirty="0" spc="15"/>
              <a:t>region </a:t>
            </a:r>
            <a:r>
              <a:rPr dirty="0" spc="25"/>
              <a:t>proposals </a:t>
            </a:r>
            <a:r>
              <a:rPr dirty="0" spc="40"/>
              <a:t>instead</a:t>
            </a:r>
            <a:r>
              <a:rPr dirty="0"/>
              <a:t> </a:t>
            </a:r>
            <a:r>
              <a:rPr dirty="0" spc="-20"/>
              <a:t>of  </a:t>
            </a:r>
            <a:r>
              <a:rPr dirty="0" spc="20"/>
              <a:t>using </a:t>
            </a:r>
            <a:r>
              <a:rPr dirty="0" spc="10"/>
              <a:t>selective</a:t>
            </a:r>
            <a:r>
              <a:rPr dirty="0" spc="140"/>
              <a:t> </a:t>
            </a:r>
            <a:r>
              <a:rPr dirty="0" spc="20"/>
              <a:t>search</a:t>
            </a:r>
          </a:p>
        </p:txBody>
      </p:sp>
      <p:sp>
        <p:nvSpPr>
          <p:cNvPr id="82" name="object 82"/>
          <p:cNvSpPr/>
          <p:nvPr/>
        </p:nvSpPr>
        <p:spPr>
          <a:xfrm>
            <a:off x="3144583" y="740511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3264395" y="655026"/>
            <a:ext cx="226949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40">
                <a:latin typeface="Times New Roman"/>
                <a:cs typeface="Times New Roman"/>
              </a:rPr>
              <a:t>take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propos-  </a:t>
            </a:r>
            <a:r>
              <a:rPr dirty="0" sz="1100" spc="15">
                <a:latin typeface="Times New Roman"/>
                <a:cs typeface="Times New Roman"/>
              </a:rPr>
              <a:t>als </a:t>
            </a:r>
            <a:r>
              <a:rPr dirty="0" sz="1100" spc="55">
                <a:latin typeface="Times New Roman"/>
                <a:cs typeface="Times New Roman"/>
              </a:rPr>
              <a:t>and then add </a:t>
            </a:r>
            <a:r>
              <a:rPr dirty="0" sz="1100" spc="35">
                <a:latin typeface="Times New Roman"/>
                <a:cs typeface="Times New Roman"/>
              </a:rPr>
              <a:t>fast </a:t>
            </a:r>
            <a:r>
              <a:rPr dirty="0" sz="1100" spc="30">
                <a:latin typeface="Times New Roman"/>
                <a:cs typeface="Times New Roman"/>
              </a:rPr>
              <a:t>RCNN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55">
                <a:latin typeface="Times New Roman"/>
                <a:cs typeface="Times New Roman"/>
              </a:rPr>
              <a:t>top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it to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0">
                <a:latin typeface="Times New Roman"/>
                <a:cs typeface="Times New Roman"/>
              </a:rPr>
              <a:t>class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27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endParaRPr sz="11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2699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And </a:t>
            </a:r>
            <a:r>
              <a:rPr dirty="0" sz="1100" spc="15">
                <a:latin typeface="Times New Roman"/>
                <a:cs typeface="Times New Roman"/>
              </a:rPr>
              <a:t>regress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proposed </a:t>
            </a:r>
            <a:r>
              <a:rPr dirty="0" sz="1100" spc="35">
                <a:latin typeface="Times New Roman"/>
                <a:cs typeface="Times New Roman"/>
              </a:rPr>
              <a:t>bounding 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44583" y="1294688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5" name="object 8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6" name="object 8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0" name="object 9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457" y="2292727"/>
            <a:ext cx="734695" cy="510540"/>
            <a:chOff x="678457" y="2292727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24001" y="28007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467" y="2636184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4001" y="27791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467" y="26145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4001" y="27575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467" y="25929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997" y="259551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008" y="2595514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2735" y="2573914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4001" y="2629180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467" y="2409378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2735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01" y="256184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1277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4001" y="261837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467" y="2398577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2735" y="2410645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001" y="2467176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509" y="2292737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11301" y="2275218"/>
            <a:ext cx="64325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tabLst>
                <a:tab pos="422909" algn="l"/>
              </a:tabLst>
            </a:pP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75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sz="500" spc="95" strike="noStrike">
                <a:latin typeface="Times New Roman"/>
                <a:cs typeface="Times New Roman"/>
              </a:rPr>
              <a:t>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1881" y="2250585"/>
            <a:ext cx="20320" cy="20320"/>
            <a:chOff x="1021881" y="2250585"/>
            <a:chExt cx="20320" cy="20320"/>
          </a:xfrm>
        </p:grpSpPr>
        <p:sp>
          <p:nvSpPr>
            <p:cNvPr id="47" name="object 47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1021881" y="2142583"/>
            <a:ext cx="20320" cy="20320"/>
            <a:chOff x="1021881" y="2142583"/>
            <a:chExt cx="20320" cy="20320"/>
          </a:xfrm>
        </p:grpSpPr>
        <p:sp>
          <p:nvSpPr>
            <p:cNvPr id="50" name="object 50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1021881" y="2034580"/>
            <a:ext cx="20320" cy="20320"/>
            <a:chOff x="1021881" y="2034580"/>
            <a:chExt cx="20320" cy="20320"/>
          </a:xfrm>
        </p:grpSpPr>
        <p:sp>
          <p:nvSpPr>
            <p:cNvPr id="53" name="object 53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597454" y="1178143"/>
            <a:ext cx="869315" cy="763905"/>
            <a:chOff x="597454" y="1178143"/>
            <a:chExt cx="869315" cy="763905"/>
          </a:xfrm>
        </p:grpSpPr>
        <p:sp>
          <p:nvSpPr>
            <p:cNvPr id="56" name="object 56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5998" y="150469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9994" y="1180683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108002" y="108002"/>
                  </a:moveTo>
                  <a:lnTo>
                    <a:pt x="108002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00032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996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5644" y="1133749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56010" y="1180721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0836" y="289903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239979" y="817534"/>
            <a:ext cx="1522095" cy="679450"/>
            <a:chOff x="239979" y="817534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32003" y="1316106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11759" y="131231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2519" y="829353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8411" y="999471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14665" y="990732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68512" y="820074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80714" y="1008773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3089" y="999991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44321" y="291362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09735" y="446266"/>
            <a:ext cx="45085" cy="140970"/>
            <a:chOff x="1009735" y="446266"/>
            <a:chExt cx="45085" cy="140970"/>
          </a:xfrm>
        </p:grpSpPr>
        <p:sp>
          <p:nvSpPr>
            <p:cNvPr id="76" name="object 76"/>
            <p:cNvSpPr/>
            <p:nvPr/>
          </p:nvSpPr>
          <p:spPr>
            <a:xfrm>
              <a:off x="1032003" y="452086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759" y="44829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237909" y="552080"/>
            <a:ext cx="1527175" cy="426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/>
              <a:t>Region</a:t>
            </a:r>
            <a:r>
              <a:rPr dirty="0" sz="800" spc="70"/>
              <a:t> </a:t>
            </a:r>
            <a:r>
              <a:rPr dirty="0" sz="800" spc="50"/>
              <a:t>Proposals</a:t>
            </a:r>
            <a:endParaRPr sz="800"/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/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/>
              <a:t>Classification	</a:t>
            </a:r>
            <a:r>
              <a:rPr dirty="0" baseline="6944" sz="1200" spc="52"/>
              <a:t>Regression</a:t>
            </a:r>
            <a:endParaRPr baseline="6944" sz="1200"/>
          </a:p>
        </p:txBody>
      </p:sp>
      <p:sp>
        <p:nvSpPr>
          <p:cNvPr id="79" name="object 79"/>
          <p:cNvSpPr/>
          <p:nvPr/>
        </p:nvSpPr>
        <p:spPr>
          <a:xfrm>
            <a:off x="383989" y="753044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0" name="object 8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1" name="object 8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365709" y="820267"/>
            <a:ext cx="1220470" cy="805815"/>
            <a:chOff x="365709" y="820267"/>
            <a:chExt cx="1220470" cy="805815"/>
          </a:xfrm>
        </p:grpSpPr>
        <p:sp>
          <p:nvSpPr>
            <p:cNvPr id="23" name="object 23"/>
            <p:cNvSpPr/>
            <p:nvPr/>
          </p:nvSpPr>
          <p:spPr>
            <a:xfrm>
              <a:off x="365709" y="820267"/>
              <a:ext cx="1005840" cy="8058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05796" y="122317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 h="0">
                  <a:moveTo>
                    <a:pt x="0" y="0"/>
                  </a:moveTo>
                  <a:lnTo>
                    <a:pt x="171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7077" y="119685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1731149" y="296544"/>
            <a:ext cx="387984" cy="1452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393075" y="26567"/>
            <a:ext cx="1056640" cy="1843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4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algn="ctr" marL="560705">
              <a:lnSpc>
                <a:spcPct val="100000"/>
              </a:lnSpc>
              <a:spcBef>
                <a:spcPts val="64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 marR="60325">
              <a:lnSpc>
                <a:spcPct val="100000"/>
              </a:lnSpc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  <a:p>
            <a:pPr algn="ctr" marL="560705">
              <a:lnSpc>
                <a:spcPct val="100000"/>
              </a:lnSpc>
              <a:spcBef>
                <a:spcPts val="244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  <a:p>
            <a:pPr algn="ctr" marR="60325">
              <a:lnSpc>
                <a:spcPct val="100000"/>
              </a:lnSpc>
              <a:spcBef>
                <a:spcPts val="52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  <a:p>
            <a:pPr algn="ctr" marL="416559">
              <a:lnSpc>
                <a:spcPct val="100000"/>
              </a:lnSpc>
              <a:spcBef>
                <a:spcPts val="24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  <a:p>
            <a:pPr algn="ctr" marR="60325">
              <a:lnSpc>
                <a:spcPct val="100000"/>
              </a:lnSpc>
              <a:spcBef>
                <a:spcPts val="805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4596" y="2586634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24395" y="2501162"/>
            <a:ext cx="4291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Times New Roman"/>
                <a:cs typeface="Times New Roman"/>
              </a:rPr>
              <a:t>In addition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0">
                <a:latin typeface="Times New Roman"/>
                <a:cs typeface="Times New Roman"/>
              </a:rPr>
              <a:t>would also </a:t>
            </a:r>
            <a:r>
              <a:rPr dirty="0" sz="1100" spc="-5">
                <a:latin typeface="Times New Roman"/>
                <a:cs typeface="Times New Roman"/>
              </a:rPr>
              <a:t>like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correct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proposed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457" y="2292727"/>
            <a:ext cx="734695" cy="510540"/>
            <a:chOff x="678457" y="2292727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24001" y="28007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467" y="2636184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4001" y="27791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467" y="26145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4001" y="27575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467" y="25929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997" y="259551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008" y="2595514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2735" y="2573914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4001" y="2629180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467" y="2409378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2735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01" y="256184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1277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4001" y="261837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467" y="2398577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2735" y="2410645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001" y="2467176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509" y="2292737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11301" y="2275218"/>
            <a:ext cx="64325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tabLst>
                <a:tab pos="422909" algn="l"/>
              </a:tabLst>
            </a:pP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75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sz="500" spc="95" strike="noStrike">
                <a:latin typeface="Times New Roman"/>
                <a:cs typeface="Times New Roman"/>
              </a:rPr>
              <a:t>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1881" y="2250585"/>
            <a:ext cx="20320" cy="20320"/>
            <a:chOff x="1021881" y="2250585"/>
            <a:chExt cx="20320" cy="20320"/>
          </a:xfrm>
        </p:grpSpPr>
        <p:sp>
          <p:nvSpPr>
            <p:cNvPr id="47" name="object 47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1021881" y="2142583"/>
            <a:ext cx="20320" cy="20320"/>
            <a:chOff x="1021881" y="2142583"/>
            <a:chExt cx="20320" cy="20320"/>
          </a:xfrm>
        </p:grpSpPr>
        <p:sp>
          <p:nvSpPr>
            <p:cNvPr id="50" name="object 50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1021881" y="2034580"/>
            <a:ext cx="20320" cy="20320"/>
            <a:chOff x="1021881" y="2034580"/>
            <a:chExt cx="20320" cy="20320"/>
          </a:xfrm>
        </p:grpSpPr>
        <p:sp>
          <p:nvSpPr>
            <p:cNvPr id="53" name="object 53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597454" y="1178143"/>
            <a:ext cx="869315" cy="763905"/>
            <a:chOff x="597454" y="1178143"/>
            <a:chExt cx="869315" cy="763905"/>
          </a:xfrm>
        </p:grpSpPr>
        <p:sp>
          <p:nvSpPr>
            <p:cNvPr id="56" name="object 56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5998" y="150469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9994" y="1180683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00032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996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5644" y="1133749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56010" y="1180721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0836" y="289903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239979" y="817534"/>
            <a:ext cx="1522095" cy="679450"/>
            <a:chOff x="239979" y="817534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32003" y="1316106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11759" y="131231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2519" y="829353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8411" y="999471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14665" y="990732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68512" y="820074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80714" y="1008773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3089" y="999991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44321" y="291362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09735" y="446266"/>
            <a:ext cx="45085" cy="140970"/>
            <a:chOff x="1009735" y="446266"/>
            <a:chExt cx="45085" cy="140970"/>
          </a:xfrm>
        </p:grpSpPr>
        <p:sp>
          <p:nvSpPr>
            <p:cNvPr id="76" name="object 76"/>
            <p:cNvSpPr/>
            <p:nvPr/>
          </p:nvSpPr>
          <p:spPr>
            <a:xfrm>
              <a:off x="1032003" y="452086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759" y="44829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37909" y="552080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3989" y="753044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But </a:t>
            </a:r>
            <a:r>
              <a:rPr dirty="0" spc="55"/>
              <a:t>the </a:t>
            </a:r>
            <a:r>
              <a:rPr dirty="0" spc="35"/>
              <a:t>fast RCNN </a:t>
            </a:r>
            <a:r>
              <a:rPr dirty="0" spc="10"/>
              <a:t>would </a:t>
            </a:r>
            <a:r>
              <a:rPr dirty="0" spc="30"/>
              <a:t>again </a:t>
            </a:r>
            <a:r>
              <a:rPr dirty="0" spc="15"/>
              <a:t>use  </a:t>
            </a:r>
            <a:r>
              <a:rPr dirty="0" spc="55"/>
              <a:t>a </a:t>
            </a:r>
            <a:r>
              <a:rPr dirty="0" spc="35"/>
              <a:t>VGG</a:t>
            </a:r>
            <a:r>
              <a:rPr dirty="0" spc="110"/>
              <a:t> </a:t>
            </a:r>
            <a:r>
              <a:rPr dirty="0" spc="45"/>
              <a:t>Net</a:t>
            </a:r>
          </a:p>
        </p:txBody>
      </p:sp>
      <p:grpSp>
        <p:nvGrpSpPr>
          <p:cNvPr id="82" name="object 8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3" name="object 8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87" name="object 8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457" y="2292727"/>
            <a:ext cx="734695" cy="510540"/>
            <a:chOff x="678457" y="2292727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24001" y="28007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467" y="2636184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4001" y="27791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467" y="26145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4001" y="27575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467" y="25929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997" y="259551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008" y="2595514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2735" y="2573914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4001" y="2629180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467" y="2409378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2735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01" y="256184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1277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4001" y="261837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467" y="2398577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2735" y="2410645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001" y="2467176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509" y="2292737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11301" y="2275218"/>
            <a:ext cx="64325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tabLst>
                <a:tab pos="422909" algn="l"/>
              </a:tabLst>
            </a:pP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75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sz="500" spc="95" strike="noStrike">
                <a:latin typeface="Times New Roman"/>
                <a:cs typeface="Times New Roman"/>
              </a:rPr>
              <a:t>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1881" y="2250585"/>
            <a:ext cx="20320" cy="20320"/>
            <a:chOff x="1021881" y="2250585"/>
            <a:chExt cx="20320" cy="20320"/>
          </a:xfrm>
        </p:grpSpPr>
        <p:sp>
          <p:nvSpPr>
            <p:cNvPr id="47" name="object 47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1021881" y="2142583"/>
            <a:ext cx="20320" cy="20320"/>
            <a:chOff x="1021881" y="2142583"/>
            <a:chExt cx="20320" cy="20320"/>
          </a:xfrm>
        </p:grpSpPr>
        <p:sp>
          <p:nvSpPr>
            <p:cNvPr id="50" name="object 50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1021881" y="2034580"/>
            <a:ext cx="20320" cy="20320"/>
            <a:chOff x="1021881" y="2034580"/>
            <a:chExt cx="20320" cy="20320"/>
          </a:xfrm>
        </p:grpSpPr>
        <p:sp>
          <p:nvSpPr>
            <p:cNvPr id="53" name="object 53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597454" y="1178143"/>
            <a:ext cx="869315" cy="763905"/>
            <a:chOff x="597454" y="1178143"/>
            <a:chExt cx="869315" cy="763905"/>
          </a:xfrm>
        </p:grpSpPr>
        <p:sp>
          <p:nvSpPr>
            <p:cNvPr id="56" name="object 56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5998" y="150469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9994" y="1180683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00032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996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5644" y="1133749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56010" y="1180721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0836" y="289903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239979" y="817534"/>
            <a:ext cx="1522095" cy="679450"/>
            <a:chOff x="239979" y="817534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32003" y="1316106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11759" y="131231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2519" y="829353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8411" y="999471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14665" y="990732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68512" y="820074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80714" y="1008773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3089" y="999991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44321" y="291362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09735" y="446266"/>
            <a:ext cx="45085" cy="140970"/>
            <a:chOff x="1009735" y="446266"/>
            <a:chExt cx="45085" cy="140970"/>
          </a:xfrm>
        </p:grpSpPr>
        <p:sp>
          <p:nvSpPr>
            <p:cNvPr id="76" name="object 76"/>
            <p:cNvSpPr/>
            <p:nvPr/>
          </p:nvSpPr>
          <p:spPr>
            <a:xfrm>
              <a:off x="1032003" y="452086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759" y="44829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37909" y="552080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3989" y="753044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But </a:t>
            </a:r>
            <a:r>
              <a:rPr dirty="0" spc="55"/>
              <a:t>the </a:t>
            </a:r>
            <a:r>
              <a:rPr dirty="0" spc="35"/>
              <a:t>fast RCNN </a:t>
            </a:r>
            <a:r>
              <a:rPr dirty="0" spc="10"/>
              <a:t>would </a:t>
            </a:r>
            <a:r>
              <a:rPr dirty="0" spc="30"/>
              <a:t>again </a:t>
            </a:r>
            <a:r>
              <a:rPr dirty="0" spc="15"/>
              <a:t>use  </a:t>
            </a:r>
            <a:r>
              <a:rPr dirty="0" spc="55"/>
              <a:t>a </a:t>
            </a:r>
            <a:r>
              <a:rPr dirty="0" spc="35"/>
              <a:t>VGG</a:t>
            </a:r>
            <a:r>
              <a:rPr dirty="0" spc="110"/>
              <a:t> </a:t>
            </a:r>
            <a:r>
              <a:rPr dirty="0" spc="45"/>
              <a:t>Net</a:t>
            </a:r>
          </a:p>
        </p:txBody>
      </p:sp>
      <p:sp>
        <p:nvSpPr>
          <p:cNvPr id="82" name="object 82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3264395" y="482954"/>
            <a:ext cx="226822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Can’t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use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5">
                <a:latin typeface="Times New Roman"/>
                <a:cs typeface="Times New Roman"/>
              </a:rPr>
              <a:t>single </a:t>
            </a:r>
            <a:r>
              <a:rPr dirty="0" sz="1100" spc="35">
                <a:latin typeface="Times New Roman"/>
                <a:cs typeface="Times New Roman"/>
              </a:rPr>
              <a:t>VGG </a:t>
            </a:r>
            <a:r>
              <a:rPr dirty="0" sz="1100" spc="45">
                <a:latin typeface="Times New Roman"/>
                <a:cs typeface="Times New Roman"/>
              </a:rPr>
              <a:t>Net </a:t>
            </a:r>
            <a:r>
              <a:rPr dirty="0" sz="1100" spc="55">
                <a:latin typeface="Times New Roman"/>
                <a:cs typeface="Times New Roman"/>
              </a:rPr>
              <a:t>and  </a:t>
            </a:r>
            <a:r>
              <a:rPr dirty="0" sz="1100" spc="30">
                <a:latin typeface="Times New Roman"/>
                <a:cs typeface="Times New Roman"/>
              </a:rPr>
              <a:t>share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55">
                <a:latin typeface="Times New Roman"/>
                <a:cs typeface="Times New Roman"/>
              </a:rPr>
              <a:t>and  </a:t>
            </a:r>
            <a:r>
              <a:rPr dirty="0" sz="1100" spc="30">
                <a:latin typeface="Times New Roman"/>
                <a:cs typeface="Times New Roman"/>
              </a:rPr>
              <a:t>RCNN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5" name="object 8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457" y="2292727"/>
            <a:ext cx="734695" cy="510540"/>
            <a:chOff x="678457" y="2292727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24001" y="28007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467" y="2636184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4001" y="27791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467" y="26145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4001" y="27575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467" y="25929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997" y="259551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008" y="2595514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2735" y="2573914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4001" y="2629180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467" y="2409378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2735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01" y="256184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1277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4001" y="261837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467" y="2398577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2735" y="2410645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001" y="2467176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509" y="2292737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11301" y="2275218"/>
            <a:ext cx="64325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tabLst>
                <a:tab pos="422909" algn="l"/>
              </a:tabLst>
            </a:pP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75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sz="500" spc="95" strike="noStrike">
                <a:latin typeface="Times New Roman"/>
                <a:cs typeface="Times New Roman"/>
              </a:rPr>
              <a:t>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1881" y="2250585"/>
            <a:ext cx="20320" cy="20320"/>
            <a:chOff x="1021881" y="2250585"/>
            <a:chExt cx="20320" cy="20320"/>
          </a:xfrm>
        </p:grpSpPr>
        <p:sp>
          <p:nvSpPr>
            <p:cNvPr id="47" name="object 47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1021881" y="2142583"/>
            <a:ext cx="20320" cy="20320"/>
            <a:chOff x="1021881" y="2142583"/>
            <a:chExt cx="20320" cy="20320"/>
          </a:xfrm>
        </p:grpSpPr>
        <p:sp>
          <p:nvSpPr>
            <p:cNvPr id="50" name="object 50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1021881" y="2034580"/>
            <a:ext cx="20320" cy="20320"/>
            <a:chOff x="1021881" y="2034580"/>
            <a:chExt cx="20320" cy="20320"/>
          </a:xfrm>
        </p:grpSpPr>
        <p:sp>
          <p:nvSpPr>
            <p:cNvPr id="53" name="object 53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597454" y="1178143"/>
            <a:ext cx="869315" cy="763905"/>
            <a:chOff x="597454" y="1178143"/>
            <a:chExt cx="869315" cy="763905"/>
          </a:xfrm>
        </p:grpSpPr>
        <p:sp>
          <p:nvSpPr>
            <p:cNvPr id="56" name="object 56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5998" y="150469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9994" y="1180683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00032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996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5644" y="1133749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56010" y="1180721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0836" y="289903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239979" y="817534"/>
            <a:ext cx="1522095" cy="679450"/>
            <a:chOff x="239979" y="817534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32003" y="1316106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11759" y="131231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2519" y="829353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8411" y="999471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14665" y="990732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68512" y="820074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80714" y="1008773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3089" y="999991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44321" y="291362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09735" y="446266"/>
            <a:ext cx="45085" cy="140970"/>
            <a:chOff x="1009735" y="446266"/>
            <a:chExt cx="45085" cy="140970"/>
          </a:xfrm>
        </p:grpSpPr>
        <p:sp>
          <p:nvSpPr>
            <p:cNvPr id="76" name="object 76"/>
            <p:cNvSpPr/>
            <p:nvPr/>
          </p:nvSpPr>
          <p:spPr>
            <a:xfrm>
              <a:off x="1032003" y="452086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759" y="44829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37909" y="552080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3989" y="753044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But </a:t>
            </a:r>
            <a:r>
              <a:rPr dirty="0" spc="55"/>
              <a:t>the </a:t>
            </a:r>
            <a:r>
              <a:rPr dirty="0" spc="35"/>
              <a:t>fast RCNN </a:t>
            </a:r>
            <a:r>
              <a:rPr dirty="0" spc="10"/>
              <a:t>would </a:t>
            </a:r>
            <a:r>
              <a:rPr dirty="0" spc="30"/>
              <a:t>again </a:t>
            </a:r>
            <a:r>
              <a:rPr dirty="0" spc="15"/>
              <a:t>use  </a:t>
            </a:r>
            <a:r>
              <a:rPr dirty="0" spc="55"/>
              <a:t>a </a:t>
            </a:r>
            <a:r>
              <a:rPr dirty="0" spc="35"/>
              <a:t>VGG</a:t>
            </a:r>
            <a:r>
              <a:rPr dirty="0" spc="110"/>
              <a:t> </a:t>
            </a:r>
            <a:r>
              <a:rPr dirty="0" spc="45"/>
              <a:t>Net</a:t>
            </a:r>
          </a:p>
        </p:txBody>
      </p:sp>
      <p:sp>
        <p:nvSpPr>
          <p:cNvPr id="82" name="object 82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3264395" y="482954"/>
            <a:ext cx="226822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Can’t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use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5">
                <a:latin typeface="Times New Roman"/>
                <a:cs typeface="Times New Roman"/>
              </a:rPr>
              <a:t>single </a:t>
            </a:r>
            <a:r>
              <a:rPr dirty="0" sz="1100" spc="35">
                <a:latin typeface="Times New Roman"/>
                <a:cs typeface="Times New Roman"/>
              </a:rPr>
              <a:t>VGG </a:t>
            </a:r>
            <a:r>
              <a:rPr dirty="0" sz="1100" spc="45">
                <a:latin typeface="Times New Roman"/>
                <a:cs typeface="Times New Roman"/>
              </a:rPr>
              <a:t>Net </a:t>
            </a:r>
            <a:r>
              <a:rPr dirty="0" sz="1100" spc="55">
                <a:latin typeface="Times New Roman"/>
                <a:cs typeface="Times New Roman"/>
              </a:rPr>
              <a:t>and  </a:t>
            </a:r>
            <a:r>
              <a:rPr dirty="0" sz="1100" spc="30">
                <a:latin typeface="Times New Roman"/>
                <a:cs typeface="Times New Roman"/>
              </a:rPr>
              <a:t>share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55">
                <a:latin typeface="Times New Roman"/>
                <a:cs typeface="Times New Roman"/>
              </a:rPr>
              <a:t>and  </a:t>
            </a:r>
            <a:r>
              <a:rPr dirty="0" sz="1100" spc="30">
                <a:latin typeface="Times New Roman"/>
                <a:cs typeface="Times New Roman"/>
              </a:rPr>
              <a:t>RCNN</a:t>
            </a:r>
            <a:endParaRPr sz="11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15">
                <a:latin typeface="Times New Roman"/>
                <a:cs typeface="Times New Roman"/>
              </a:rPr>
              <a:t>Yes,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can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5" name="object 8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6" name="object 8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0" name="object 9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457" y="2292727"/>
            <a:ext cx="734695" cy="510540"/>
            <a:chOff x="678457" y="2292727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24001" y="28007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8467" y="2636184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997" y="26387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4001" y="27791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467" y="26145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0997" y="26171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4001" y="275751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997" y="2595514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467" y="2592983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997" y="259551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7008" y="2595514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2735" y="2573914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4001" y="2629180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4001" y="2573914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467" y="2409378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997" y="2411909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22735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4001" y="256184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11277" y="2563113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4001" y="2618379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4001" y="2563113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8467" y="2398577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0997" y="2401108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2735" y="2410645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24001" y="2467176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24001" y="2411910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509" y="2292737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9039" y="2295267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11301" y="2275218"/>
            <a:ext cx="64325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8890">
              <a:lnSpc>
                <a:spcPct val="100000"/>
              </a:lnSpc>
              <a:tabLst>
                <a:tab pos="422909" algn="l"/>
              </a:tabLst>
            </a:pP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75" strike="sngStrike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sz="500" spc="95" strike="noStrike">
                <a:latin typeface="Times New Roman"/>
                <a:cs typeface="Times New Roman"/>
              </a:rPr>
              <a:t>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1881" y="2250585"/>
            <a:ext cx="20320" cy="20320"/>
            <a:chOff x="1021881" y="2250585"/>
            <a:chExt cx="20320" cy="20320"/>
          </a:xfrm>
        </p:grpSpPr>
        <p:sp>
          <p:nvSpPr>
            <p:cNvPr id="47" name="object 47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24411" y="22531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1021881" y="2142583"/>
            <a:ext cx="20320" cy="20320"/>
            <a:chOff x="1021881" y="2142583"/>
            <a:chExt cx="20320" cy="20320"/>
          </a:xfrm>
        </p:grpSpPr>
        <p:sp>
          <p:nvSpPr>
            <p:cNvPr id="50" name="object 50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24411" y="214511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1021881" y="2034580"/>
            <a:ext cx="20320" cy="20320"/>
            <a:chOff x="1021881" y="2034580"/>
            <a:chExt cx="20320" cy="20320"/>
          </a:xfrm>
        </p:grpSpPr>
        <p:sp>
          <p:nvSpPr>
            <p:cNvPr id="53" name="object 53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24411" y="20371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597454" y="1178143"/>
            <a:ext cx="869315" cy="763905"/>
            <a:chOff x="597454" y="1178143"/>
            <a:chExt cx="869315" cy="763905"/>
          </a:xfrm>
        </p:grpSpPr>
        <p:sp>
          <p:nvSpPr>
            <p:cNvPr id="56" name="object 56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5998" y="150469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5998" y="1504690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9994" y="1180683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00032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7996" y="1180721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5644" y="1133749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56010" y="1180721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0836" y="289903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239979" y="817534"/>
            <a:ext cx="1522095" cy="679450"/>
            <a:chOff x="239979" y="817534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32003" y="1316106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11759" y="131231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2519" y="829353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18411" y="999471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14665" y="990732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68512" y="820074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80714" y="1008773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03089" y="999991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44321" y="291362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09735" y="446266"/>
            <a:ext cx="45085" cy="140970"/>
            <a:chOff x="1009735" y="446266"/>
            <a:chExt cx="45085" cy="140970"/>
          </a:xfrm>
        </p:grpSpPr>
        <p:sp>
          <p:nvSpPr>
            <p:cNvPr id="76" name="object 76"/>
            <p:cNvSpPr/>
            <p:nvPr/>
          </p:nvSpPr>
          <p:spPr>
            <a:xfrm>
              <a:off x="1032003" y="452086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759" y="44829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37909" y="552080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83989" y="753044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70"/>
              <a:t>But </a:t>
            </a:r>
            <a:r>
              <a:rPr dirty="0" spc="55"/>
              <a:t>the </a:t>
            </a:r>
            <a:r>
              <a:rPr dirty="0" spc="35"/>
              <a:t>fast RCNN </a:t>
            </a:r>
            <a:r>
              <a:rPr dirty="0" spc="10"/>
              <a:t>would </a:t>
            </a:r>
            <a:r>
              <a:rPr dirty="0" spc="30"/>
              <a:t>again </a:t>
            </a:r>
            <a:r>
              <a:rPr dirty="0" spc="15"/>
              <a:t>use  </a:t>
            </a:r>
            <a:r>
              <a:rPr dirty="0" spc="55"/>
              <a:t>a </a:t>
            </a:r>
            <a:r>
              <a:rPr dirty="0" spc="35"/>
              <a:t>VGG</a:t>
            </a:r>
            <a:r>
              <a:rPr dirty="0" spc="110"/>
              <a:t> </a:t>
            </a:r>
            <a:r>
              <a:rPr dirty="0" spc="45"/>
              <a:t>Net</a:t>
            </a:r>
          </a:p>
        </p:txBody>
      </p:sp>
      <p:sp>
        <p:nvSpPr>
          <p:cNvPr id="82" name="object 82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3264395" y="482954"/>
            <a:ext cx="2268220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Can’t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use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5">
                <a:latin typeface="Times New Roman"/>
                <a:cs typeface="Times New Roman"/>
              </a:rPr>
              <a:t>single </a:t>
            </a:r>
            <a:r>
              <a:rPr dirty="0" sz="1100" spc="35">
                <a:latin typeface="Times New Roman"/>
                <a:cs typeface="Times New Roman"/>
              </a:rPr>
              <a:t>VGG </a:t>
            </a:r>
            <a:r>
              <a:rPr dirty="0" sz="1100" spc="45">
                <a:latin typeface="Times New Roman"/>
                <a:cs typeface="Times New Roman"/>
              </a:rPr>
              <a:t>Net </a:t>
            </a:r>
            <a:r>
              <a:rPr dirty="0" sz="1100" spc="55">
                <a:latin typeface="Times New Roman"/>
                <a:cs typeface="Times New Roman"/>
              </a:rPr>
              <a:t>and  </a:t>
            </a:r>
            <a:r>
              <a:rPr dirty="0" sz="1100" spc="30">
                <a:latin typeface="Times New Roman"/>
                <a:cs typeface="Times New Roman"/>
              </a:rPr>
              <a:t>share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55">
                <a:latin typeface="Times New Roman"/>
                <a:cs typeface="Times New Roman"/>
              </a:rPr>
              <a:t>and  </a:t>
            </a:r>
            <a:r>
              <a:rPr dirty="0" sz="1100" spc="30">
                <a:latin typeface="Times New Roman"/>
                <a:cs typeface="Times New Roman"/>
              </a:rPr>
              <a:t>RCNN</a:t>
            </a:r>
            <a:endParaRPr sz="11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15">
                <a:latin typeface="Times New Roman"/>
                <a:cs typeface="Times New Roman"/>
              </a:rPr>
              <a:t>Yes,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can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In </a:t>
            </a:r>
            <a:r>
              <a:rPr dirty="0" sz="1100" spc="30">
                <a:latin typeface="Times New Roman"/>
                <a:cs typeface="Times New Roman"/>
              </a:rPr>
              <a:t>practice,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use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4 </a:t>
            </a:r>
            <a:r>
              <a:rPr dirty="0" sz="1100" spc="40">
                <a:latin typeface="Times New Roman"/>
                <a:cs typeface="Times New Roman"/>
              </a:rPr>
              <a:t>step </a:t>
            </a:r>
            <a:r>
              <a:rPr dirty="0" sz="1100" spc="50">
                <a:latin typeface="Times New Roman"/>
                <a:cs typeface="Times New Roman"/>
              </a:rPr>
              <a:t>alternat-  </a:t>
            </a:r>
            <a:r>
              <a:rPr dirty="0" sz="1100" spc="15">
                <a:latin typeface="Times New Roman"/>
                <a:cs typeface="Times New Roman"/>
              </a:rPr>
              <a:t>ing </a:t>
            </a:r>
            <a:r>
              <a:rPr dirty="0" sz="1100" spc="40">
                <a:latin typeface="Times New Roman"/>
                <a:cs typeface="Times New Roman"/>
              </a:rPr>
              <a:t>training</a:t>
            </a:r>
            <a:r>
              <a:rPr dirty="0" sz="1100" spc="15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process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144583" y="1332648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7" name="object 8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1" name="object 9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1520" y="2293515"/>
            <a:ext cx="734695" cy="510540"/>
            <a:chOff x="701520" y="2293515"/>
            <a:chExt cx="734695" cy="510540"/>
          </a:xfrm>
        </p:grpSpPr>
        <p:sp>
          <p:nvSpPr>
            <p:cNvPr id="4" name="object 4"/>
            <p:cNvSpPr/>
            <p:nvPr/>
          </p:nvSpPr>
          <p:spPr>
            <a:xfrm>
              <a:off x="947064" y="280150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1530" y="26369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7064" y="27799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1530" y="26153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  <a:path w="729615" h="162560">
                  <a:moveTo>
                    <a:pt x="243003" y="140404"/>
                  </a:moveTo>
                  <a:lnTo>
                    <a:pt x="243003" y="140404"/>
                  </a:lnTo>
                </a:path>
                <a:path w="729615" h="162560">
                  <a:moveTo>
                    <a:pt x="243003" y="140404"/>
                  </a:moveTo>
                  <a:lnTo>
                    <a:pt x="729014" y="140404"/>
                  </a:lnTo>
                </a:path>
                <a:path w="729615" h="162560">
                  <a:moveTo>
                    <a:pt x="729014" y="140404"/>
                  </a:moveTo>
                  <a:lnTo>
                    <a:pt x="243003" y="140404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01530" y="25937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04060" y="259630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90071" y="2596301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5799" y="2574701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47064" y="262996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1530" y="2410165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45799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47064" y="2562635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34340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47064" y="261916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01530" y="2399365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5799" y="2411432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47064" y="2467964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69572" y="2293524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934364" y="2276005"/>
            <a:ext cx="68262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445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53975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tabLst>
                <a:tab pos="466090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44944" y="2251373"/>
            <a:ext cx="20320" cy="20320"/>
            <a:chOff x="1044944" y="2251373"/>
            <a:chExt cx="20320" cy="20320"/>
          </a:xfrm>
        </p:grpSpPr>
        <p:sp>
          <p:nvSpPr>
            <p:cNvPr id="48" name="object 48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044944" y="2143370"/>
            <a:ext cx="20320" cy="20320"/>
            <a:chOff x="1044944" y="2143370"/>
            <a:chExt cx="20320" cy="20320"/>
          </a:xfrm>
        </p:grpSpPr>
        <p:sp>
          <p:nvSpPr>
            <p:cNvPr id="51" name="object 51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1044944" y="2035368"/>
            <a:ext cx="20320" cy="20320"/>
            <a:chOff x="1044944" y="2035368"/>
            <a:chExt cx="20320" cy="20320"/>
          </a:xfrm>
        </p:grpSpPr>
        <p:sp>
          <p:nvSpPr>
            <p:cNvPr id="54" name="object 54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620517" y="1178930"/>
            <a:ext cx="869315" cy="763905"/>
            <a:chOff x="620517" y="1178930"/>
            <a:chExt cx="869315" cy="763905"/>
          </a:xfrm>
        </p:grpSpPr>
        <p:sp>
          <p:nvSpPr>
            <p:cNvPr id="57" name="object 57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39062" y="150547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23057" y="1181470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23095" y="1181508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1059" y="1181508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8708" y="1134523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379073" y="1181508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63043" y="818322"/>
            <a:ext cx="1522095" cy="679450"/>
            <a:chOff x="263043" y="818322"/>
            <a:chExt cx="1522095" cy="679450"/>
          </a:xfrm>
        </p:grpSpPr>
        <p:sp>
          <p:nvSpPr>
            <p:cNvPr id="66" name="object 66"/>
            <p:cNvSpPr/>
            <p:nvPr/>
          </p:nvSpPr>
          <p:spPr>
            <a:xfrm>
              <a:off x="1055066" y="1316893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34822" y="131309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65583" y="830140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41474" y="1000258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37728" y="991519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91575" y="820862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103777" y="1009560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26152" y="1000778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/>
          <p:cNvGrpSpPr/>
          <p:nvPr/>
        </p:nvGrpSpPr>
        <p:grpSpPr>
          <a:xfrm>
            <a:off x="731369" y="288160"/>
            <a:ext cx="647700" cy="299720"/>
            <a:chOff x="731369" y="288160"/>
            <a:chExt cx="647700" cy="299720"/>
          </a:xfrm>
        </p:grpSpPr>
        <p:sp>
          <p:nvSpPr>
            <p:cNvPr id="75" name="object 75"/>
            <p:cNvSpPr/>
            <p:nvPr/>
          </p:nvSpPr>
          <p:spPr>
            <a:xfrm>
              <a:off x="733899" y="290691"/>
              <a:ext cx="642620" cy="297180"/>
            </a:xfrm>
            <a:custGeom>
              <a:avLst/>
              <a:gdLst/>
              <a:ahLst/>
              <a:cxnLst/>
              <a:rect l="l" t="t" r="r" b="b"/>
              <a:pathLst>
                <a:path w="642619" h="297180">
                  <a:moveTo>
                    <a:pt x="59172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0912"/>
                  </a:lnTo>
                  <a:lnTo>
                    <a:pt x="3977" y="130612"/>
                  </a:lnTo>
                  <a:lnTo>
                    <a:pt x="14823" y="146699"/>
                  </a:lnTo>
                  <a:lnTo>
                    <a:pt x="30910" y="157545"/>
                  </a:lnTo>
                  <a:lnTo>
                    <a:pt x="50610" y="161522"/>
                  </a:lnTo>
                  <a:lnTo>
                    <a:pt x="591723" y="161522"/>
                  </a:lnTo>
                  <a:lnTo>
                    <a:pt x="611423" y="157545"/>
                  </a:lnTo>
                  <a:lnTo>
                    <a:pt x="627510" y="146699"/>
                  </a:lnTo>
                  <a:lnTo>
                    <a:pt x="638356" y="130612"/>
                  </a:lnTo>
                  <a:lnTo>
                    <a:pt x="642333" y="110912"/>
                  </a:lnTo>
                  <a:lnTo>
                    <a:pt x="642333" y="50610"/>
                  </a:lnTo>
                  <a:lnTo>
                    <a:pt x="638356" y="30910"/>
                  </a:lnTo>
                  <a:lnTo>
                    <a:pt x="627510" y="14823"/>
                  </a:lnTo>
                  <a:lnTo>
                    <a:pt x="611423" y="3977"/>
                  </a:lnTo>
                  <a:lnTo>
                    <a:pt x="591723" y="0"/>
                  </a:lnTo>
                  <a:close/>
                </a:path>
                <a:path w="642619" h="297180">
                  <a:moveTo>
                    <a:pt x="321166" y="296766"/>
                  </a:moveTo>
                  <a:lnTo>
                    <a:pt x="321166" y="162183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034822" y="44907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248272" y="292149"/>
            <a:ext cx="1552575" cy="687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1495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  <a:p>
            <a:pPr marL="63500" marR="55880" indent="335915">
              <a:lnSpc>
                <a:spcPts val="2200"/>
              </a:lnSpc>
              <a:spcBef>
                <a:spcPts val="135"/>
              </a:spcBef>
              <a:tabLst>
                <a:tab pos="989330" algn="l"/>
              </a:tabLst>
            </a:pPr>
            <a:r>
              <a:rPr dirty="0" sz="800" spc="35">
                <a:latin typeface="Times New Roman"/>
                <a:cs typeface="Times New Roman"/>
              </a:rPr>
              <a:t>Region </a:t>
            </a:r>
            <a:r>
              <a:rPr dirty="0" sz="800" spc="50">
                <a:latin typeface="Times New Roman"/>
                <a:cs typeface="Times New Roman"/>
              </a:rPr>
              <a:t>Proposals  </a:t>
            </a:r>
            <a:r>
              <a:rPr dirty="0" sz="800" spc="35">
                <a:latin typeface="Times New Roman"/>
                <a:cs typeface="Times New Roman"/>
              </a:rPr>
              <a:t>Classification</a:t>
            </a:r>
            <a:r>
              <a:rPr dirty="0" sz="800">
                <a:latin typeface="Times New Roman"/>
                <a:cs typeface="Times New Roman"/>
              </a:rPr>
              <a:t>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7052" y="753831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2987294" y="100849"/>
            <a:ext cx="16167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0" b="1">
                <a:latin typeface="Georgia"/>
                <a:cs typeface="Georgia"/>
              </a:rPr>
              <a:t>Faster</a:t>
            </a:r>
            <a:r>
              <a:rPr dirty="0" spc="90" b="1">
                <a:latin typeface="Georgia"/>
                <a:cs typeface="Georgia"/>
              </a:rPr>
              <a:t> </a:t>
            </a:r>
            <a:r>
              <a:rPr dirty="0" spc="-10" b="1">
                <a:latin typeface="Georgia"/>
                <a:cs typeface="Georgia"/>
              </a:rPr>
              <a:t>RCNN:Training</a:t>
            </a:r>
          </a:p>
        </p:txBody>
      </p:sp>
      <p:grpSp>
        <p:nvGrpSpPr>
          <p:cNvPr id="80" name="object 8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1" name="object 8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23057" y="1451477"/>
            <a:ext cx="972185" cy="1458595"/>
            <a:chOff x="623057" y="1451477"/>
            <a:chExt cx="972185" cy="1458595"/>
          </a:xfrm>
        </p:grpSpPr>
        <p:sp>
          <p:nvSpPr>
            <p:cNvPr id="4" name="object 4"/>
            <p:cNvSpPr/>
            <p:nvPr/>
          </p:nvSpPr>
          <p:spPr>
            <a:xfrm>
              <a:off x="623057" y="1451477"/>
              <a:ext cx="972185" cy="1458595"/>
            </a:xfrm>
            <a:custGeom>
              <a:avLst/>
              <a:gdLst/>
              <a:ahLst/>
              <a:cxnLst/>
              <a:rect l="l" t="t" r="r" b="b"/>
              <a:pathLst>
                <a:path w="972185" h="1458595">
                  <a:moveTo>
                    <a:pt x="921410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407421"/>
                  </a:lnTo>
                  <a:lnTo>
                    <a:pt x="3977" y="1427121"/>
                  </a:lnTo>
                  <a:lnTo>
                    <a:pt x="14823" y="1443209"/>
                  </a:lnTo>
                  <a:lnTo>
                    <a:pt x="30910" y="1454055"/>
                  </a:lnTo>
                  <a:lnTo>
                    <a:pt x="50610" y="1458032"/>
                  </a:lnTo>
                  <a:lnTo>
                    <a:pt x="921410" y="1458032"/>
                  </a:lnTo>
                  <a:lnTo>
                    <a:pt x="941110" y="1454055"/>
                  </a:lnTo>
                  <a:lnTo>
                    <a:pt x="957198" y="1443209"/>
                  </a:lnTo>
                  <a:lnTo>
                    <a:pt x="968044" y="1427121"/>
                  </a:lnTo>
                  <a:lnTo>
                    <a:pt x="972021" y="1407421"/>
                  </a:lnTo>
                  <a:lnTo>
                    <a:pt x="972021" y="50610"/>
                  </a:lnTo>
                  <a:lnTo>
                    <a:pt x="968044" y="30910"/>
                  </a:lnTo>
                  <a:lnTo>
                    <a:pt x="957198" y="14823"/>
                  </a:lnTo>
                  <a:lnTo>
                    <a:pt x="941110" y="3977"/>
                  </a:lnTo>
                  <a:lnTo>
                    <a:pt x="921410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7064" y="280150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1530" y="26369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7064" y="27799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1530" y="26153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  <a:path w="729615" h="162560">
                  <a:moveTo>
                    <a:pt x="243003" y="140404"/>
                  </a:moveTo>
                  <a:lnTo>
                    <a:pt x="243003" y="140404"/>
                  </a:lnTo>
                </a:path>
                <a:path w="729615" h="162560">
                  <a:moveTo>
                    <a:pt x="243003" y="140404"/>
                  </a:moveTo>
                  <a:lnTo>
                    <a:pt x="729014" y="140404"/>
                  </a:lnTo>
                </a:path>
                <a:path w="729615" h="162560">
                  <a:moveTo>
                    <a:pt x="729014" y="140404"/>
                  </a:moveTo>
                  <a:lnTo>
                    <a:pt x="729014" y="140404"/>
                  </a:lnTo>
                </a:path>
                <a:path w="729615" h="162560">
                  <a:moveTo>
                    <a:pt x="729014" y="140404"/>
                  </a:moveTo>
                  <a:lnTo>
                    <a:pt x="243003" y="140404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1530" y="25937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04060" y="259630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0071" y="2596301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45799" y="2574701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7064" y="262996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1530" y="2410165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45799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47064" y="2562635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34340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47064" y="261916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1530" y="2399365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45799" y="2411432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47064" y="2467964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69572" y="2293524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39062" y="150547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610584" y="1178978"/>
          <a:ext cx="1056005" cy="1740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"/>
                <a:gridCol w="107950"/>
                <a:gridCol w="107950"/>
                <a:gridCol w="107950"/>
                <a:gridCol w="107950"/>
                <a:gridCol w="107950"/>
                <a:gridCol w="107950"/>
                <a:gridCol w="144780"/>
                <a:gridCol w="117475"/>
              </a:tblGrid>
              <a:tr h="107964">
                <a:tc>
                  <a:txBody>
                    <a:bodyPr/>
                    <a:lstStyle/>
                    <a:p>
                      <a:pPr>
                        <a:lnSpc>
                          <a:spcPts val="750"/>
                        </a:lnSpc>
                      </a:pPr>
                      <a:r>
                        <a:rPr dirty="0" baseline="6172" sz="1350" i="1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600">
                          <a:latin typeface="Times New Roman"/>
                          <a:cs typeface="Times New Roman"/>
                        </a:rPr>
                        <a:t>1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50"/>
                        </a:lnSpc>
                      </a:pPr>
                      <a:r>
                        <a:rPr dirty="0" baseline="6172" sz="1350" i="1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600">
                          <a:latin typeface="Times New Roman"/>
                          <a:cs typeface="Times New Roman"/>
                        </a:rPr>
                        <a:t>2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500">
                          <a:latin typeface="Arial Black"/>
                          <a:cs typeface="Arial Black"/>
                        </a:rPr>
                        <a:t>512</a:t>
                      </a:r>
                      <a:endParaRPr sz="500">
                        <a:latin typeface="Arial Black"/>
                        <a:cs typeface="Arial Black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62003">
                <a:tc gridSpan="4">
                  <a:txBody>
                    <a:bodyPr/>
                    <a:lstStyle/>
                    <a:p>
                      <a:pPr marL="253365">
                        <a:lnSpc>
                          <a:spcPts val="45"/>
                        </a:lnSpc>
                      </a:pPr>
                      <a:r>
                        <a:rPr dirty="0" sz="900" spc="5" i="1">
                          <a:latin typeface="Arial Narrow"/>
                          <a:cs typeface="Arial Narrow"/>
                        </a:rPr>
                        <a:t>·</a:t>
                      </a:r>
                      <a:r>
                        <a:rPr dirty="0" sz="900" spc="114" i="1">
                          <a:latin typeface="Arial Narrow"/>
                          <a:cs typeface="Arial Narrow"/>
                        </a:rPr>
                        <a:t> </a:t>
                      </a:r>
                      <a:r>
                        <a:rPr dirty="0" sz="900" spc="5" i="1">
                          <a:latin typeface="Arial Narrow"/>
                          <a:cs typeface="Arial Narrow"/>
                        </a:rPr>
                        <a:t>·</a:t>
                      </a:r>
                      <a:endParaRPr sz="900">
                        <a:latin typeface="Arial Narrow"/>
                        <a:cs typeface="Arial Narrow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7F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37465" marR="3175">
                        <a:lnSpc>
                          <a:spcPts val="45"/>
                        </a:lnSpc>
                      </a:pPr>
                      <a:r>
                        <a:rPr dirty="0" sz="900" spc="5" i="1">
                          <a:latin typeface="Arial Narrow"/>
                          <a:cs typeface="Arial Narrow"/>
                        </a:rPr>
                        <a:t>· ·</a:t>
                      </a:r>
                      <a:r>
                        <a:rPr dirty="0" sz="900" spc="95" i="1">
                          <a:latin typeface="Arial Narrow"/>
                          <a:cs typeface="Arial Narrow"/>
                        </a:rPr>
                        <a:t> </a:t>
                      </a:r>
                      <a:r>
                        <a:rPr dirty="0" sz="900" spc="40" i="1">
                          <a:latin typeface="Arial Narrow"/>
                          <a:cs typeface="Arial Narrow"/>
                        </a:rPr>
                        <a:t>·</a:t>
                      </a:r>
                      <a:r>
                        <a:rPr dirty="0" baseline="13888" sz="900" spc="6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baseline="13888" sz="9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FF7F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58032">
                <a:tc gridSpan="9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r" marR="32384">
                        <a:lnSpc>
                          <a:spcPct val="100000"/>
                        </a:lnSpc>
                      </a:pPr>
                      <a:r>
                        <a:rPr dirty="0" sz="500">
                          <a:latin typeface="Times New Roman"/>
                          <a:cs typeface="Times New Roman"/>
                        </a:rPr>
                        <a:t>Max-</a:t>
                      </a:r>
                      <a:r>
                        <a:rPr dirty="0" sz="500" spc="15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500" spc="15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500">
                          <a:latin typeface="Times New Roman"/>
                          <a:cs typeface="Times New Roman"/>
                        </a:rPr>
                        <a:t>ol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r" marR="4191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500">
                          <a:latin typeface="Times New Roman"/>
                          <a:cs typeface="Times New Roman"/>
                        </a:rPr>
                        <a:t>Co</a:t>
                      </a:r>
                      <a:r>
                        <a:rPr dirty="0" sz="500" spc="-2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500">
                          <a:latin typeface="Times New Roman"/>
                          <a:cs typeface="Times New Roman"/>
                        </a:rPr>
                        <a:t>v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tabLst>
                          <a:tab pos="466090" algn="l"/>
                        </a:tabLst>
                      </a:pPr>
                      <a:r>
                        <a:rPr dirty="0" u="dbl" sz="500"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u="dbl" sz="500"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500">
                          <a:latin typeface="Times New Roman"/>
                          <a:cs typeface="Times New Roman"/>
                        </a:rPr>
                        <a:t>Input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7F7F"/>
                      </a:solidFill>
                      <a:prstDash val="solid"/>
                    </a:lnL>
                    <a:lnR w="28575">
                      <a:solidFill>
                        <a:srgbClr val="FF7F7F"/>
                      </a:solidFill>
                      <a:prstDash val="solid"/>
                    </a:lnR>
                    <a:lnT w="28575">
                      <a:solidFill>
                        <a:srgbClr val="FF7F7F"/>
                      </a:solidFill>
                      <a:prstDash val="solid"/>
                    </a:lnT>
                    <a:lnB w="28575">
                      <a:solidFill>
                        <a:srgbClr val="FF7F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8" name="object 58"/>
          <p:cNvSpPr/>
          <p:nvPr/>
        </p:nvSpPr>
        <p:spPr>
          <a:xfrm>
            <a:off x="1034822" y="1313098"/>
            <a:ext cx="40640" cy="19050"/>
          </a:xfrm>
          <a:custGeom>
            <a:avLst/>
            <a:gdLst/>
            <a:ahLst/>
            <a:cxnLst/>
            <a:rect l="l" t="t" r="r" b="b"/>
            <a:pathLst>
              <a:path w="40640" h="19050">
                <a:moveTo>
                  <a:pt x="0" y="18978"/>
                </a:moveTo>
                <a:lnTo>
                  <a:pt x="6187" y="16013"/>
                </a:lnTo>
                <a:lnTo>
                  <a:pt x="12494" y="10438"/>
                </a:lnTo>
                <a:lnTo>
                  <a:pt x="17614" y="4388"/>
                </a:lnTo>
                <a:lnTo>
                  <a:pt x="20243" y="0"/>
                </a:lnTo>
                <a:lnTo>
                  <a:pt x="22873" y="4388"/>
                </a:lnTo>
                <a:lnTo>
                  <a:pt x="27993" y="10438"/>
                </a:lnTo>
                <a:lnTo>
                  <a:pt x="34300" y="16013"/>
                </a:lnTo>
                <a:lnTo>
                  <a:pt x="40487" y="18978"/>
                </a:lnTo>
              </a:path>
            </a:pathLst>
          </a:custGeom>
          <a:ln w="40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3899" y="290691"/>
            <a:ext cx="642620" cy="161925"/>
          </a:xfrm>
          <a:custGeom>
            <a:avLst/>
            <a:gdLst/>
            <a:ahLst/>
            <a:cxnLst/>
            <a:rect l="l" t="t" r="r" b="b"/>
            <a:pathLst>
              <a:path w="642619" h="161925">
                <a:moveTo>
                  <a:pt x="59172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10912"/>
                </a:lnTo>
                <a:lnTo>
                  <a:pt x="3977" y="130612"/>
                </a:lnTo>
                <a:lnTo>
                  <a:pt x="14823" y="146699"/>
                </a:lnTo>
                <a:lnTo>
                  <a:pt x="30910" y="157545"/>
                </a:lnTo>
                <a:lnTo>
                  <a:pt x="50610" y="161522"/>
                </a:lnTo>
                <a:lnTo>
                  <a:pt x="591723" y="161522"/>
                </a:lnTo>
                <a:lnTo>
                  <a:pt x="611423" y="157545"/>
                </a:lnTo>
                <a:lnTo>
                  <a:pt x="627510" y="146699"/>
                </a:lnTo>
                <a:lnTo>
                  <a:pt x="638356" y="130612"/>
                </a:lnTo>
                <a:lnTo>
                  <a:pt x="642333" y="110912"/>
                </a:lnTo>
                <a:lnTo>
                  <a:pt x="642333" y="50610"/>
                </a:lnTo>
                <a:lnTo>
                  <a:pt x="638356" y="30910"/>
                </a:lnTo>
                <a:lnTo>
                  <a:pt x="627510" y="14823"/>
                </a:lnTo>
                <a:lnTo>
                  <a:pt x="611423" y="3977"/>
                </a:lnTo>
                <a:lnTo>
                  <a:pt x="591723" y="0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263043" y="818322"/>
            <a:ext cx="1522095" cy="385445"/>
            <a:chOff x="263043" y="818322"/>
            <a:chExt cx="1522095" cy="385445"/>
          </a:xfrm>
        </p:grpSpPr>
        <p:sp>
          <p:nvSpPr>
            <p:cNvPr id="61" name="object 61"/>
            <p:cNvSpPr/>
            <p:nvPr/>
          </p:nvSpPr>
          <p:spPr>
            <a:xfrm>
              <a:off x="265583" y="830140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41474" y="1000258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37728" y="991519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191575" y="820862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103777" y="1009560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326152" y="1000778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767384" y="292149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032798" y="447054"/>
            <a:ext cx="45085" cy="140970"/>
            <a:chOff x="1032798" y="447054"/>
            <a:chExt cx="45085" cy="140970"/>
          </a:xfrm>
        </p:grpSpPr>
        <p:sp>
          <p:nvSpPr>
            <p:cNvPr id="69" name="object 69"/>
            <p:cNvSpPr/>
            <p:nvPr/>
          </p:nvSpPr>
          <p:spPr>
            <a:xfrm>
              <a:off x="1055066" y="452874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034822" y="44907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260972" y="552867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7052" y="753831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2987294" y="100849"/>
            <a:ext cx="16167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0" b="1">
                <a:latin typeface="Georgia"/>
                <a:cs typeface="Georgia"/>
              </a:rPr>
              <a:t>Faster</a:t>
            </a:r>
            <a:r>
              <a:rPr dirty="0" spc="90" b="1">
                <a:latin typeface="Georgia"/>
                <a:cs typeface="Georgia"/>
              </a:rPr>
              <a:t> </a:t>
            </a:r>
            <a:r>
              <a:rPr dirty="0" spc="-10" b="1">
                <a:latin typeface="Georgia"/>
                <a:cs typeface="Georgia"/>
              </a:rPr>
              <a:t>RCNN:Training</a:t>
            </a:r>
          </a:p>
        </p:txBody>
      </p:sp>
      <p:sp>
        <p:nvSpPr>
          <p:cNvPr id="74" name="object 74"/>
          <p:cNvSpPr/>
          <p:nvPr/>
        </p:nvSpPr>
        <p:spPr>
          <a:xfrm>
            <a:off x="3144583" y="396354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3264395" y="310882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Fine-tune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5">
                <a:latin typeface="Times New Roman"/>
                <a:cs typeface="Times New Roman"/>
              </a:rPr>
              <a:t>pre-trained  </a:t>
            </a:r>
            <a:r>
              <a:rPr dirty="0" sz="1100" spc="30">
                <a:latin typeface="Times New Roman"/>
                <a:cs typeface="Times New Roman"/>
              </a:rPr>
              <a:t>ImageNet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network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7" name="object 7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17977" y="204368"/>
            <a:ext cx="874394" cy="334645"/>
            <a:chOff x="617977" y="204368"/>
            <a:chExt cx="874394" cy="334645"/>
          </a:xfrm>
        </p:grpSpPr>
        <p:sp>
          <p:nvSpPr>
            <p:cNvPr id="4" name="object 4"/>
            <p:cNvSpPr/>
            <p:nvPr/>
          </p:nvSpPr>
          <p:spPr>
            <a:xfrm>
              <a:off x="623057" y="209448"/>
              <a:ext cx="864235" cy="324485"/>
            </a:xfrm>
            <a:custGeom>
              <a:avLst/>
              <a:gdLst/>
              <a:ahLst/>
              <a:cxnLst/>
              <a:rect l="l" t="t" r="r" b="b"/>
              <a:pathLst>
                <a:path w="864235" h="324484">
                  <a:moveTo>
                    <a:pt x="813408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273396"/>
                  </a:lnTo>
                  <a:lnTo>
                    <a:pt x="3977" y="293096"/>
                  </a:lnTo>
                  <a:lnTo>
                    <a:pt x="14823" y="309183"/>
                  </a:lnTo>
                  <a:lnTo>
                    <a:pt x="30910" y="320030"/>
                  </a:lnTo>
                  <a:lnTo>
                    <a:pt x="50610" y="324007"/>
                  </a:lnTo>
                  <a:lnTo>
                    <a:pt x="813408" y="324007"/>
                  </a:lnTo>
                  <a:lnTo>
                    <a:pt x="833108" y="320030"/>
                  </a:lnTo>
                  <a:lnTo>
                    <a:pt x="849195" y="309183"/>
                  </a:lnTo>
                  <a:lnTo>
                    <a:pt x="860041" y="293096"/>
                  </a:lnTo>
                  <a:lnTo>
                    <a:pt x="864019" y="273396"/>
                  </a:lnTo>
                  <a:lnTo>
                    <a:pt x="864019" y="50610"/>
                  </a:lnTo>
                  <a:lnTo>
                    <a:pt x="860041" y="30910"/>
                  </a:lnTo>
                  <a:lnTo>
                    <a:pt x="849195" y="14823"/>
                  </a:lnTo>
                  <a:lnTo>
                    <a:pt x="833108" y="3977"/>
                  </a:lnTo>
                  <a:lnTo>
                    <a:pt x="813408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3057" y="209448"/>
              <a:ext cx="864235" cy="324485"/>
            </a:xfrm>
            <a:custGeom>
              <a:avLst/>
              <a:gdLst/>
              <a:ahLst/>
              <a:cxnLst/>
              <a:rect l="l" t="t" r="r" b="b"/>
              <a:pathLst>
                <a:path w="864235" h="324484">
                  <a:moveTo>
                    <a:pt x="813408" y="324007"/>
                  </a:moveTo>
                  <a:lnTo>
                    <a:pt x="50610" y="324007"/>
                  </a:lnTo>
                  <a:lnTo>
                    <a:pt x="30910" y="320030"/>
                  </a:lnTo>
                  <a:lnTo>
                    <a:pt x="14823" y="309183"/>
                  </a:lnTo>
                  <a:lnTo>
                    <a:pt x="3977" y="293096"/>
                  </a:lnTo>
                  <a:lnTo>
                    <a:pt x="0" y="273396"/>
                  </a:ln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13408" y="0"/>
                  </a:lnTo>
                  <a:lnTo>
                    <a:pt x="833108" y="3977"/>
                  </a:lnTo>
                  <a:lnTo>
                    <a:pt x="849195" y="14823"/>
                  </a:lnTo>
                  <a:lnTo>
                    <a:pt x="860041" y="30910"/>
                  </a:lnTo>
                  <a:lnTo>
                    <a:pt x="864019" y="50610"/>
                  </a:lnTo>
                  <a:lnTo>
                    <a:pt x="864019" y="273396"/>
                  </a:lnTo>
                  <a:lnTo>
                    <a:pt x="860041" y="293096"/>
                  </a:lnTo>
                  <a:lnTo>
                    <a:pt x="849195" y="309183"/>
                  </a:lnTo>
                  <a:lnTo>
                    <a:pt x="833108" y="320030"/>
                  </a:lnTo>
                  <a:lnTo>
                    <a:pt x="813408" y="324007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3899" y="290691"/>
              <a:ext cx="642620" cy="161925"/>
            </a:xfrm>
            <a:custGeom>
              <a:avLst/>
              <a:gdLst/>
              <a:ahLst/>
              <a:cxnLst/>
              <a:rect l="l" t="t" r="r" b="b"/>
              <a:pathLst>
                <a:path w="642619" h="161925">
                  <a:moveTo>
                    <a:pt x="59172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0912"/>
                  </a:lnTo>
                  <a:lnTo>
                    <a:pt x="3977" y="130612"/>
                  </a:lnTo>
                  <a:lnTo>
                    <a:pt x="14823" y="146699"/>
                  </a:lnTo>
                  <a:lnTo>
                    <a:pt x="30910" y="157545"/>
                  </a:lnTo>
                  <a:lnTo>
                    <a:pt x="50610" y="161522"/>
                  </a:lnTo>
                  <a:lnTo>
                    <a:pt x="591723" y="161522"/>
                  </a:lnTo>
                  <a:lnTo>
                    <a:pt x="611423" y="157545"/>
                  </a:lnTo>
                  <a:lnTo>
                    <a:pt x="627510" y="146699"/>
                  </a:lnTo>
                  <a:lnTo>
                    <a:pt x="638356" y="130612"/>
                  </a:lnTo>
                  <a:lnTo>
                    <a:pt x="642333" y="110912"/>
                  </a:lnTo>
                  <a:lnTo>
                    <a:pt x="642333" y="50610"/>
                  </a:lnTo>
                  <a:lnTo>
                    <a:pt x="638356" y="30910"/>
                  </a:lnTo>
                  <a:lnTo>
                    <a:pt x="627510" y="14823"/>
                  </a:lnTo>
                  <a:lnTo>
                    <a:pt x="611423" y="3977"/>
                  </a:lnTo>
                  <a:lnTo>
                    <a:pt x="591723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701520" y="2293515"/>
            <a:ext cx="734695" cy="510540"/>
            <a:chOff x="701520" y="2293515"/>
            <a:chExt cx="734695" cy="510540"/>
          </a:xfrm>
        </p:grpSpPr>
        <p:sp>
          <p:nvSpPr>
            <p:cNvPr id="8" name="object 8"/>
            <p:cNvSpPr/>
            <p:nvPr/>
          </p:nvSpPr>
          <p:spPr>
            <a:xfrm>
              <a:off x="947064" y="280150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01530" y="26369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47064" y="27799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1530" y="26153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  <a:path w="729615" h="162560">
                  <a:moveTo>
                    <a:pt x="243003" y="140404"/>
                  </a:moveTo>
                  <a:lnTo>
                    <a:pt x="243003" y="140404"/>
                  </a:lnTo>
                </a:path>
                <a:path w="729615" h="162560">
                  <a:moveTo>
                    <a:pt x="243003" y="140404"/>
                  </a:moveTo>
                  <a:lnTo>
                    <a:pt x="729014" y="140404"/>
                  </a:lnTo>
                </a:path>
                <a:path w="729615" h="162560">
                  <a:moveTo>
                    <a:pt x="729014" y="140404"/>
                  </a:moveTo>
                  <a:lnTo>
                    <a:pt x="243003" y="140404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1530" y="25937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04060" y="259630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90071" y="2596301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45799" y="2574701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47064" y="262996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1530" y="2410165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45799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47064" y="2562635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34340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47064" y="261916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1530" y="2399365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45799" y="2411432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47064" y="2467964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69572" y="2293524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934364" y="2276005"/>
            <a:ext cx="68262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445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53975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tabLst>
                <a:tab pos="466090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44944" y="2251373"/>
            <a:ext cx="20320" cy="20320"/>
            <a:chOff x="1044944" y="2251373"/>
            <a:chExt cx="20320" cy="20320"/>
          </a:xfrm>
        </p:grpSpPr>
        <p:sp>
          <p:nvSpPr>
            <p:cNvPr id="52" name="object 52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1044944" y="2143370"/>
            <a:ext cx="20320" cy="20320"/>
            <a:chOff x="1044944" y="2143370"/>
            <a:chExt cx="20320" cy="20320"/>
          </a:xfrm>
        </p:grpSpPr>
        <p:sp>
          <p:nvSpPr>
            <p:cNvPr id="55" name="object 55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1044944" y="2035368"/>
            <a:ext cx="20320" cy="20320"/>
            <a:chOff x="1044944" y="2035368"/>
            <a:chExt cx="20320" cy="20320"/>
          </a:xfrm>
        </p:grpSpPr>
        <p:sp>
          <p:nvSpPr>
            <p:cNvPr id="58" name="object 58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620517" y="1178930"/>
            <a:ext cx="869315" cy="763905"/>
            <a:chOff x="620517" y="1178930"/>
            <a:chExt cx="869315" cy="763905"/>
          </a:xfrm>
        </p:grpSpPr>
        <p:sp>
          <p:nvSpPr>
            <p:cNvPr id="61" name="object 61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39062" y="150547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23057" y="1181470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623095" y="1181508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31059" y="1181508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38708" y="1134523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379073" y="1181508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63043" y="818322"/>
            <a:ext cx="1522095" cy="679450"/>
            <a:chOff x="263043" y="818322"/>
            <a:chExt cx="1522095" cy="679450"/>
          </a:xfrm>
        </p:grpSpPr>
        <p:sp>
          <p:nvSpPr>
            <p:cNvPr id="70" name="object 70"/>
            <p:cNvSpPr/>
            <p:nvPr/>
          </p:nvSpPr>
          <p:spPr>
            <a:xfrm>
              <a:off x="1055066" y="1316893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034822" y="131309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65583" y="830140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41474" y="1000258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37728" y="991519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191575" y="820862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103777" y="1009560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326152" y="1000778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767384" y="292149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032798" y="447054"/>
            <a:ext cx="45085" cy="140970"/>
            <a:chOff x="1032798" y="447054"/>
            <a:chExt cx="45085" cy="140970"/>
          </a:xfrm>
        </p:grpSpPr>
        <p:sp>
          <p:nvSpPr>
            <p:cNvPr id="80" name="object 80"/>
            <p:cNvSpPr/>
            <p:nvPr/>
          </p:nvSpPr>
          <p:spPr>
            <a:xfrm>
              <a:off x="1055066" y="452874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034822" y="44907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260972" y="552867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7052" y="753831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2987294" y="100849"/>
            <a:ext cx="16167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0" b="1">
                <a:latin typeface="Georgia"/>
                <a:cs typeface="Georgia"/>
              </a:rPr>
              <a:t>Faster</a:t>
            </a:r>
            <a:r>
              <a:rPr dirty="0" spc="90" b="1">
                <a:latin typeface="Georgia"/>
                <a:cs typeface="Georgia"/>
              </a:rPr>
              <a:t> </a:t>
            </a:r>
            <a:r>
              <a:rPr dirty="0" spc="-10" b="1">
                <a:latin typeface="Georgia"/>
                <a:cs typeface="Georgia"/>
              </a:rPr>
              <a:t>RCNN:Training</a:t>
            </a:r>
          </a:p>
        </p:txBody>
      </p:sp>
      <p:sp>
        <p:nvSpPr>
          <p:cNvPr id="85" name="object 85"/>
          <p:cNvSpPr/>
          <p:nvPr/>
        </p:nvSpPr>
        <p:spPr>
          <a:xfrm>
            <a:off x="3144583" y="396354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3264395" y="310882"/>
            <a:ext cx="226949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Fine-tune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5">
                <a:latin typeface="Times New Roman"/>
                <a:cs typeface="Times New Roman"/>
              </a:rPr>
              <a:t>pre-trained  </a:t>
            </a:r>
            <a:r>
              <a:rPr dirty="0" sz="1100" spc="30">
                <a:latin typeface="Times New Roman"/>
                <a:cs typeface="Times New Roman"/>
              </a:rPr>
              <a:t>ImageNet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network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Fine-tune </a:t>
            </a:r>
            <a:r>
              <a:rPr dirty="0" sz="1100" spc="35">
                <a:latin typeface="Times New Roman"/>
                <a:cs typeface="Times New Roman"/>
              </a:rPr>
              <a:t>fast RCNN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5">
                <a:latin typeface="Times New Roman"/>
                <a:cs typeface="Times New Roman"/>
              </a:rPr>
              <a:t>pre- 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30">
                <a:latin typeface="Times New Roman"/>
                <a:cs typeface="Times New Roman"/>
              </a:rPr>
              <a:t>ImageNet 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20">
                <a:latin typeface="Times New Roman"/>
                <a:cs typeface="Times New Roman"/>
              </a:rPr>
              <a:t>using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40">
                <a:latin typeface="Times New Roman"/>
                <a:cs typeface="Times New Roman"/>
              </a:rPr>
              <a:t>step</a:t>
            </a:r>
            <a:r>
              <a:rPr dirty="0" sz="1100" spc="27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144583" y="77847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8" name="object 8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9" name="object 8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3" name="object 9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39968" y="560777"/>
            <a:ext cx="1630680" cy="1382395"/>
            <a:chOff x="239968" y="560777"/>
            <a:chExt cx="1630680" cy="1382395"/>
          </a:xfrm>
        </p:grpSpPr>
        <p:sp>
          <p:nvSpPr>
            <p:cNvPr id="4" name="object 4"/>
            <p:cNvSpPr/>
            <p:nvPr/>
          </p:nvSpPr>
          <p:spPr>
            <a:xfrm>
              <a:off x="245048" y="565857"/>
              <a:ext cx="1620520" cy="508000"/>
            </a:xfrm>
            <a:custGeom>
              <a:avLst/>
              <a:gdLst/>
              <a:ahLst/>
              <a:cxnLst/>
              <a:rect l="l" t="t" r="r" b="b"/>
              <a:pathLst>
                <a:path w="1620520" h="508000">
                  <a:moveTo>
                    <a:pt x="156942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457000"/>
                  </a:lnTo>
                  <a:lnTo>
                    <a:pt x="3977" y="476700"/>
                  </a:lnTo>
                  <a:lnTo>
                    <a:pt x="14823" y="492787"/>
                  </a:lnTo>
                  <a:lnTo>
                    <a:pt x="30910" y="503634"/>
                  </a:lnTo>
                  <a:lnTo>
                    <a:pt x="50610" y="507611"/>
                  </a:lnTo>
                  <a:lnTo>
                    <a:pt x="1569425" y="507611"/>
                  </a:lnTo>
                  <a:lnTo>
                    <a:pt x="1589125" y="503634"/>
                  </a:lnTo>
                  <a:lnTo>
                    <a:pt x="1605212" y="492787"/>
                  </a:lnTo>
                  <a:lnTo>
                    <a:pt x="1616058" y="476700"/>
                  </a:lnTo>
                  <a:lnTo>
                    <a:pt x="1620036" y="457000"/>
                  </a:lnTo>
                  <a:lnTo>
                    <a:pt x="1620036" y="50610"/>
                  </a:lnTo>
                  <a:lnTo>
                    <a:pt x="1616058" y="30910"/>
                  </a:lnTo>
                  <a:lnTo>
                    <a:pt x="1605212" y="14823"/>
                  </a:lnTo>
                  <a:lnTo>
                    <a:pt x="1589125" y="3977"/>
                  </a:lnTo>
                  <a:lnTo>
                    <a:pt x="1569425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45048" y="565857"/>
              <a:ext cx="1620520" cy="508000"/>
            </a:xfrm>
            <a:custGeom>
              <a:avLst/>
              <a:gdLst/>
              <a:ahLst/>
              <a:cxnLst/>
              <a:rect l="l" t="t" r="r" b="b"/>
              <a:pathLst>
                <a:path w="1620520" h="508000">
                  <a:moveTo>
                    <a:pt x="1569425" y="507611"/>
                  </a:moveTo>
                  <a:lnTo>
                    <a:pt x="50610" y="507611"/>
                  </a:lnTo>
                  <a:lnTo>
                    <a:pt x="30910" y="503634"/>
                  </a:lnTo>
                  <a:lnTo>
                    <a:pt x="14823" y="492787"/>
                  </a:lnTo>
                  <a:lnTo>
                    <a:pt x="3977" y="476700"/>
                  </a:lnTo>
                  <a:lnTo>
                    <a:pt x="0" y="457000"/>
                  </a:ln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1569425" y="0"/>
                  </a:lnTo>
                  <a:lnTo>
                    <a:pt x="1589125" y="3977"/>
                  </a:lnTo>
                  <a:lnTo>
                    <a:pt x="1605212" y="14823"/>
                  </a:lnTo>
                  <a:lnTo>
                    <a:pt x="1616058" y="30910"/>
                  </a:lnTo>
                  <a:lnTo>
                    <a:pt x="1620036" y="50610"/>
                  </a:lnTo>
                  <a:lnTo>
                    <a:pt x="1620036" y="457000"/>
                  </a:lnTo>
                  <a:lnTo>
                    <a:pt x="1616058" y="476700"/>
                  </a:lnTo>
                  <a:lnTo>
                    <a:pt x="1605212" y="492787"/>
                  </a:lnTo>
                  <a:lnTo>
                    <a:pt x="1589125" y="503634"/>
                  </a:lnTo>
                  <a:lnTo>
                    <a:pt x="1569425" y="50761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9062" y="150547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3057" y="1181470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701520" y="2293515"/>
            <a:ext cx="734695" cy="510540"/>
            <a:chOff x="701520" y="2293515"/>
            <a:chExt cx="734695" cy="510540"/>
          </a:xfrm>
        </p:grpSpPr>
        <p:sp>
          <p:nvSpPr>
            <p:cNvPr id="11" name="object 11"/>
            <p:cNvSpPr/>
            <p:nvPr/>
          </p:nvSpPr>
          <p:spPr>
            <a:xfrm>
              <a:off x="947064" y="280150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1530" y="26369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47064" y="27799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01530" y="26153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  <a:path w="729615" h="162560">
                  <a:moveTo>
                    <a:pt x="243003" y="140404"/>
                  </a:moveTo>
                  <a:lnTo>
                    <a:pt x="243003" y="140404"/>
                  </a:lnTo>
                </a:path>
                <a:path w="729615" h="162560">
                  <a:moveTo>
                    <a:pt x="243003" y="140404"/>
                  </a:moveTo>
                  <a:lnTo>
                    <a:pt x="729014" y="140404"/>
                  </a:lnTo>
                </a:path>
                <a:path w="729615" h="162560">
                  <a:moveTo>
                    <a:pt x="729014" y="140404"/>
                  </a:moveTo>
                  <a:lnTo>
                    <a:pt x="243003" y="140404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01530" y="25937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4060" y="259630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90071" y="2596301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45799" y="2574701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47064" y="262996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01530" y="2410165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45799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47064" y="2562635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34340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7064" y="261916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01530" y="2399365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45799" y="2411432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47064" y="2467964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69572" y="2293524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934364" y="2276005"/>
            <a:ext cx="68262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445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53975">
              <a:lnSpc>
                <a:spcPct val="100000"/>
              </a:lnSpc>
              <a:spcBef>
                <a:spcPts val="4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tabLst>
                <a:tab pos="466090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044944" y="2251373"/>
            <a:ext cx="20320" cy="20320"/>
            <a:chOff x="1044944" y="2251373"/>
            <a:chExt cx="20320" cy="20320"/>
          </a:xfrm>
        </p:grpSpPr>
        <p:sp>
          <p:nvSpPr>
            <p:cNvPr id="55" name="object 55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1044944" y="2143370"/>
            <a:ext cx="20320" cy="20320"/>
            <a:chOff x="1044944" y="2143370"/>
            <a:chExt cx="20320" cy="20320"/>
          </a:xfrm>
        </p:grpSpPr>
        <p:sp>
          <p:nvSpPr>
            <p:cNvPr id="58" name="object 58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1044944" y="2035368"/>
            <a:ext cx="20320" cy="20320"/>
            <a:chOff x="1044944" y="2035368"/>
            <a:chExt cx="20320" cy="20320"/>
          </a:xfrm>
        </p:grpSpPr>
        <p:sp>
          <p:nvSpPr>
            <p:cNvPr id="61" name="object 61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23095" y="1181508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31059" y="1181508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38708" y="1134523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379073" y="1181508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63043" y="288151"/>
            <a:ext cx="1522095" cy="1209675"/>
            <a:chOff x="263043" y="288151"/>
            <a:chExt cx="1522095" cy="1209675"/>
          </a:xfrm>
        </p:grpSpPr>
        <p:sp>
          <p:nvSpPr>
            <p:cNvPr id="68" name="object 68"/>
            <p:cNvSpPr/>
            <p:nvPr/>
          </p:nvSpPr>
          <p:spPr>
            <a:xfrm>
              <a:off x="265583" y="820862"/>
              <a:ext cx="1517015" cy="674370"/>
            </a:xfrm>
            <a:custGeom>
              <a:avLst/>
              <a:gdLst/>
              <a:ahLst/>
              <a:cxnLst/>
              <a:rect l="l" t="t" r="r" b="b"/>
              <a:pathLst>
                <a:path w="1517014" h="674369">
                  <a:moveTo>
                    <a:pt x="664337" y="9278"/>
                  </a:moveTo>
                  <a:lnTo>
                    <a:pt x="50610" y="9278"/>
                  </a:lnTo>
                  <a:lnTo>
                    <a:pt x="30910" y="13255"/>
                  </a:lnTo>
                  <a:lnTo>
                    <a:pt x="14823" y="24102"/>
                  </a:lnTo>
                  <a:lnTo>
                    <a:pt x="3977" y="40189"/>
                  </a:lnTo>
                  <a:lnTo>
                    <a:pt x="0" y="59889"/>
                  </a:lnTo>
                  <a:lnTo>
                    <a:pt x="0" y="121315"/>
                  </a:lnTo>
                  <a:lnTo>
                    <a:pt x="3977" y="141015"/>
                  </a:lnTo>
                  <a:lnTo>
                    <a:pt x="14823" y="157103"/>
                  </a:lnTo>
                  <a:lnTo>
                    <a:pt x="30910" y="167949"/>
                  </a:lnTo>
                  <a:lnTo>
                    <a:pt x="50610" y="171926"/>
                  </a:lnTo>
                  <a:lnTo>
                    <a:pt x="664337" y="171926"/>
                  </a:lnTo>
                  <a:lnTo>
                    <a:pt x="684037" y="167949"/>
                  </a:lnTo>
                  <a:lnTo>
                    <a:pt x="700124" y="157103"/>
                  </a:lnTo>
                  <a:lnTo>
                    <a:pt x="710970" y="141015"/>
                  </a:lnTo>
                  <a:lnTo>
                    <a:pt x="714947" y="121315"/>
                  </a:lnTo>
                  <a:lnTo>
                    <a:pt x="714947" y="59889"/>
                  </a:lnTo>
                  <a:lnTo>
                    <a:pt x="710970" y="40189"/>
                  </a:lnTo>
                  <a:lnTo>
                    <a:pt x="700124" y="24102"/>
                  </a:lnTo>
                  <a:lnTo>
                    <a:pt x="684037" y="13255"/>
                  </a:lnTo>
                  <a:lnTo>
                    <a:pt x="664337" y="9278"/>
                  </a:lnTo>
                  <a:close/>
                </a:path>
                <a:path w="1517014" h="674369">
                  <a:moveTo>
                    <a:pt x="1466383" y="0"/>
                  </a:moveTo>
                  <a:lnTo>
                    <a:pt x="976602" y="0"/>
                  </a:lnTo>
                  <a:lnTo>
                    <a:pt x="956902" y="3977"/>
                  </a:lnTo>
                  <a:lnTo>
                    <a:pt x="940815" y="14823"/>
                  </a:lnTo>
                  <a:lnTo>
                    <a:pt x="929969" y="30910"/>
                  </a:lnTo>
                  <a:lnTo>
                    <a:pt x="925992" y="50610"/>
                  </a:lnTo>
                  <a:lnTo>
                    <a:pt x="925992" y="130594"/>
                  </a:lnTo>
                  <a:lnTo>
                    <a:pt x="929969" y="150294"/>
                  </a:lnTo>
                  <a:lnTo>
                    <a:pt x="940815" y="166381"/>
                  </a:lnTo>
                  <a:lnTo>
                    <a:pt x="956902" y="177228"/>
                  </a:lnTo>
                  <a:lnTo>
                    <a:pt x="976602" y="181205"/>
                  </a:lnTo>
                  <a:lnTo>
                    <a:pt x="1466383" y="181205"/>
                  </a:lnTo>
                  <a:lnTo>
                    <a:pt x="1486083" y="177228"/>
                  </a:lnTo>
                  <a:lnTo>
                    <a:pt x="1502170" y="166381"/>
                  </a:lnTo>
                  <a:lnTo>
                    <a:pt x="1513016" y="150294"/>
                  </a:lnTo>
                  <a:lnTo>
                    <a:pt x="1516994" y="130594"/>
                  </a:lnTo>
                  <a:lnTo>
                    <a:pt x="1516994" y="50610"/>
                  </a:lnTo>
                  <a:lnTo>
                    <a:pt x="1513016" y="30910"/>
                  </a:lnTo>
                  <a:lnTo>
                    <a:pt x="1502170" y="14823"/>
                  </a:lnTo>
                  <a:lnTo>
                    <a:pt x="1486083" y="3977"/>
                  </a:lnTo>
                  <a:lnTo>
                    <a:pt x="1466383" y="0"/>
                  </a:lnTo>
                  <a:close/>
                </a:path>
                <a:path w="1517014" h="674369">
                  <a:moveTo>
                    <a:pt x="789483" y="673815"/>
                  </a:moveTo>
                  <a:lnTo>
                    <a:pt x="789483" y="496031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34822" y="131309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33899" y="290691"/>
              <a:ext cx="642620" cy="161925"/>
            </a:xfrm>
            <a:custGeom>
              <a:avLst/>
              <a:gdLst/>
              <a:ahLst/>
              <a:cxnLst/>
              <a:rect l="l" t="t" r="r" b="b"/>
              <a:pathLst>
                <a:path w="642619" h="161925">
                  <a:moveTo>
                    <a:pt x="59172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0912"/>
                  </a:lnTo>
                  <a:lnTo>
                    <a:pt x="3977" y="130612"/>
                  </a:lnTo>
                  <a:lnTo>
                    <a:pt x="14823" y="146699"/>
                  </a:lnTo>
                  <a:lnTo>
                    <a:pt x="30910" y="157545"/>
                  </a:lnTo>
                  <a:lnTo>
                    <a:pt x="50610" y="161522"/>
                  </a:lnTo>
                  <a:lnTo>
                    <a:pt x="591723" y="161522"/>
                  </a:lnTo>
                  <a:lnTo>
                    <a:pt x="611423" y="157545"/>
                  </a:lnTo>
                  <a:lnTo>
                    <a:pt x="627510" y="146699"/>
                  </a:lnTo>
                  <a:lnTo>
                    <a:pt x="638356" y="130612"/>
                  </a:lnTo>
                  <a:lnTo>
                    <a:pt x="642333" y="110912"/>
                  </a:lnTo>
                  <a:lnTo>
                    <a:pt x="642333" y="50610"/>
                  </a:lnTo>
                  <a:lnTo>
                    <a:pt x="638356" y="30910"/>
                  </a:lnTo>
                  <a:lnTo>
                    <a:pt x="627510" y="14823"/>
                  </a:lnTo>
                  <a:lnTo>
                    <a:pt x="611423" y="3977"/>
                  </a:lnTo>
                  <a:lnTo>
                    <a:pt x="591723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767384" y="292149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33918" y="446856"/>
            <a:ext cx="629920" cy="756920"/>
            <a:chOff x="733918" y="446856"/>
            <a:chExt cx="629920" cy="756920"/>
          </a:xfrm>
        </p:grpSpPr>
        <p:sp>
          <p:nvSpPr>
            <p:cNvPr id="73" name="object 73"/>
            <p:cNvSpPr/>
            <p:nvPr/>
          </p:nvSpPr>
          <p:spPr>
            <a:xfrm>
              <a:off x="741474" y="1000258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37728" y="991519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103777" y="1009560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326152" y="1000778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55066" y="452874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034822" y="44907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260972" y="552867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7052" y="753831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2987294" y="100849"/>
            <a:ext cx="16167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0" b="1">
                <a:latin typeface="Georgia"/>
                <a:cs typeface="Georgia"/>
              </a:rPr>
              <a:t>Faster</a:t>
            </a:r>
            <a:r>
              <a:rPr dirty="0" spc="90" b="1">
                <a:latin typeface="Georgia"/>
                <a:cs typeface="Georgia"/>
              </a:rPr>
              <a:t> </a:t>
            </a:r>
            <a:r>
              <a:rPr dirty="0" spc="-10" b="1">
                <a:latin typeface="Georgia"/>
                <a:cs typeface="Georgia"/>
              </a:rPr>
              <a:t>RCNN:Training</a:t>
            </a:r>
          </a:p>
        </p:txBody>
      </p:sp>
      <p:sp>
        <p:nvSpPr>
          <p:cNvPr id="82" name="object 82"/>
          <p:cNvSpPr/>
          <p:nvPr/>
        </p:nvSpPr>
        <p:spPr>
          <a:xfrm>
            <a:off x="3144583" y="396354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3264395" y="310882"/>
            <a:ext cx="2269490" cy="1472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Fine-tune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5">
                <a:latin typeface="Times New Roman"/>
                <a:cs typeface="Times New Roman"/>
              </a:rPr>
              <a:t>pre-trained  </a:t>
            </a:r>
            <a:r>
              <a:rPr dirty="0" sz="1100" spc="30">
                <a:latin typeface="Times New Roman"/>
                <a:cs typeface="Times New Roman"/>
              </a:rPr>
              <a:t>ImageNet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network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Fine-tune </a:t>
            </a:r>
            <a:r>
              <a:rPr dirty="0" sz="1100" spc="35">
                <a:latin typeface="Times New Roman"/>
                <a:cs typeface="Times New Roman"/>
              </a:rPr>
              <a:t>fast RCNN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5">
                <a:latin typeface="Times New Roman"/>
                <a:cs typeface="Times New Roman"/>
              </a:rPr>
              <a:t>pre- 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30">
                <a:latin typeface="Times New Roman"/>
                <a:cs typeface="Times New Roman"/>
              </a:rPr>
              <a:t>ImageNet 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20">
                <a:latin typeface="Times New Roman"/>
                <a:cs typeface="Times New Roman"/>
              </a:rPr>
              <a:t>using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40">
                <a:latin typeface="Times New Roman"/>
                <a:cs typeface="Times New Roman"/>
              </a:rPr>
              <a:t>step</a:t>
            </a:r>
            <a:r>
              <a:rPr dirty="0" sz="1100" spc="27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Keeping common convolutional </a:t>
            </a:r>
            <a:r>
              <a:rPr dirty="0" sz="1100" spc="15">
                <a:latin typeface="Times New Roman"/>
                <a:cs typeface="Times New Roman"/>
              </a:rPr>
              <a:t>layer 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>
                <a:latin typeface="Times New Roman"/>
                <a:cs typeface="Times New Roman"/>
              </a:rPr>
              <a:t>fixed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40">
                <a:latin typeface="Times New Roman"/>
                <a:cs typeface="Times New Roman"/>
              </a:rPr>
              <a:t>step </a:t>
            </a:r>
            <a:r>
              <a:rPr dirty="0" sz="1100" spc="10">
                <a:latin typeface="Times New Roman"/>
                <a:cs typeface="Times New Roman"/>
              </a:rPr>
              <a:t>2, </a:t>
            </a:r>
            <a:r>
              <a:rPr dirty="0" sz="1100" spc="-5">
                <a:latin typeface="Times New Roman"/>
                <a:cs typeface="Times New Roman"/>
              </a:rPr>
              <a:t>fine-  </a:t>
            </a:r>
            <a:r>
              <a:rPr dirty="0" sz="1100" spc="55">
                <a:latin typeface="Times New Roman"/>
                <a:cs typeface="Times New Roman"/>
              </a:rPr>
              <a:t>tune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50">
                <a:latin typeface="Times New Roman"/>
                <a:cs typeface="Times New Roman"/>
              </a:rPr>
              <a:t>(post </a:t>
            </a:r>
            <a:r>
              <a:rPr dirty="0" sz="1100" spc="5">
                <a:latin typeface="Times New Roman"/>
                <a:cs typeface="Times New Roman"/>
              </a:rPr>
              <a:t>conv5</a:t>
            </a:r>
            <a:r>
              <a:rPr dirty="0" sz="1100" spc="15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layers)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44583" y="778471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144583" y="1332648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7" name="object 8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1" name="object 9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17977" y="204368"/>
            <a:ext cx="874394" cy="334645"/>
            <a:chOff x="617977" y="204368"/>
            <a:chExt cx="874394" cy="334645"/>
          </a:xfrm>
        </p:grpSpPr>
        <p:sp>
          <p:nvSpPr>
            <p:cNvPr id="4" name="object 4"/>
            <p:cNvSpPr/>
            <p:nvPr/>
          </p:nvSpPr>
          <p:spPr>
            <a:xfrm>
              <a:off x="623057" y="209448"/>
              <a:ext cx="864235" cy="324485"/>
            </a:xfrm>
            <a:custGeom>
              <a:avLst/>
              <a:gdLst/>
              <a:ahLst/>
              <a:cxnLst/>
              <a:rect l="l" t="t" r="r" b="b"/>
              <a:pathLst>
                <a:path w="864235" h="324484">
                  <a:moveTo>
                    <a:pt x="813408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273396"/>
                  </a:lnTo>
                  <a:lnTo>
                    <a:pt x="3977" y="293096"/>
                  </a:lnTo>
                  <a:lnTo>
                    <a:pt x="14823" y="309183"/>
                  </a:lnTo>
                  <a:lnTo>
                    <a:pt x="30910" y="320030"/>
                  </a:lnTo>
                  <a:lnTo>
                    <a:pt x="50610" y="324007"/>
                  </a:lnTo>
                  <a:lnTo>
                    <a:pt x="813408" y="324007"/>
                  </a:lnTo>
                  <a:lnTo>
                    <a:pt x="833108" y="320030"/>
                  </a:lnTo>
                  <a:lnTo>
                    <a:pt x="849195" y="309183"/>
                  </a:lnTo>
                  <a:lnTo>
                    <a:pt x="860041" y="293096"/>
                  </a:lnTo>
                  <a:lnTo>
                    <a:pt x="864019" y="273396"/>
                  </a:lnTo>
                  <a:lnTo>
                    <a:pt x="864019" y="50610"/>
                  </a:lnTo>
                  <a:lnTo>
                    <a:pt x="860041" y="30910"/>
                  </a:lnTo>
                  <a:lnTo>
                    <a:pt x="849195" y="14823"/>
                  </a:lnTo>
                  <a:lnTo>
                    <a:pt x="833108" y="3977"/>
                  </a:lnTo>
                  <a:lnTo>
                    <a:pt x="813408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3057" y="209448"/>
              <a:ext cx="864235" cy="324485"/>
            </a:xfrm>
            <a:custGeom>
              <a:avLst/>
              <a:gdLst/>
              <a:ahLst/>
              <a:cxnLst/>
              <a:rect l="l" t="t" r="r" b="b"/>
              <a:pathLst>
                <a:path w="864235" h="324484">
                  <a:moveTo>
                    <a:pt x="813408" y="324007"/>
                  </a:moveTo>
                  <a:lnTo>
                    <a:pt x="50610" y="324007"/>
                  </a:lnTo>
                  <a:lnTo>
                    <a:pt x="30910" y="320030"/>
                  </a:lnTo>
                  <a:lnTo>
                    <a:pt x="14823" y="309183"/>
                  </a:lnTo>
                  <a:lnTo>
                    <a:pt x="3977" y="293096"/>
                  </a:lnTo>
                  <a:lnTo>
                    <a:pt x="0" y="273396"/>
                  </a:ln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13408" y="0"/>
                  </a:lnTo>
                  <a:lnTo>
                    <a:pt x="833108" y="3977"/>
                  </a:lnTo>
                  <a:lnTo>
                    <a:pt x="849195" y="14823"/>
                  </a:lnTo>
                  <a:lnTo>
                    <a:pt x="860041" y="30910"/>
                  </a:lnTo>
                  <a:lnTo>
                    <a:pt x="864019" y="50610"/>
                  </a:lnTo>
                  <a:lnTo>
                    <a:pt x="864019" y="273396"/>
                  </a:lnTo>
                  <a:lnTo>
                    <a:pt x="860041" y="293096"/>
                  </a:lnTo>
                  <a:lnTo>
                    <a:pt x="849195" y="309183"/>
                  </a:lnTo>
                  <a:lnTo>
                    <a:pt x="833108" y="320030"/>
                  </a:lnTo>
                  <a:lnTo>
                    <a:pt x="813408" y="324007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3899" y="290691"/>
              <a:ext cx="642620" cy="161925"/>
            </a:xfrm>
            <a:custGeom>
              <a:avLst/>
              <a:gdLst/>
              <a:ahLst/>
              <a:cxnLst/>
              <a:rect l="l" t="t" r="r" b="b"/>
              <a:pathLst>
                <a:path w="642619" h="161925">
                  <a:moveTo>
                    <a:pt x="59172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0912"/>
                  </a:lnTo>
                  <a:lnTo>
                    <a:pt x="3977" y="130612"/>
                  </a:lnTo>
                  <a:lnTo>
                    <a:pt x="14823" y="146699"/>
                  </a:lnTo>
                  <a:lnTo>
                    <a:pt x="30910" y="157545"/>
                  </a:lnTo>
                  <a:lnTo>
                    <a:pt x="50610" y="161522"/>
                  </a:lnTo>
                  <a:lnTo>
                    <a:pt x="591723" y="161522"/>
                  </a:lnTo>
                  <a:lnTo>
                    <a:pt x="611423" y="157545"/>
                  </a:lnTo>
                  <a:lnTo>
                    <a:pt x="627510" y="146699"/>
                  </a:lnTo>
                  <a:lnTo>
                    <a:pt x="638356" y="130612"/>
                  </a:lnTo>
                  <a:lnTo>
                    <a:pt x="642333" y="110912"/>
                  </a:lnTo>
                  <a:lnTo>
                    <a:pt x="642333" y="50610"/>
                  </a:lnTo>
                  <a:lnTo>
                    <a:pt x="638356" y="30910"/>
                  </a:lnTo>
                  <a:lnTo>
                    <a:pt x="627510" y="14823"/>
                  </a:lnTo>
                  <a:lnTo>
                    <a:pt x="611423" y="3977"/>
                  </a:lnTo>
                  <a:lnTo>
                    <a:pt x="591723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701520" y="2399355"/>
            <a:ext cx="734695" cy="405130"/>
            <a:chOff x="701520" y="2399355"/>
            <a:chExt cx="734695" cy="405130"/>
          </a:xfrm>
        </p:grpSpPr>
        <p:sp>
          <p:nvSpPr>
            <p:cNvPr id="8" name="object 8"/>
            <p:cNvSpPr/>
            <p:nvPr/>
          </p:nvSpPr>
          <p:spPr>
            <a:xfrm>
              <a:off x="947064" y="280150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01530" y="26369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4060" y="2639502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47064" y="27799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1530" y="26153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4060" y="26179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4"/>
                  </a:moveTo>
                  <a:lnTo>
                    <a:pt x="486010" y="0"/>
                  </a:lnTo>
                </a:path>
                <a:path w="729615" h="162560">
                  <a:moveTo>
                    <a:pt x="243003" y="140404"/>
                  </a:moveTo>
                  <a:lnTo>
                    <a:pt x="243003" y="140404"/>
                  </a:lnTo>
                </a:path>
                <a:path w="729615" h="162560">
                  <a:moveTo>
                    <a:pt x="243003" y="140404"/>
                  </a:moveTo>
                  <a:lnTo>
                    <a:pt x="729014" y="140404"/>
                  </a:lnTo>
                </a:path>
                <a:path w="729615" h="162560">
                  <a:moveTo>
                    <a:pt x="729014" y="140404"/>
                  </a:moveTo>
                  <a:lnTo>
                    <a:pt x="243003" y="140404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486010" y="0"/>
                  </a:moveTo>
                  <a:lnTo>
                    <a:pt x="0" y="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47064" y="2758306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4"/>
                  </a:lnTo>
                  <a:lnTo>
                    <a:pt x="729014" y="162004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04060" y="2596301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4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4"/>
                  </a:lnTo>
                  <a:lnTo>
                    <a:pt x="243003" y="162004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1530" y="2593771"/>
              <a:ext cx="248064" cy="167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04060" y="259630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0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90071" y="2596301"/>
              <a:ext cx="243204" cy="162560"/>
            </a:xfrm>
            <a:custGeom>
              <a:avLst/>
              <a:gdLst/>
              <a:ahLst/>
              <a:cxnLst/>
              <a:rect l="l" t="t" r="r" b="b"/>
              <a:pathLst>
                <a:path w="243205" h="162560">
                  <a:moveTo>
                    <a:pt x="243003" y="16200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45799" y="2574701"/>
              <a:ext cx="488950" cy="54610"/>
            </a:xfrm>
            <a:custGeom>
              <a:avLst/>
              <a:gdLst/>
              <a:ahLst/>
              <a:cxnLst/>
              <a:rect l="l" t="t" r="r" b="b"/>
              <a:pathLst>
                <a:path w="488950" h="54610">
                  <a:moveTo>
                    <a:pt x="0" y="0"/>
                  </a:moveTo>
                  <a:lnTo>
                    <a:pt x="0" y="54001"/>
                  </a:lnTo>
                </a:path>
                <a:path w="488950" h="54610">
                  <a:moveTo>
                    <a:pt x="488541" y="0"/>
                  </a:moveTo>
                  <a:lnTo>
                    <a:pt x="488541" y="5400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47064" y="2629968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486010" y="54001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47064" y="2574701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1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1"/>
                  </a:lnTo>
                  <a:lnTo>
                    <a:pt x="0" y="54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1530" y="2410165"/>
              <a:ext cx="248064" cy="221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04060" y="2412696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45799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47064" y="2562635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34340" y="2563900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0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47064" y="2619167"/>
              <a:ext cx="486409" cy="0"/>
            </a:xfrm>
            <a:custGeom>
              <a:avLst/>
              <a:gdLst/>
              <a:ahLst/>
              <a:cxnLst/>
              <a:rect l="l" t="t" r="r" b="b"/>
              <a:pathLst>
                <a:path w="486409" h="0">
                  <a:moveTo>
                    <a:pt x="0" y="0"/>
                  </a:moveTo>
                  <a:lnTo>
                    <a:pt x="48601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486010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86010" y="54000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47064" y="2563900"/>
              <a:ext cx="486409" cy="54610"/>
            </a:xfrm>
            <a:custGeom>
              <a:avLst/>
              <a:gdLst/>
              <a:ahLst/>
              <a:cxnLst/>
              <a:rect l="l" t="t" r="r" b="b"/>
              <a:pathLst>
                <a:path w="486409" h="54610">
                  <a:moveTo>
                    <a:pt x="0" y="54000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486010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486010" y="0"/>
                  </a:moveTo>
                  <a:lnTo>
                    <a:pt x="0" y="0"/>
                  </a:lnTo>
                  <a:lnTo>
                    <a:pt x="243003" y="162005"/>
                  </a:lnTo>
                  <a:lnTo>
                    <a:pt x="729014" y="162005"/>
                  </a:lnTo>
                  <a:lnTo>
                    <a:pt x="48601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243003" y="162005"/>
                  </a:moveTo>
                  <a:lnTo>
                    <a:pt x="0" y="0"/>
                  </a:lnTo>
                  <a:lnTo>
                    <a:pt x="486010" y="0"/>
                  </a:lnTo>
                  <a:lnTo>
                    <a:pt x="729014" y="162005"/>
                  </a:lnTo>
                  <a:lnTo>
                    <a:pt x="243003" y="162005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1530" y="2399365"/>
              <a:ext cx="248064" cy="221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4060" y="2401895"/>
              <a:ext cx="729615" cy="162560"/>
            </a:xfrm>
            <a:custGeom>
              <a:avLst/>
              <a:gdLst/>
              <a:ahLst/>
              <a:cxnLst/>
              <a:rect l="l" t="t" r="r" b="b"/>
              <a:pathLst>
                <a:path w="729615" h="162560">
                  <a:moveTo>
                    <a:pt x="0" y="0"/>
                  </a:moveTo>
                  <a:lnTo>
                    <a:pt x="486010" y="0"/>
                  </a:lnTo>
                </a:path>
                <a:path w="729615" h="162560">
                  <a:moveTo>
                    <a:pt x="729014" y="162005"/>
                  </a:moveTo>
                  <a:lnTo>
                    <a:pt x="48601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934364" y="2476322"/>
            <a:ext cx="68262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3975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tabLst>
                <a:tab pos="466090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69562" y="2293515"/>
            <a:ext cx="590550" cy="175895"/>
            <a:chOff x="769562" y="2293515"/>
            <a:chExt cx="590550" cy="175895"/>
          </a:xfrm>
        </p:grpSpPr>
        <p:sp>
          <p:nvSpPr>
            <p:cNvPr id="44" name="object 44"/>
            <p:cNvSpPr/>
            <p:nvPr/>
          </p:nvSpPr>
          <p:spPr>
            <a:xfrm>
              <a:off x="945799" y="2411432"/>
              <a:ext cx="413384" cy="55880"/>
            </a:xfrm>
            <a:custGeom>
              <a:avLst/>
              <a:gdLst/>
              <a:ahLst/>
              <a:cxnLst/>
              <a:rect l="l" t="t" r="r" b="b"/>
              <a:pathLst>
                <a:path w="413384" h="55880">
                  <a:moveTo>
                    <a:pt x="0" y="1265"/>
                  </a:moveTo>
                  <a:lnTo>
                    <a:pt x="0" y="55266"/>
                  </a:lnTo>
                </a:path>
                <a:path w="413384" h="55880">
                  <a:moveTo>
                    <a:pt x="1265" y="0"/>
                  </a:moveTo>
                  <a:lnTo>
                    <a:pt x="411674" y="0"/>
                  </a:lnTo>
                </a:path>
                <a:path w="413384" h="55880">
                  <a:moveTo>
                    <a:pt x="412939" y="1265"/>
                  </a:moveTo>
                  <a:lnTo>
                    <a:pt x="412939" y="552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47064" y="2467964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 h="0">
                  <a:moveTo>
                    <a:pt x="0" y="0"/>
                  </a:moveTo>
                  <a:lnTo>
                    <a:pt x="410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410409" y="0"/>
                  </a:moveTo>
                  <a:lnTo>
                    <a:pt x="0" y="0"/>
                  </a:lnTo>
                  <a:lnTo>
                    <a:pt x="0" y="54000"/>
                  </a:lnTo>
                  <a:lnTo>
                    <a:pt x="410409" y="54000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47064" y="2412698"/>
              <a:ext cx="410845" cy="54610"/>
            </a:xfrm>
            <a:custGeom>
              <a:avLst/>
              <a:gdLst/>
              <a:ahLst/>
              <a:cxnLst/>
              <a:rect l="l" t="t" r="r" b="b"/>
              <a:pathLst>
                <a:path w="410844" h="54610">
                  <a:moveTo>
                    <a:pt x="0" y="54000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410409" y="54000"/>
                  </a:lnTo>
                  <a:lnTo>
                    <a:pt x="0" y="54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410409" y="0"/>
                  </a:moveTo>
                  <a:lnTo>
                    <a:pt x="0" y="0"/>
                  </a:lnTo>
                  <a:lnTo>
                    <a:pt x="174961" y="116642"/>
                  </a:lnTo>
                  <a:lnTo>
                    <a:pt x="585370" y="116642"/>
                  </a:lnTo>
                  <a:lnTo>
                    <a:pt x="41040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174961" y="116642"/>
                  </a:moveTo>
                  <a:lnTo>
                    <a:pt x="0" y="0"/>
                  </a:lnTo>
                  <a:lnTo>
                    <a:pt x="410409" y="0"/>
                  </a:lnTo>
                  <a:lnTo>
                    <a:pt x="585370" y="116642"/>
                  </a:lnTo>
                  <a:lnTo>
                    <a:pt x="174961" y="11664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69572" y="2293524"/>
              <a:ext cx="180022" cy="17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72102" y="2296055"/>
              <a:ext cx="585470" cy="116839"/>
            </a:xfrm>
            <a:custGeom>
              <a:avLst/>
              <a:gdLst/>
              <a:ahLst/>
              <a:cxnLst/>
              <a:rect l="l" t="t" r="r" b="b"/>
              <a:pathLst>
                <a:path w="585469" h="116839">
                  <a:moveTo>
                    <a:pt x="0" y="0"/>
                  </a:moveTo>
                  <a:lnTo>
                    <a:pt x="410409" y="0"/>
                  </a:lnTo>
                </a:path>
                <a:path w="585469" h="116839">
                  <a:moveTo>
                    <a:pt x="585370" y="116642"/>
                  </a:moveTo>
                  <a:lnTo>
                    <a:pt x="41040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1224178" y="2276005"/>
            <a:ext cx="35306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044944" y="2251373"/>
            <a:ext cx="20320" cy="20320"/>
            <a:chOff x="1044944" y="2251373"/>
            <a:chExt cx="20320" cy="20320"/>
          </a:xfrm>
        </p:grpSpPr>
        <p:sp>
          <p:nvSpPr>
            <p:cNvPr id="54" name="object 54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47474" y="225390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1044944" y="2143370"/>
            <a:ext cx="20320" cy="20320"/>
            <a:chOff x="1044944" y="2143370"/>
            <a:chExt cx="20320" cy="20320"/>
          </a:xfrm>
        </p:grpSpPr>
        <p:sp>
          <p:nvSpPr>
            <p:cNvPr id="57" name="object 57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8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47474" y="214590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8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8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1044944" y="2035368"/>
            <a:ext cx="20320" cy="20320"/>
            <a:chOff x="1044944" y="2035368"/>
            <a:chExt cx="20320" cy="20320"/>
          </a:xfrm>
        </p:grpSpPr>
        <p:sp>
          <p:nvSpPr>
            <p:cNvPr id="60" name="object 60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1784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3399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047474" y="203789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7591" y="0"/>
                  </a:moveTo>
                  <a:lnTo>
                    <a:pt x="3399" y="0"/>
                  </a:lnTo>
                  <a:lnTo>
                    <a:pt x="0" y="3399"/>
                  </a:lnTo>
                  <a:lnTo>
                    <a:pt x="0" y="7591"/>
                  </a:lnTo>
                  <a:lnTo>
                    <a:pt x="0" y="11784"/>
                  </a:lnTo>
                  <a:lnTo>
                    <a:pt x="3399" y="15183"/>
                  </a:lnTo>
                  <a:lnTo>
                    <a:pt x="7591" y="15183"/>
                  </a:lnTo>
                  <a:lnTo>
                    <a:pt x="11784" y="15183"/>
                  </a:lnTo>
                  <a:lnTo>
                    <a:pt x="15183" y="11784"/>
                  </a:lnTo>
                  <a:lnTo>
                    <a:pt x="15183" y="7591"/>
                  </a:lnTo>
                  <a:lnTo>
                    <a:pt x="15183" y="3399"/>
                  </a:lnTo>
                  <a:lnTo>
                    <a:pt x="11784" y="0"/>
                  </a:lnTo>
                  <a:lnTo>
                    <a:pt x="75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/>
          <p:cNvGrpSpPr/>
          <p:nvPr/>
        </p:nvGrpSpPr>
        <p:grpSpPr>
          <a:xfrm>
            <a:off x="620517" y="1178930"/>
            <a:ext cx="869315" cy="763905"/>
            <a:chOff x="620517" y="1178930"/>
            <a:chExt cx="869315" cy="763905"/>
          </a:xfrm>
        </p:grpSpPr>
        <p:sp>
          <p:nvSpPr>
            <p:cNvPr id="63" name="object 63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10122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39062" y="150547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004" y="216004"/>
                  </a:moveTo>
                  <a:lnTo>
                    <a:pt x="216004" y="0"/>
                  </a:lnTo>
                </a:path>
                <a:path w="216534" h="216535">
                  <a:moveTo>
                    <a:pt x="162003" y="216004"/>
                  </a:moveTo>
                  <a:lnTo>
                    <a:pt x="162003" y="0"/>
                  </a:lnTo>
                </a:path>
                <a:path w="216534" h="216535">
                  <a:moveTo>
                    <a:pt x="108002" y="216004"/>
                  </a:moveTo>
                  <a:lnTo>
                    <a:pt x="108002" y="0"/>
                  </a:lnTo>
                </a:path>
                <a:path w="216534" h="216535">
                  <a:moveTo>
                    <a:pt x="54001" y="216004"/>
                  </a:moveTo>
                  <a:lnTo>
                    <a:pt x="54001" y="0"/>
                  </a:lnTo>
                </a:path>
                <a:path w="216534" h="216535">
                  <a:moveTo>
                    <a:pt x="0" y="216004"/>
                  </a:moveTo>
                  <a:lnTo>
                    <a:pt x="0" y="0"/>
                  </a:lnTo>
                </a:path>
                <a:path w="216534" h="216535">
                  <a:moveTo>
                    <a:pt x="216004" y="162004"/>
                  </a:moveTo>
                  <a:lnTo>
                    <a:pt x="0" y="162004"/>
                  </a:lnTo>
                </a:path>
                <a:path w="216534" h="216535">
                  <a:moveTo>
                    <a:pt x="216004" y="108003"/>
                  </a:moveTo>
                  <a:lnTo>
                    <a:pt x="0" y="108003"/>
                  </a:lnTo>
                </a:path>
                <a:path w="216534" h="216535">
                  <a:moveTo>
                    <a:pt x="216004" y="54001"/>
                  </a:moveTo>
                  <a:lnTo>
                    <a:pt x="0" y="54001"/>
                  </a:lnTo>
                </a:path>
                <a:path w="216534" h="216535">
                  <a:moveTo>
                    <a:pt x="216004" y="0"/>
                  </a:moveTo>
                  <a:lnTo>
                    <a:pt x="0" y="0"/>
                  </a:lnTo>
                </a:path>
                <a:path w="216534" h="216535">
                  <a:moveTo>
                    <a:pt x="216004" y="216004"/>
                  </a:moveTo>
                  <a:lnTo>
                    <a:pt x="0" y="216004"/>
                  </a:lnTo>
                </a:path>
              </a:pathLst>
            </a:custGeom>
            <a:ln w="5060">
              <a:solidFill>
                <a:srgbClr val="FF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39062" y="1505478"/>
              <a:ext cx="432434" cy="432434"/>
            </a:xfrm>
            <a:custGeom>
              <a:avLst/>
              <a:gdLst/>
              <a:ahLst/>
              <a:cxnLst/>
              <a:rect l="l" t="t" r="r" b="b"/>
              <a:pathLst>
                <a:path w="432434" h="432435">
                  <a:moveTo>
                    <a:pt x="432009" y="432009"/>
                  </a:moveTo>
                  <a:lnTo>
                    <a:pt x="0" y="432009"/>
                  </a:lnTo>
                  <a:lnTo>
                    <a:pt x="0" y="0"/>
                  </a:lnTo>
                  <a:lnTo>
                    <a:pt x="432009" y="0"/>
                  </a:lnTo>
                  <a:lnTo>
                    <a:pt x="432009" y="432009"/>
                  </a:lnTo>
                  <a:close/>
                </a:path>
              </a:pathLst>
            </a:custGeom>
            <a:ln w="5060">
              <a:solidFill>
                <a:srgbClr val="999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23057" y="1181470"/>
              <a:ext cx="864235" cy="108585"/>
            </a:xfrm>
            <a:custGeom>
              <a:avLst/>
              <a:gdLst/>
              <a:ahLst/>
              <a:cxnLst/>
              <a:rect l="l" t="t" r="r" b="b"/>
              <a:pathLst>
                <a:path w="864235" h="108584">
                  <a:moveTo>
                    <a:pt x="648014" y="108002"/>
                  </a:moveTo>
                  <a:lnTo>
                    <a:pt x="648014" y="0"/>
                  </a:lnTo>
                </a:path>
                <a:path w="864235" h="108584">
                  <a:moveTo>
                    <a:pt x="540011" y="108002"/>
                  </a:moveTo>
                  <a:lnTo>
                    <a:pt x="540011" y="0"/>
                  </a:lnTo>
                </a:path>
                <a:path w="864235" h="108584">
                  <a:moveTo>
                    <a:pt x="432009" y="108002"/>
                  </a:moveTo>
                  <a:lnTo>
                    <a:pt x="432009" y="0"/>
                  </a:lnTo>
                </a:path>
                <a:path w="864235" h="108584">
                  <a:moveTo>
                    <a:pt x="324007" y="108002"/>
                  </a:moveTo>
                  <a:lnTo>
                    <a:pt x="324007" y="0"/>
                  </a:lnTo>
                </a:path>
                <a:path w="864235" h="108584">
                  <a:moveTo>
                    <a:pt x="216004" y="108002"/>
                  </a:moveTo>
                  <a:lnTo>
                    <a:pt x="216004" y="0"/>
                  </a:lnTo>
                </a:path>
                <a:path w="864235" h="108584">
                  <a:moveTo>
                    <a:pt x="864019" y="108002"/>
                  </a:moveTo>
                  <a:lnTo>
                    <a:pt x="0" y="108002"/>
                  </a:lnTo>
                </a:path>
                <a:path w="864235" h="108584">
                  <a:moveTo>
                    <a:pt x="864019" y="37"/>
                  </a:moveTo>
                  <a:lnTo>
                    <a:pt x="0" y="3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623095" y="1181508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31059" y="1181508"/>
            <a:ext cx="1085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0"/>
              </a:lnSpc>
            </a:pPr>
            <a:r>
              <a:rPr dirty="0" baseline="6172" sz="1350" spc="-22" i="1">
                <a:latin typeface="Verdana"/>
                <a:cs typeface="Verdana"/>
              </a:rPr>
              <a:t>x</a:t>
            </a:r>
            <a:r>
              <a:rPr dirty="0" sz="600" spc="65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38708" y="1134523"/>
            <a:ext cx="59118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5" i="1">
                <a:latin typeface="Arial Narrow"/>
                <a:cs typeface="Arial Narrow"/>
              </a:rPr>
              <a:t>· · · ·</a:t>
            </a:r>
            <a:r>
              <a:rPr dirty="0" sz="900" spc="195" i="1">
                <a:latin typeface="Arial Narrow"/>
                <a:cs typeface="Arial Narrow"/>
              </a:rPr>
              <a:t> </a:t>
            </a:r>
            <a:r>
              <a:rPr dirty="0" sz="900" spc="40" i="1">
                <a:latin typeface="Arial Narrow"/>
                <a:cs typeface="Arial Narrow"/>
              </a:rPr>
              <a:t>·</a:t>
            </a:r>
            <a:r>
              <a:rPr dirty="0" baseline="13888" sz="900" spc="60" b="0" i="1">
                <a:latin typeface="Bookman Old Style"/>
                <a:cs typeface="Bookman Old Style"/>
              </a:rPr>
              <a:t>x</a:t>
            </a:r>
            <a:endParaRPr baseline="13888" sz="900">
              <a:latin typeface="Bookman Old Style"/>
              <a:cs typeface="Bookman Old Styl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379073" y="1181508"/>
            <a:ext cx="146685" cy="10858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5">
                <a:latin typeface="Arial Black"/>
                <a:cs typeface="Arial Black"/>
              </a:rPr>
              <a:t>512</a:t>
            </a:r>
            <a:endParaRPr sz="500">
              <a:latin typeface="Arial Black"/>
              <a:cs typeface="Arial Black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63043" y="818322"/>
            <a:ext cx="1522095" cy="679450"/>
            <a:chOff x="263043" y="818322"/>
            <a:chExt cx="1522095" cy="679450"/>
          </a:xfrm>
        </p:grpSpPr>
        <p:sp>
          <p:nvSpPr>
            <p:cNvPr id="72" name="object 72"/>
            <p:cNvSpPr/>
            <p:nvPr/>
          </p:nvSpPr>
          <p:spPr>
            <a:xfrm>
              <a:off x="1055066" y="1316893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w="0" h="177800">
                  <a:moveTo>
                    <a:pt x="0" y="1777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34822" y="131309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65583" y="830140"/>
              <a:ext cx="715010" cy="163195"/>
            </a:xfrm>
            <a:custGeom>
              <a:avLst/>
              <a:gdLst/>
              <a:ahLst/>
              <a:cxnLst/>
              <a:rect l="l" t="t" r="r" b="b"/>
              <a:pathLst>
                <a:path w="715010" h="163194">
                  <a:moveTo>
                    <a:pt x="66433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12036"/>
                  </a:lnTo>
                  <a:lnTo>
                    <a:pt x="3977" y="131737"/>
                  </a:lnTo>
                  <a:lnTo>
                    <a:pt x="14823" y="147824"/>
                  </a:lnTo>
                  <a:lnTo>
                    <a:pt x="30910" y="158670"/>
                  </a:lnTo>
                  <a:lnTo>
                    <a:pt x="50610" y="162647"/>
                  </a:lnTo>
                  <a:lnTo>
                    <a:pt x="664337" y="162647"/>
                  </a:lnTo>
                  <a:lnTo>
                    <a:pt x="684037" y="158670"/>
                  </a:lnTo>
                  <a:lnTo>
                    <a:pt x="700124" y="147824"/>
                  </a:lnTo>
                  <a:lnTo>
                    <a:pt x="710970" y="131737"/>
                  </a:lnTo>
                  <a:lnTo>
                    <a:pt x="714947" y="112036"/>
                  </a:lnTo>
                  <a:lnTo>
                    <a:pt x="714947" y="50610"/>
                  </a:lnTo>
                  <a:lnTo>
                    <a:pt x="710970" y="30910"/>
                  </a:lnTo>
                  <a:lnTo>
                    <a:pt x="700124" y="14823"/>
                  </a:lnTo>
                  <a:lnTo>
                    <a:pt x="684037" y="3977"/>
                  </a:lnTo>
                  <a:lnTo>
                    <a:pt x="66433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41474" y="1000258"/>
              <a:ext cx="265430" cy="198755"/>
            </a:xfrm>
            <a:custGeom>
              <a:avLst/>
              <a:gdLst/>
              <a:ahLst/>
              <a:cxnLst/>
              <a:rect l="l" t="t" r="r" b="b"/>
              <a:pathLst>
                <a:path w="265430" h="198755">
                  <a:moveTo>
                    <a:pt x="264885" y="198660"/>
                  </a:moveTo>
                  <a:lnTo>
                    <a:pt x="0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37728" y="991519"/>
              <a:ext cx="34290" cy="40005"/>
            </a:xfrm>
            <a:custGeom>
              <a:avLst/>
              <a:gdLst/>
              <a:ahLst/>
              <a:cxnLst/>
              <a:rect l="l" t="t" r="r" b="b"/>
              <a:pathLst>
                <a:path w="34290" h="40005">
                  <a:moveTo>
                    <a:pt x="3744" y="39952"/>
                  </a:moveTo>
                  <a:lnTo>
                    <a:pt x="5397" y="31651"/>
                  </a:lnTo>
                  <a:lnTo>
                    <a:pt x="4564" y="21302"/>
                  </a:lnTo>
                  <a:lnTo>
                    <a:pt x="2384" y="11772"/>
                  </a:lnTo>
                  <a:lnTo>
                    <a:pt x="0" y="5929"/>
                  </a:lnTo>
                  <a:lnTo>
                    <a:pt x="6276" y="6583"/>
                  </a:lnTo>
                  <a:lnTo>
                    <a:pt x="16035" y="6008"/>
                  </a:lnTo>
                  <a:lnTo>
                    <a:pt x="26204" y="3911"/>
                  </a:lnTo>
                  <a:lnTo>
                    <a:pt x="33710" y="0"/>
                  </a:lnTo>
                </a:path>
              </a:pathLst>
            </a:custGeom>
            <a:ln w="7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191575" y="820862"/>
              <a:ext cx="591185" cy="181610"/>
            </a:xfrm>
            <a:custGeom>
              <a:avLst/>
              <a:gdLst/>
              <a:ahLst/>
              <a:cxnLst/>
              <a:rect l="l" t="t" r="r" b="b"/>
              <a:pathLst>
                <a:path w="591185" h="181609">
                  <a:moveTo>
                    <a:pt x="5403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0594"/>
                  </a:lnTo>
                  <a:lnTo>
                    <a:pt x="3977" y="150294"/>
                  </a:lnTo>
                  <a:lnTo>
                    <a:pt x="14823" y="166381"/>
                  </a:lnTo>
                  <a:lnTo>
                    <a:pt x="30910" y="177228"/>
                  </a:lnTo>
                  <a:lnTo>
                    <a:pt x="50610" y="181205"/>
                  </a:lnTo>
                  <a:lnTo>
                    <a:pt x="540391" y="181205"/>
                  </a:lnTo>
                  <a:lnTo>
                    <a:pt x="560091" y="177228"/>
                  </a:lnTo>
                  <a:lnTo>
                    <a:pt x="576178" y="166381"/>
                  </a:lnTo>
                  <a:lnTo>
                    <a:pt x="587024" y="150294"/>
                  </a:lnTo>
                  <a:lnTo>
                    <a:pt x="591002" y="130594"/>
                  </a:lnTo>
                  <a:lnTo>
                    <a:pt x="591002" y="50610"/>
                  </a:lnTo>
                  <a:lnTo>
                    <a:pt x="587024" y="30910"/>
                  </a:lnTo>
                  <a:lnTo>
                    <a:pt x="576178" y="14823"/>
                  </a:lnTo>
                  <a:lnTo>
                    <a:pt x="560091" y="3977"/>
                  </a:lnTo>
                  <a:lnTo>
                    <a:pt x="540391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103777" y="1009560"/>
              <a:ext cx="252729" cy="189865"/>
            </a:xfrm>
            <a:custGeom>
              <a:avLst/>
              <a:gdLst/>
              <a:ahLst/>
              <a:cxnLst/>
              <a:rect l="l" t="t" r="r" b="b"/>
              <a:pathLst>
                <a:path w="252730" h="189865">
                  <a:moveTo>
                    <a:pt x="0" y="189359"/>
                  </a:moveTo>
                  <a:lnTo>
                    <a:pt x="252483" y="0"/>
                  </a:lnTo>
                </a:path>
              </a:pathLst>
            </a:custGeom>
            <a:ln w="89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326152" y="1000778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40">
                  <a:moveTo>
                    <a:pt x="0" y="0"/>
                  </a:moveTo>
                  <a:lnTo>
                    <a:pt x="7541" y="3930"/>
                  </a:lnTo>
                  <a:lnTo>
                    <a:pt x="17758" y="6037"/>
                  </a:lnTo>
                  <a:lnTo>
                    <a:pt x="27564" y="6616"/>
                  </a:lnTo>
                  <a:lnTo>
                    <a:pt x="33871" y="5959"/>
                  </a:lnTo>
                  <a:lnTo>
                    <a:pt x="31474" y="11830"/>
                  </a:lnTo>
                  <a:lnTo>
                    <a:pt x="29284" y="21405"/>
                  </a:lnTo>
                  <a:lnTo>
                    <a:pt x="28446" y="31804"/>
                  </a:lnTo>
                  <a:lnTo>
                    <a:pt x="30107" y="40144"/>
                  </a:lnTo>
                </a:path>
              </a:pathLst>
            </a:custGeom>
            <a:ln w="7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767384" y="292149"/>
            <a:ext cx="5753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>
                <a:latin typeface="Times New Roman"/>
                <a:cs typeface="Times New Roman"/>
              </a:rPr>
              <a:t>Fast</a:t>
            </a:r>
            <a:r>
              <a:rPr dirty="0" sz="800" spc="25">
                <a:latin typeface="Times New Roman"/>
                <a:cs typeface="Times New Roman"/>
              </a:rPr>
              <a:t> </a:t>
            </a:r>
            <a:r>
              <a:rPr dirty="0" sz="800" spc="60">
                <a:latin typeface="Times New Roman"/>
                <a:cs typeface="Times New Roman"/>
              </a:rPr>
              <a:t>RCNN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032798" y="447054"/>
            <a:ext cx="45085" cy="140970"/>
            <a:chOff x="1032798" y="447054"/>
            <a:chExt cx="45085" cy="140970"/>
          </a:xfrm>
        </p:grpSpPr>
        <p:sp>
          <p:nvSpPr>
            <p:cNvPr id="82" name="object 82"/>
            <p:cNvSpPr/>
            <p:nvPr/>
          </p:nvSpPr>
          <p:spPr>
            <a:xfrm>
              <a:off x="1055066" y="452874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w="0" h="134620">
                  <a:moveTo>
                    <a:pt x="0" y="134583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034822" y="44907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40" h="19050">
                  <a:moveTo>
                    <a:pt x="0" y="18978"/>
                  </a:moveTo>
                  <a:lnTo>
                    <a:pt x="6187" y="16013"/>
                  </a:lnTo>
                  <a:lnTo>
                    <a:pt x="12494" y="10438"/>
                  </a:lnTo>
                  <a:lnTo>
                    <a:pt x="17614" y="4388"/>
                  </a:lnTo>
                  <a:lnTo>
                    <a:pt x="20243" y="0"/>
                  </a:lnTo>
                  <a:lnTo>
                    <a:pt x="22873" y="4388"/>
                  </a:lnTo>
                  <a:lnTo>
                    <a:pt x="27993" y="10438"/>
                  </a:lnTo>
                  <a:lnTo>
                    <a:pt x="34300" y="16013"/>
                  </a:lnTo>
                  <a:lnTo>
                    <a:pt x="40487" y="18978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260972" y="552867"/>
            <a:ext cx="1527175" cy="42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95"/>
              </a:spcBef>
            </a:pPr>
            <a:r>
              <a:rPr dirty="0" sz="800" spc="35">
                <a:latin typeface="Times New Roman"/>
                <a:cs typeface="Times New Roman"/>
              </a:rPr>
              <a:t>Region</a:t>
            </a:r>
            <a:r>
              <a:rPr dirty="0" sz="800" spc="70">
                <a:latin typeface="Times New Roman"/>
                <a:cs typeface="Times New Roman"/>
              </a:rPr>
              <a:t> </a:t>
            </a:r>
            <a:r>
              <a:rPr dirty="0" sz="800" spc="5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925830" algn="l"/>
              </a:tabLst>
            </a:pPr>
            <a:r>
              <a:rPr dirty="0" sz="800" spc="35">
                <a:latin typeface="Times New Roman"/>
                <a:cs typeface="Times New Roman"/>
              </a:rPr>
              <a:t>Classification	</a:t>
            </a:r>
            <a:r>
              <a:rPr dirty="0" baseline="6944" sz="1200" spc="52">
                <a:latin typeface="Times New Roman"/>
                <a:cs typeface="Times New Roman"/>
              </a:rPr>
              <a:t>Regression</a:t>
            </a:r>
            <a:endParaRPr baseline="6944" sz="12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07052" y="753831"/>
            <a:ext cx="1296035" cy="31750"/>
          </a:xfrm>
          <a:custGeom>
            <a:avLst/>
            <a:gdLst/>
            <a:ahLst/>
            <a:cxnLst/>
            <a:rect l="l" t="t" r="r" b="b"/>
            <a:pathLst>
              <a:path w="1296035" h="31750">
                <a:moveTo>
                  <a:pt x="0" y="31631"/>
                </a:moveTo>
                <a:lnTo>
                  <a:pt x="4720" y="25157"/>
                </a:lnTo>
                <a:lnTo>
                  <a:pt x="11664" y="20165"/>
                </a:lnTo>
                <a:lnTo>
                  <a:pt x="20684" y="16952"/>
                </a:lnTo>
                <a:lnTo>
                  <a:pt x="31631" y="15815"/>
                </a:lnTo>
                <a:lnTo>
                  <a:pt x="616382" y="15815"/>
                </a:lnTo>
                <a:lnTo>
                  <a:pt x="627330" y="14679"/>
                </a:lnTo>
                <a:lnTo>
                  <a:pt x="636350" y="11466"/>
                </a:lnTo>
                <a:lnTo>
                  <a:pt x="643294" y="6474"/>
                </a:lnTo>
                <a:lnTo>
                  <a:pt x="648014" y="0"/>
                </a:lnTo>
                <a:lnTo>
                  <a:pt x="652734" y="6474"/>
                </a:lnTo>
                <a:lnTo>
                  <a:pt x="659678" y="11466"/>
                </a:lnTo>
                <a:lnTo>
                  <a:pt x="668698" y="14679"/>
                </a:lnTo>
                <a:lnTo>
                  <a:pt x="679646" y="15815"/>
                </a:lnTo>
                <a:lnTo>
                  <a:pt x="1264397" y="15815"/>
                </a:lnTo>
                <a:lnTo>
                  <a:pt x="1275344" y="16952"/>
                </a:lnTo>
                <a:lnTo>
                  <a:pt x="1284364" y="20165"/>
                </a:lnTo>
                <a:lnTo>
                  <a:pt x="1291308" y="25157"/>
                </a:lnTo>
                <a:lnTo>
                  <a:pt x="1296028" y="31631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2987294" y="100849"/>
            <a:ext cx="1616710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0" b="1">
                <a:latin typeface="Georgia"/>
                <a:cs typeface="Georgia"/>
              </a:rPr>
              <a:t>Faster</a:t>
            </a:r>
            <a:r>
              <a:rPr dirty="0" spc="90" b="1">
                <a:latin typeface="Georgia"/>
                <a:cs typeface="Georgia"/>
              </a:rPr>
              <a:t> </a:t>
            </a:r>
            <a:r>
              <a:rPr dirty="0" spc="-10" b="1">
                <a:latin typeface="Georgia"/>
                <a:cs typeface="Georgia"/>
              </a:rPr>
              <a:t>RCNN:Training</a:t>
            </a:r>
          </a:p>
        </p:txBody>
      </p:sp>
      <p:sp>
        <p:nvSpPr>
          <p:cNvPr id="87" name="object 87"/>
          <p:cNvSpPr/>
          <p:nvPr/>
        </p:nvSpPr>
        <p:spPr>
          <a:xfrm>
            <a:off x="3144583" y="396354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3264395" y="310882"/>
            <a:ext cx="2269490" cy="202628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Fine-tune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5">
                <a:latin typeface="Times New Roman"/>
                <a:cs typeface="Times New Roman"/>
              </a:rPr>
              <a:t>pre-trained  </a:t>
            </a:r>
            <a:r>
              <a:rPr dirty="0" sz="1100" spc="30">
                <a:latin typeface="Times New Roman"/>
                <a:cs typeface="Times New Roman"/>
              </a:rPr>
              <a:t>ImageNet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network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Fine-tune </a:t>
            </a:r>
            <a:r>
              <a:rPr dirty="0" sz="1100" spc="35">
                <a:latin typeface="Times New Roman"/>
                <a:cs typeface="Times New Roman"/>
              </a:rPr>
              <a:t>fast RCNN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5">
                <a:latin typeface="Times New Roman"/>
                <a:cs typeface="Times New Roman"/>
              </a:rPr>
              <a:t>pre- 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30">
                <a:latin typeface="Times New Roman"/>
                <a:cs typeface="Times New Roman"/>
              </a:rPr>
              <a:t>ImageNet 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20">
                <a:latin typeface="Times New Roman"/>
                <a:cs typeface="Times New Roman"/>
              </a:rPr>
              <a:t>using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40">
                <a:latin typeface="Times New Roman"/>
                <a:cs typeface="Times New Roman"/>
              </a:rPr>
              <a:t>step</a:t>
            </a:r>
            <a:r>
              <a:rPr dirty="0" sz="1100" spc="27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Keeping common convolutional </a:t>
            </a:r>
            <a:r>
              <a:rPr dirty="0" sz="1100" spc="15">
                <a:latin typeface="Times New Roman"/>
                <a:cs typeface="Times New Roman"/>
              </a:rPr>
              <a:t>layer 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>
                <a:latin typeface="Times New Roman"/>
                <a:cs typeface="Times New Roman"/>
              </a:rPr>
              <a:t>fixed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40">
                <a:latin typeface="Times New Roman"/>
                <a:cs typeface="Times New Roman"/>
              </a:rPr>
              <a:t>step </a:t>
            </a:r>
            <a:r>
              <a:rPr dirty="0" sz="1100" spc="10">
                <a:latin typeface="Times New Roman"/>
                <a:cs typeface="Times New Roman"/>
              </a:rPr>
              <a:t>2, </a:t>
            </a:r>
            <a:r>
              <a:rPr dirty="0" sz="1100" spc="-5">
                <a:latin typeface="Times New Roman"/>
                <a:cs typeface="Times New Roman"/>
              </a:rPr>
              <a:t>fine-  </a:t>
            </a:r>
            <a:r>
              <a:rPr dirty="0" sz="1100" spc="55">
                <a:latin typeface="Times New Roman"/>
                <a:cs typeface="Times New Roman"/>
              </a:rPr>
              <a:t>tune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50">
                <a:latin typeface="Times New Roman"/>
                <a:cs typeface="Times New Roman"/>
              </a:rPr>
              <a:t>(post </a:t>
            </a:r>
            <a:r>
              <a:rPr dirty="0" sz="1100" spc="5">
                <a:latin typeface="Times New Roman"/>
                <a:cs typeface="Times New Roman"/>
              </a:rPr>
              <a:t>conv5</a:t>
            </a:r>
            <a:r>
              <a:rPr dirty="0" sz="1100" spc="15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layers)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Keeping common convolution </a:t>
            </a:r>
            <a:r>
              <a:rPr dirty="0" sz="1100" spc="15">
                <a:latin typeface="Times New Roman"/>
                <a:cs typeface="Times New Roman"/>
              </a:rPr>
              <a:t>layer 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>
                <a:latin typeface="Times New Roman"/>
                <a:cs typeface="Times New Roman"/>
              </a:rPr>
              <a:t>fixed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40">
                <a:latin typeface="Times New Roman"/>
                <a:cs typeface="Times New Roman"/>
              </a:rPr>
              <a:t>step </a:t>
            </a:r>
            <a:r>
              <a:rPr dirty="0" sz="1100" spc="10">
                <a:latin typeface="Times New Roman"/>
                <a:cs typeface="Times New Roman"/>
              </a:rPr>
              <a:t>3, </a:t>
            </a:r>
            <a:r>
              <a:rPr dirty="0" sz="1100" spc="-5">
                <a:latin typeface="Times New Roman"/>
                <a:cs typeface="Times New Roman"/>
              </a:rPr>
              <a:t>fine-  </a:t>
            </a:r>
            <a:r>
              <a:rPr dirty="0" sz="1100" spc="55">
                <a:latin typeface="Times New Roman"/>
                <a:cs typeface="Times New Roman"/>
              </a:rPr>
              <a:t>tune </a:t>
            </a:r>
            <a:r>
              <a:rPr dirty="0" sz="1100" spc="-20">
                <a:latin typeface="Times New Roman"/>
                <a:cs typeface="Times New Roman"/>
              </a:rPr>
              <a:t>fc </a:t>
            </a:r>
            <a:r>
              <a:rPr dirty="0" sz="1100" spc="10">
                <a:latin typeface="Times New Roman"/>
                <a:cs typeface="Times New Roman"/>
              </a:rPr>
              <a:t>layers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5">
                <a:latin typeface="Times New Roman"/>
                <a:cs typeface="Times New Roman"/>
              </a:rPr>
              <a:t>fast</a:t>
            </a:r>
            <a:r>
              <a:rPr dirty="0" sz="1100" spc="-12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RCNN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144583" y="77847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144583" y="1332648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144583" y="1886826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3" name="object 9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7" name="object 9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09193" y="793495"/>
            <a:ext cx="5193030" cy="1273810"/>
            <a:chOff x="309193" y="793495"/>
            <a:chExt cx="5193030" cy="1273810"/>
          </a:xfrm>
        </p:grpSpPr>
        <p:sp>
          <p:nvSpPr>
            <p:cNvPr id="4" name="object 4"/>
            <p:cNvSpPr/>
            <p:nvPr/>
          </p:nvSpPr>
          <p:spPr>
            <a:xfrm>
              <a:off x="309193" y="793495"/>
              <a:ext cx="5142230" cy="82550"/>
            </a:xfrm>
            <a:custGeom>
              <a:avLst/>
              <a:gdLst/>
              <a:ahLst/>
              <a:cxnLst/>
              <a:rect l="l" t="t" r="r" b="b"/>
              <a:pathLst>
                <a:path w="5142230" h="8255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9994" y="1965261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0794" y="1952561"/>
              <a:ext cx="5090807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50859" y="844054"/>
              <a:ext cx="50742" cy="1121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9193" y="837898"/>
              <a:ext cx="5142230" cy="1178560"/>
            </a:xfrm>
            <a:custGeom>
              <a:avLst/>
              <a:gdLst/>
              <a:ahLst/>
              <a:cxnLst/>
              <a:rect l="l" t="t" r="r" b="b"/>
              <a:pathLst>
                <a:path w="5142230" h="1178560">
                  <a:moveTo>
                    <a:pt x="5141666" y="0"/>
                  </a:moveTo>
                  <a:lnTo>
                    <a:pt x="0" y="0"/>
                  </a:lnTo>
                  <a:lnTo>
                    <a:pt x="0" y="1127362"/>
                  </a:lnTo>
                  <a:lnTo>
                    <a:pt x="4008" y="1147087"/>
                  </a:lnTo>
                  <a:lnTo>
                    <a:pt x="14922" y="1163240"/>
                  </a:lnTo>
                  <a:lnTo>
                    <a:pt x="31075" y="1174154"/>
                  </a:lnTo>
                  <a:lnTo>
                    <a:pt x="50800" y="1178162"/>
                  </a:lnTo>
                  <a:lnTo>
                    <a:pt x="5090865" y="1178162"/>
                  </a:lnTo>
                  <a:lnTo>
                    <a:pt x="5110590" y="1174154"/>
                  </a:lnTo>
                  <a:lnTo>
                    <a:pt x="5126743" y="1163240"/>
                  </a:lnTo>
                  <a:lnTo>
                    <a:pt x="5137657" y="1147087"/>
                  </a:lnTo>
                  <a:lnTo>
                    <a:pt x="5141666" y="112736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882136"/>
              <a:ext cx="0" cy="1102360"/>
            </a:xfrm>
            <a:custGeom>
              <a:avLst/>
              <a:gdLst/>
              <a:ahLst/>
              <a:cxnLst/>
              <a:rect l="l" t="t" r="r" b="b"/>
              <a:pathLst>
                <a:path w="0" h="1102360">
                  <a:moveTo>
                    <a:pt x="0" y="1102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694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567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440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7294" y="808188"/>
            <a:ext cx="487299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Faster </a:t>
            </a:r>
            <a:r>
              <a:rPr dirty="0" sz="1100" spc="30">
                <a:latin typeface="Times New Roman"/>
                <a:cs typeface="Times New Roman"/>
              </a:rPr>
              <a:t>RCNN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basis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0">
                <a:latin typeface="Times New Roman"/>
                <a:cs typeface="Times New Roman"/>
              </a:rPr>
              <a:t>several </a:t>
            </a:r>
            <a:r>
              <a:rPr dirty="0" sz="1100" spc="35">
                <a:latin typeface="Times New Roman"/>
                <a:cs typeface="Times New Roman"/>
              </a:rPr>
              <a:t>1st </a:t>
            </a:r>
            <a:r>
              <a:rPr dirty="0" sz="1100" spc="20">
                <a:latin typeface="Times New Roman"/>
                <a:cs typeface="Times New Roman"/>
              </a:rPr>
              <a:t>place </a:t>
            </a:r>
            <a:r>
              <a:rPr dirty="0" sz="1100" spc="25">
                <a:latin typeface="Times New Roman"/>
                <a:cs typeface="Times New Roman"/>
              </a:rPr>
              <a:t>entries 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ILSVRC 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50">
                <a:latin typeface="Times New Roman"/>
                <a:cs typeface="Times New Roman"/>
              </a:rPr>
              <a:t>COCO </a:t>
            </a:r>
            <a:r>
              <a:rPr dirty="0" sz="1100" spc="35">
                <a:latin typeface="Times New Roman"/>
                <a:cs typeface="Times New Roman"/>
              </a:rPr>
              <a:t>tracks </a:t>
            </a:r>
            <a:r>
              <a:rPr dirty="0" sz="1100" spc="25">
                <a:latin typeface="Times New Roman"/>
                <a:cs typeface="Times New Roman"/>
              </a:rPr>
              <a:t>on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: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365709" y="820267"/>
            <a:ext cx="1220470" cy="805815"/>
            <a:chOff x="365709" y="820267"/>
            <a:chExt cx="1220470" cy="805815"/>
          </a:xfrm>
        </p:grpSpPr>
        <p:sp>
          <p:nvSpPr>
            <p:cNvPr id="23" name="object 23"/>
            <p:cNvSpPr/>
            <p:nvPr/>
          </p:nvSpPr>
          <p:spPr>
            <a:xfrm>
              <a:off x="365709" y="820267"/>
              <a:ext cx="1005840" cy="8058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05796" y="122317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 h="0">
                  <a:moveTo>
                    <a:pt x="0" y="0"/>
                  </a:moveTo>
                  <a:lnTo>
                    <a:pt x="171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7077" y="119685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393075" y="26567"/>
            <a:ext cx="10566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4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31149" y="296544"/>
            <a:ext cx="387984" cy="1452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077072" y="1408034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5066" y="1677757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49068" y="436040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5066" y="777759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49068" y="976044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25066" y="1209762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93070" y="26567"/>
            <a:ext cx="1515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r>
              <a:rPr dirty="0" sz="1100" spc="7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regression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35754" y="203136"/>
            <a:ext cx="260032" cy="600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607674" y="458341"/>
            <a:ext cx="2101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h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91672" y="710335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w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03852" y="987640"/>
            <a:ext cx="320675" cy="222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4607674" y="915541"/>
            <a:ext cx="2101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h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91672" y="1142338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w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24324" y="1422819"/>
            <a:ext cx="277177" cy="234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607674" y="1358339"/>
            <a:ext cx="2101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h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91672" y="1556345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w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4596" y="2586634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04596" y="2796666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7" name="object 4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24395" y="2535798"/>
            <a:ext cx="4788535" cy="386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40">
                <a:latin typeface="Times New Roman"/>
                <a:cs typeface="Times New Roman"/>
              </a:rPr>
              <a:t>In addition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0">
                <a:latin typeface="Times New Roman"/>
                <a:cs typeface="Times New Roman"/>
              </a:rPr>
              <a:t>would also </a:t>
            </a:r>
            <a:r>
              <a:rPr dirty="0" sz="1100" spc="-5">
                <a:latin typeface="Times New Roman"/>
                <a:cs typeface="Times New Roman"/>
              </a:rPr>
              <a:t>like</a:t>
            </a:r>
            <a:r>
              <a:rPr dirty="0" sz="1100" spc="14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correct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proposed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5">
                <a:latin typeface="Times New Roman"/>
                <a:cs typeface="Times New Roman"/>
              </a:rPr>
              <a:t>posed as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regression </a:t>
            </a:r>
            <a:r>
              <a:rPr dirty="0" sz="1100" spc="30">
                <a:latin typeface="Times New Roman"/>
                <a:cs typeface="Times New Roman"/>
              </a:rPr>
              <a:t>problem </a:t>
            </a:r>
            <a:r>
              <a:rPr dirty="0" sz="1100" spc="15">
                <a:latin typeface="Times New Roman"/>
                <a:cs typeface="Times New Roman"/>
              </a:rPr>
              <a:t>(for </a:t>
            </a:r>
            <a:r>
              <a:rPr dirty="0" sz="1100" spc="25">
                <a:latin typeface="Times New Roman"/>
                <a:cs typeface="Times New Roman"/>
              </a:rPr>
              <a:t>example,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0">
                <a:latin typeface="Times New Roman"/>
                <a:cs typeface="Times New Roman"/>
              </a:rPr>
              <a:t>would </a:t>
            </a:r>
            <a:r>
              <a:rPr dirty="0" sz="1100" spc="-10">
                <a:latin typeface="Times New Roman"/>
                <a:cs typeface="Times New Roman"/>
              </a:rPr>
              <a:t>like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5">
                <a:latin typeface="Times New Roman"/>
                <a:cs typeface="Times New Roman"/>
              </a:rPr>
              <a:t>predict</a:t>
            </a:r>
            <a:r>
              <a:rPr dirty="0" sz="1100" spc="215">
                <a:latin typeface="Times New Roman"/>
                <a:cs typeface="Times New Roman"/>
              </a:rPr>
              <a:t> </a:t>
            </a:r>
            <a:r>
              <a:rPr dirty="0" sz="1100" spc="-20" i="1">
                <a:latin typeface="Times New Roman"/>
                <a:cs typeface="Times New Roman"/>
              </a:rPr>
              <a:t>w</a:t>
            </a:r>
            <a:r>
              <a:rPr dirty="0" baseline="27777" sz="1200" spc="-30">
                <a:latin typeface="Lucida Sans Unicode"/>
                <a:cs typeface="Lucida Sans Unicode"/>
              </a:rPr>
              <a:t>∗</a:t>
            </a:r>
            <a:r>
              <a:rPr dirty="0" sz="1100" spc="-20">
                <a:latin typeface="Times New Roman"/>
                <a:cs typeface="Times New Roman"/>
              </a:rPr>
              <a:t>,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4395" y="2892682"/>
            <a:ext cx="159385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40"/>
              </a:lnSpc>
            </a:pPr>
            <a:r>
              <a:rPr dirty="0" baseline="-20202" sz="1650" spc="112" i="1">
                <a:latin typeface="Times New Roman"/>
                <a:cs typeface="Times New Roman"/>
              </a:rPr>
              <a:t>h</a:t>
            </a: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0501" y="2917903"/>
            <a:ext cx="197485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proposed </a:t>
            </a:r>
            <a:r>
              <a:rPr dirty="0" sz="1100" spc="45" i="1">
                <a:latin typeface="Times New Roman"/>
                <a:cs typeface="Times New Roman"/>
              </a:rPr>
              <a:t>w </a:t>
            </a:r>
            <a:r>
              <a:rPr dirty="0" sz="1100" spc="55">
                <a:latin typeface="Times New Roman"/>
                <a:cs typeface="Times New Roman"/>
              </a:rPr>
              <a:t>and</a:t>
            </a:r>
            <a:r>
              <a:rPr dirty="0" sz="1100" spc="280">
                <a:latin typeface="Times New Roman"/>
                <a:cs typeface="Times New Roman"/>
              </a:rPr>
              <a:t> </a:t>
            </a:r>
            <a:r>
              <a:rPr dirty="0" sz="1100" spc="65" i="1">
                <a:latin typeface="Times New Roman"/>
                <a:cs typeface="Times New Roman"/>
              </a:rPr>
              <a:t>h</a:t>
            </a:r>
            <a:r>
              <a:rPr dirty="0" sz="1100" spc="65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  <a:p>
            <a:pPr marL="1210310">
              <a:lnSpc>
                <a:spcPct val="100000"/>
              </a:lnSpc>
              <a:spcBef>
                <a:spcPts val="505"/>
              </a:spcBef>
            </a:pPr>
            <a:r>
              <a:rPr dirty="0" sz="600" spc="80">
                <a:solidFill>
                  <a:srgbClr val="FFFFFF"/>
                </a:solidFill>
                <a:latin typeface="Times New Roman"/>
                <a:cs typeface="Times New Roman"/>
              </a:rPr>
              <a:t>Mitesh </a:t>
            </a:r>
            <a:r>
              <a:rPr dirty="0" sz="600" spc="85">
                <a:solidFill>
                  <a:srgbClr val="FFFFFF"/>
                </a:solidFill>
                <a:latin typeface="Times New Roman"/>
                <a:cs typeface="Times New Roman"/>
              </a:rPr>
              <a:t>M.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100">
                <a:solidFill>
                  <a:srgbClr val="FFFFFF"/>
                </a:solidFill>
                <a:latin typeface="Times New Roman"/>
                <a:cs typeface="Times New Roman"/>
              </a:rPr>
              <a:t>Khapra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09193" y="793495"/>
            <a:ext cx="5193030" cy="1273810"/>
            <a:chOff x="309193" y="793495"/>
            <a:chExt cx="5193030" cy="1273810"/>
          </a:xfrm>
        </p:grpSpPr>
        <p:sp>
          <p:nvSpPr>
            <p:cNvPr id="4" name="object 4"/>
            <p:cNvSpPr/>
            <p:nvPr/>
          </p:nvSpPr>
          <p:spPr>
            <a:xfrm>
              <a:off x="309193" y="793495"/>
              <a:ext cx="5142230" cy="82550"/>
            </a:xfrm>
            <a:custGeom>
              <a:avLst/>
              <a:gdLst/>
              <a:ahLst/>
              <a:cxnLst/>
              <a:rect l="l" t="t" r="r" b="b"/>
              <a:pathLst>
                <a:path w="5142230" h="8255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9994" y="1965261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0794" y="1952561"/>
              <a:ext cx="5090807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50859" y="844054"/>
              <a:ext cx="50742" cy="1121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9193" y="837898"/>
              <a:ext cx="5142230" cy="1178560"/>
            </a:xfrm>
            <a:custGeom>
              <a:avLst/>
              <a:gdLst/>
              <a:ahLst/>
              <a:cxnLst/>
              <a:rect l="l" t="t" r="r" b="b"/>
              <a:pathLst>
                <a:path w="5142230" h="1178560">
                  <a:moveTo>
                    <a:pt x="5141666" y="0"/>
                  </a:moveTo>
                  <a:lnTo>
                    <a:pt x="0" y="0"/>
                  </a:lnTo>
                  <a:lnTo>
                    <a:pt x="0" y="1127362"/>
                  </a:lnTo>
                  <a:lnTo>
                    <a:pt x="4008" y="1147087"/>
                  </a:lnTo>
                  <a:lnTo>
                    <a:pt x="14922" y="1163240"/>
                  </a:lnTo>
                  <a:lnTo>
                    <a:pt x="31075" y="1174154"/>
                  </a:lnTo>
                  <a:lnTo>
                    <a:pt x="50800" y="1178162"/>
                  </a:lnTo>
                  <a:lnTo>
                    <a:pt x="5090865" y="1178162"/>
                  </a:lnTo>
                  <a:lnTo>
                    <a:pt x="5110590" y="1174154"/>
                  </a:lnTo>
                  <a:lnTo>
                    <a:pt x="5126743" y="1163240"/>
                  </a:lnTo>
                  <a:lnTo>
                    <a:pt x="5137657" y="1147087"/>
                  </a:lnTo>
                  <a:lnTo>
                    <a:pt x="5141666" y="112736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882136"/>
              <a:ext cx="0" cy="1102360"/>
            </a:xfrm>
            <a:custGeom>
              <a:avLst/>
              <a:gdLst/>
              <a:ahLst/>
              <a:cxnLst/>
              <a:rect l="l" t="t" r="r" b="b"/>
              <a:pathLst>
                <a:path w="0" h="1102360">
                  <a:moveTo>
                    <a:pt x="0" y="1102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694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567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440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4583" y="1275778"/>
              <a:ext cx="63233" cy="63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47294" y="808188"/>
            <a:ext cx="4872990" cy="5740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Faster </a:t>
            </a:r>
            <a:r>
              <a:rPr dirty="0" sz="1100" spc="30">
                <a:latin typeface="Times New Roman"/>
                <a:cs typeface="Times New Roman"/>
              </a:rPr>
              <a:t>RCNN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basis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0">
                <a:latin typeface="Times New Roman"/>
                <a:cs typeface="Times New Roman"/>
              </a:rPr>
              <a:t>several </a:t>
            </a:r>
            <a:r>
              <a:rPr dirty="0" sz="1100" spc="35">
                <a:latin typeface="Times New Roman"/>
                <a:cs typeface="Times New Roman"/>
              </a:rPr>
              <a:t>1st </a:t>
            </a:r>
            <a:r>
              <a:rPr dirty="0" sz="1100" spc="20">
                <a:latin typeface="Times New Roman"/>
                <a:cs typeface="Times New Roman"/>
              </a:rPr>
              <a:t>place </a:t>
            </a:r>
            <a:r>
              <a:rPr dirty="0" sz="1100" spc="25">
                <a:latin typeface="Times New Roman"/>
                <a:cs typeface="Times New Roman"/>
              </a:rPr>
              <a:t>entries 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ILSVRC 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50">
                <a:latin typeface="Times New Roman"/>
                <a:cs typeface="Times New Roman"/>
              </a:rPr>
              <a:t>COCO </a:t>
            </a:r>
            <a:r>
              <a:rPr dirty="0" sz="1100" spc="35">
                <a:latin typeface="Times New Roman"/>
                <a:cs typeface="Times New Roman"/>
              </a:rPr>
              <a:t>tracks </a:t>
            </a:r>
            <a:r>
              <a:rPr dirty="0" sz="1100" spc="25">
                <a:latin typeface="Times New Roman"/>
                <a:cs typeface="Times New Roman"/>
              </a:rPr>
              <a:t>on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:</a:t>
            </a:r>
            <a:endParaRPr sz="110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 spc="35">
                <a:latin typeface="Times New Roman"/>
                <a:cs typeface="Times New Roman"/>
              </a:rPr>
              <a:t>Imagenet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detection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" name="object 1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09193" y="793495"/>
            <a:ext cx="5193030" cy="1273810"/>
            <a:chOff x="309193" y="793495"/>
            <a:chExt cx="5193030" cy="1273810"/>
          </a:xfrm>
        </p:grpSpPr>
        <p:sp>
          <p:nvSpPr>
            <p:cNvPr id="4" name="object 4"/>
            <p:cNvSpPr/>
            <p:nvPr/>
          </p:nvSpPr>
          <p:spPr>
            <a:xfrm>
              <a:off x="309193" y="793495"/>
              <a:ext cx="5142230" cy="82550"/>
            </a:xfrm>
            <a:custGeom>
              <a:avLst/>
              <a:gdLst/>
              <a:ahLst/>
              <a:cxnLst/>
              <a:rect l="l" t="t" r="r" b="b"/>
              <a:pathLst>
                <a:path w="5142230" h="8255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9994" y="1965261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0794" y="1952561"/>
              <a:ext cx="5090807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50859" y="844054"/>
              <a:ext cx="50742" cy="1121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9193" y="837898"/>
              <a:ext cx="5142230" cy="1178560"/>
            </a:xfrm>
            <a:custGeom>
              <a:avLst/>
              <a:gdLst/>
              <a:ahLst/>
              <a:cxnLst/>
              <a:rect l="l" t="t" r="r" b="b"/>
              <a:pathLst>
                <a:path w="5142230" h="1178560">
                  <a:moveTo>
                    <a:pt x="5141666" y="0"/>
                  </a:moveTo>
                  <a:lnTo>
                    <a:pt x="0" y="0"/>
                  </a:lnTo>
                  <a:lnTo>
                    <a:pt x="0" y="1127362"/>
                  </a:lnTo>
                  <a:lnTo>
                    <a:pt x="4008" y="1147087"/>
                  </a:lnTo>
                  <a:lnTo>
                    <a:pt x="14922" y="1163240"/>
                  </a:lnTo>
                  <a:lnTo>
                    <a:pt x="31075" y="1174154"/>
                  </a:lnTo>
                  <a:lnTo>
                    <a:pt x="50800" y="1178162"/>
                  </a:lnTo>
                  <a:lnTo>
                    <a:pt x="5090865" y="1178162"/>
                  </a:lnTo>
                  <a:lnTo>
                    <a:pt x="5110590" y="1174154"/>
                  </a:lnTo>
                  <a:lnTo>
                    <a:pt x="5126743" y="1163240"/>
                  </a:lnTo>
                  <a:lnTo>
                    <a:pt x="5137657" y="1147087"/>
                  </a:lnTo>
                  <a:lnTo>
                    <a:pt x="5141666" y="112736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882136"/>
              <a:ext cx="0" cy="1102360"/>
            </a:xfrm>
            <a:custGeom>
              <a:avLst/>
              <a:gdLst/>
              <a:ahLst/>
              <a:cxnLst/>
              <a:rect l="l" t="t" r="r" b="b"/>
              <a:pathLst>
                <a:path w="0" h="1102360">
                  <a:moveTo>
                    <a:pt x="0" y="1102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694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567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440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4583" y="1275778"/>
              <a:ext cx="63233" cy="63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4583" y="1485811"/>
              <a:ext cx="63233" cy="63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47294" y="808188"/>
            <a:ext cx="4872990" cy="7842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Faster </a:t>
            </a:r>
            <a:r>
              <a:rPr dirty="0" sz="1100" spc="30">
                <a:latin typeface="Times New Roman"/>
                <a:cs typeface="Times New Roman"/>
              </a:rPr>
              <a:t>RCNN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basis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0">
                <a:latin typeface="Times New Roman"/>
                <a:cs typeface="Times New Roman"/>
              </a:rPr>
              <a:t>several </a:t>
            </a:r>
            <a:r>
              <a:rPr dirty="0" sz="1100" spc="35">
                <a:latin typeface="Times New Roman"/>
                <a:cs typeface="Times New Roman"/>
              </a:rPr>
              <a:t>1st </a:t>
            </a:r>
            <a:r>
              <a:rPr dirty="0" sz="1100" spc="20">
                <a:latin typeface="Times New Roman"/>
                <a:cs typeface="Times New Roman"/>
              </a:rPr>
              <a:t>place </a:t>
            </a:r>
            <a:r>
              <a:rPr dirty="0" sz="1100" spc="25">
                <a:latin typeface="Times New Roman"/>
                <a:cs typeface="Times New Roman"/>
              </a:rPr>
              <a:t>entries 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ILSVRC 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50">
                <a:latin typeface="Times New Roman"/>
                <a:cs typeface="Times New Roman"/>
              </a:rPr>
              <a:t>COCO </a:t>
            </a:r>
            <a:r>
              <a:rPr dirty="0" sz="1100" spc="35">
                <a:latin typeface="Times New Roman"/>
                <a:cs typeface="Times New Roman"/>
              </a:rPr>
              <a:t>tracks </a:t>
            </a:r>
            <a:r>
              <a:rPr dirty="0" sz="1100" spc="25">
                <a:latin typeface="Times New Roman"/>
                <a:cs typeface="Times New Roman"/>
              </a:rPr>
              <a:t>on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:</a:t>
            </a:r>
            <a:endParaRPr sz="1100">
              <a:latin typeface="Times New Roman"/>
              <a:cs typeface="Times New Roman"/>
            </a:endParaRPr>
          </a:p>
          <a:p>
            <a:pPr marL="289560" marR="3292475">
              <a:lnSpc>
                <a:spcPct val="125299"/>
              </a:lnSpc>
            </a:pPr>
            <a:r>
              <a:rPr dirty="0" sz="1100" spc="35">
                <a:latin typeface="Times New Roman"/>
                <a:cs typeface="Times New Roman"/>
              </a:rPr>
              <a:t>Imagenet detection  </a:t>
            </a:r>
            <a:r>
              <a:rPr dirty="0" sz="1100" spc="50">
                <a:latin typeface="Times New Roman"/>
                <a:cs typeface="Times New Roman"/>
              </a:rPr>
              <a:t>COCO</a:t>
            </a:r>
            <a:r>
              <a:rPr dirty="0" sz="1100" spc="40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Segmentation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09193" y="793495"/>
            <a:ext cx="5193030" cy="1273810"/>
            <a:chOff x="309193" y="793495"/>
            <a:chExt cx="5193030" cy="1273810"/>
          </a:xfrm>
        </p:grpSpPr>
        <p:sp>
          <p:nvSpPr>
            <p:cNvPr id="4" name="object 4"/>
            <p:cNvSpPr/>
            <p:nvPr/>
          </p:nvSpPr>
          <p:spPr>
            <a:xfrm>
              <a:off x="309193" y="793495"/>
              <a:ext cx="5142230" cy="82550"/>
            </a:xfrm>
            <a:custGeom>
              <a:avLst/>
              <a:gdLst/>
              <a:ahLst/>
              <a:cxnLst/>
              <a:rect l="l" t="t" r="r" b="b"/>
              <a:pathLst>
                <a:path w="5142230" h="8255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9994" y="1965261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0794" y="1952561"/>
              <a:ext cx="5090807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50859" y="844054"/>
              <a:ext cx="50742" cy="1121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9193" y="837898"/>
              <a:ext cx="5142230" cy="1178560"/>
            </a:xfrm>
            <a:custGeom>
              <a:avLst/>
              <a:gdLst/>
              <a:ahLst/>
              <a:cxnLst/>
              <a:rect l="l" t="t" r="r" b="b"/>
              <a:pathLst>
                <a:path w="5142230" h="1178560">
                  <a:moveTo>
                    <a:pt x="5141666" y="0"/>
                  </a:moveTo>
                  <a:lnTo>
                    <a:pt x="0" y="0"/>
                  </a:lnTo>
                  <a:lnTo>
                    <a:pt x="0" y="1127362"/>
                  </a:lnTo>
                  <a:lnTo>
                    <a:pt x="4008" y="1147087"/>
                  </a:lnTo>
                  <a:lnTo>
                    <a:pt x="14922" y="1163240"/>
                  </a:lnTo>
                  <a:lnTo>
                    <a:pt x="31075" y="1174154"/>
                  </a:lnTo>
                  <a:lnTo>
                    <a:pt x="50800" y="1178162"/>
                  </a:lnTo>
                  <a:lnTo>
                    <a:pt x="5090865" y="1178162"/>
                  </a:lnTo>
                  <a:lnTo>
                    <a:pt x="5110590" y="1174154"/>
                  </a:lnTo>
                  <a:lnTo>
                    <a:pt x="5126743" y="1163240"/>
                  </a:lnTo>
                  <a:lnTo>
                    <a:pt x="5137657" y="1147087"/>
                  </a:lnTo>
                  <a:lnTo>
                    <a:pt x="5141666" y="112736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882136"/>
              <a:ext cx="0" cy="1102360"/>
            </a:xfrm>
            <a:custGeom>
              <a:avLst/>
              <a:gdLst/>
              <a:ahLst/>
              <a:cxnLst/>
              <a:rect l="l" t="t" r="r" b="b"/>
              <a:pathLst>
                <a:path w="0" h="1102360">
                  <a:moveTo>
                    <a:pt x="0" y="1102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694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567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440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4583" y="1275778"/>
              <a:ext cx="63233" cy="63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4583" y="1485811"/>
              <a:ext cx="63233" cy="632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4583" y="1695843"/>
              <a:ext cx="63233" cy="63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47294" y="808188"/>
            <a:ext cx="4872990" cy="9944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Faster </a:t>
            </a:r>
            <a:r>
              <a:rPr dirty="0" sz="1100" spc="30">
                <a:latin typeface="Times New Roman"/>
                <a:cs typeface="Times New Roman"/>
              </a:rPr>
              <a:t>RCNN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basis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0">
                <a:latin typeface="Times New Roman"/>
                <a:cs typeface="Times New Roman"/>
              </a:rPr>
              <a:t>several </a:t>
            </a:r>
            <a:r>
              <a:rPr dirty="0" sz="1100" spc="35">
                <a:latin typeface="Times New Roman"/>
                <a:cs typeface="Times New Roman"/>
              </a:rPr>
              <a:t>1st </a:t>
            </a:r>
            <a:r>
              <a:rPr dirty="0" sz="1100" spc="20">
                <a:latin typeface="Times New Roman"/>
                <a:cs typeface="Times New Roman"/>
              </a:rPr>
              <a:t>place </a:t>
            </a:r>
            <a:r>
              <a:rPr dirty="0" sz="1100" spc="25">
                <a:latin typeface="Times New Roman"/>
                <a:cs typeface="Times New Roman"/>
              </a:rPr>
              <a:t>entries 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ILSVRC 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50">
                <a:latin typeface="Times New Roman"/>
                <a:cs typeface="Times New Roman"/>
              </a:rPr>
              <a:t>COCO </a:t>
            </a:r>
            <a:r>
              <a:rPr dirty="0" sz="1100" spc="35">
                <a:latin typeface="Times New Roman"/>
                <a:cs typeface="Times New Roman"/>
              </a:rPr>
              <a:t>tracks </a:t>
            </a:r>
            <a:r>
              <a:rPr dirty="0" sz="1100" spc="25">
                <a:latin typeface="Times New Roman"/>
                <a:cs typeface="Times New Roman"/>
              </a:rPr>
              <a:t>on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:</a:t>
            </a:r>
            <a:endParaRPr sz="1100">
              <a:latin typeface="Times New Roman"/>
              <a:cs typeface="Times New Roman"/>
            </a:endParaRPr>
          </a:p>
          <a:p>
            <a:pPr marL="289560" marR="3281679">
              <a:lnSpc>
                <a:spcPct val="125299"/>
              </a:lnSpc>
            </a:pPr>
            <a:r>
              <a:rPr dirty="0" sz="1100" spc="35">
                <a:latin typeface="Times New Roman"/>
                <a:cs typeface="Times New Roman"/>
              </a:rPr>
              <a:t>Imagenet detection  </a:t>
            </a:r>
            <a:r>
              <a:rPr dirty="0" sz="1100" spc="50">
                <a:latin typeface="Times New Roman"/>
                <a:cs typeface="Times New Roman"/>
              </a:rPr>
              <a:t>COCO </a:t>
            </a:r>
            <a:r>
              <a:rPr dirty="0" sz="1100" spc="30">
                <a:latin typeface="Times New Roman"/>
                <a:cs typeface="Times New Roman"/>
              </a:rPr>
              <a:t>Segmentation  </a:t>
            </a:r>
            <a:r>
              <a:rPr dirty="0" sz="1100" spc="35">
                <a:latin typeface="Times New Roman"/>
                <a:cs typeface="Times New Roman"/>
              </a:rPr>
              <a:t>Imagenet</a:t>
            </a:r>
            <a:r>
              <a:rPr dirty="0" sz="1100" spc="5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localization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8" name="object 1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09193" y="793495"/>
            <a:ext cx="5193030" cy="1273810"/>
            <a:chOff x="309193" y="793495"/>
            <a:chExt cx="5193030" cy="1273810"/>
          </a:xfrm>
        </p:grpSpPr>
        <p:sp>
          <p:nvSpPr>
            <p:cNvPr id="4" name="object 4"/>
            <p:cNvSpPr/>
            <p:nvPr/>
          </p:nvSpPr>
          <p:spPr>
            <a:xfrm>
              <a:off x="309193" y="793495"/>
              <a:ext cx="5142230" cy="82550"/>
            </a:xfrm>
            <a:custGeom>
              <a:avLst/>
              <a:gdLst/>
              <a:ahLst/>
              <a:cxnLst/>
              <a:rect l="l" t="t" r="r" b="b"/>
              <a:pathLst>
                <a:path w="5142230" h="8255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9994" y="1965261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0794" y="1952561"/>
              <a:ext cx="5090807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50859" y="844054"/>
              <a:ext cx="50742" cy="11212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9193" y="837898"/>
              <a:ext cx="5142230" cy="1178560"/>
            </a:xfrm>
            <a:custGeom>
              <a:avLst/>
              <a:gdLst/>
              <a:ahLst/>
              <a:cxnLst/>
              <a:rect l="l" t="t" r="r" b="b"/>
              <a:pathLst>
                <a:path w="5142230" h="1178560">
                  <a:moveTo>
                    <a:pt x="5141666" y="0"/>
                  </a:moveTo>
                  <a:lnTo>
                    <a:pt x="0" y="0"/>
                  </a:lnTo>
                  <a:lnTo>
                    <a:pt x="0" y="1127362"/>
                  </a:lnTo>
                  <a:lnTo>
                    <a:pt x="4008" y="1147087"/>
                  </a:lnTo>
                  <a:lnTo>
                    <a:pt x="14922" y="1163240"/>
                  </a:lnTo>
                  <a:lnTo>
                    <a:pt x="31075" y="1174154"/>
                  </a:lnTo>
                  <a:lnTo>
                    <a:pt x="50800" y="1178162"/>
                  </a:lnTo>
                  <a:lnTo>
                    <a:pt x="5090865" y="1178162"/>
                  </a:lnTo>
                  <a:lnTo>
                    <a:pt x="5110590" y="1174154"/>
                  </a:lnTo>
                  <a:lnTo>
                    <a:pt x="5126743" y="1163240"/>
                  </a:lnTo>
                  <a:lnTo>
                    <a:pt x="5137657" y="1147087"/>
                  </a:lnTo>
                  <a:lnTo>
                    <a:pt x="5141666" y="1127362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0859" y="882136"/>
              <a:ext cx="0" cy="1102360"/>
            </a:xfrm>
            <a:custGeom>
              <a:avLst/>
              <a:gdLst/>
              <a:ahLst/>
              <a:cxnLst/>
              <a:rect l="l" t="t" r="r" b="b"/>
              <a:pathLst>
                <a:path w="0" h="1102360">
                  <a:moveTo>
                    <a:pt x="0" y="11021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0859" y="8694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0859" y="8567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0859" y="8440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4583" y="1275778"/>
              <a:ext cx="63233" cy="63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4583" y="1485811"/>
              <a:ext cx="63233" cy="63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4583" y="1695843"/>
              <a:ext cx="63233" cy="63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4583" y="1905876"/>
              <a:ext cx="63233" cy="63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47294" y="808188"/>
            <a:ext cx="4872990" cy="120396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Faster </a:t>
            </a:r>
            <a:r>
              <a:rPr dirty="0" sz="1100" spc="30">
                <a:latin typeface="Times New Roman"/>
                <a:cs typeface="Times New Roman"/>
              </a:rPr>
              <a:t>RCNN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70">
                <a:latin typeface="Times New Roman"/>
                <a:cs typeface="Times New Roman"/>
              </a:rPr>
              <a:t>RPN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basis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0">
                <a:latin typeface="Times New Roman"/>
                <a:cs typeface="Times New Roman"/>
              </a:rPr>
              <a:t>several </a:t>
            </a:r>
            <a:r>
              <a:rPr dirty="0" sz="1100" spc="35">
                <a:latin typeface="Times New Roman"/>
                <a:cs typeface="Times New Roman"/>
              </a:rPr>
              <a:t>1st </a:t>
            </a:r>
            <a:r>
              <a:rPr dirty="0" sz="1100" spc="20">
                <a:latin typeface="Times New Roman"/>
                <a:cs typeface="Times New Roman"/>
              </a:rPr>
              <a:t>place </a:t>
            </a:r>
            <a:r>
              <a:rPr dirty="0" sz="1100" spc="25">
                <a:latin typeface="Times New Roman"/>
                <a:cs typeface="Times New Roman"/>
              </a:rPr>
              <a:t>entries 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0">
                <a:latin typeface="Times New Roman"/>
                <a:cs typeface="Times New Roman"/>
              </a:rPr>
              <a:t>ILSVRC 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50">
                <a:latin typeface="Times New Roman"/>
                <a:cs typeface="Times New Roman"/>
              </a:rPr>
              <a:t>COCO </a:t>
            </a:r>
            <a:r>
              <a:rPr dirty="0" sz="1100" spc="35">
                <a:latin typeface="Times New Roman"/>
                <a:cs typeface="Times New Roman"/>
              </a:rPr>
              <a:t>tracks </a:t>
            </a:r>
            <a:r>
              <a:rPr dirty="0" sz="1100" spc="25">
                <a:latin typeface="Times New Roman"/>
                <a:cs typeface="Times New Roman"/>
              </a:rPr>
              <a:t>on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:</a:t>
            </a:r>
            <a:endParaRPr sz="1100">
              <a:latin typeface="Times New Roman"/>
              <a:cs typeface="Times New Roman"/>
            </a:endParaRPr>
          </a:p>
          <a:p>
            <a:pPr marL="289560" marR="3281679">
              <a:lnSpc>
                <a:spcPct val="125299"/>
              </a:lnSpc>
            </a:pPr>
            <a:r>
              <a:rPr dirty="0" sz="1100" spc="35">
                <a:latin typeface="Times New Roman"/>
                <a:cs typeface="Times New Roman"/>
              </a:rPr>
              <a:t>Imagenet detection  </a:t>
            </a:r>
            <a:r>
              <a:rPr dirty="0" sz="1100" spc="50">
                <a:latin typeface="Times New Roman"/>
                <a:cs typeface="Times New Roman"/>
              </a:rPr>
              <a:t>COCO </a:t>
            </a:r>
            <a:r>
              <a:rPr dirty="0" sz="1100" spc="30">
                <a:latin typeface="Times New Roman"/>
                <a:cs typeface="Times New Roman"/>
              </a:rPr>
              <a:t>Segmentation  </a:t>
            </a:r>
            <a:r>
              <a:rPr dirty="0" sz="1100" spc="35">
                <a:latin typeface="Times New Roman"/>
                <a:cs typeface="Times New Roman"/>
              </a:rPr>
              <a:t>Imagenet </a:t>
            </a:r>
            <a:r>
              <a:rPr dirty="0" sz="1100" spc="20">
                <a:latin typeface="Times New Roman"/>
                <a:cs typeface="Times New Roman"/>
              </a:rPr>
              <a:t>localization  </a:t>
            </a:r>
            <a:r>
              <a:rPr dirty="0" sz="1100" spc="50">
                <a:latin typeface="Times New Roman"/>
                <a:cs typeface="Times New Roman"/>
              </a:rPr>
              <a:t>COCO</a:t>
            </a:r>
            <a:r>
              <a:rPr dirty="0" sz="1100" spc="7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detection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300" y="183857"/>
            <a:ext cx="369570" cy="1094740"/>
            <a:chOff x="753300" y="183857"/>
            <a:chExt cx="369570" cy="109474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7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3300" y="718527"/>
              <a:ext cx="369569" cy="55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380365" cy="648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20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20">
                <a:latin typeface="Times New Roman"/>
                <a:cs typeface="Times New Roman"/>
              </a:rPr>
              <a:t>Fast</a:t>
            </a:r>
            <a:r>
              <a:rPr dirty="0" sz="550" spc="-1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1205230" cy="814705"/>
            <a:chOff x="1381175" y="458685"/>
            <a:chExt cx="1205230" cy="814705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54024" y="1041279"/>
              <a:ext cx="1032126" cy="2319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50393" y="1434991"/>
            <a:ext cx="43815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Faster</a:t>
            </a:r>
            <a:r>
              <a:rPr dirty="0" sz="550" spc="-2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2" name="object 2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300" y="183857"/>
            <a:ext cx="369570" cy="1094740"/>
            <a:chOff x="753300" y="183857"/>
            <a:chExt cx="369570" cy="109474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7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3300" y="718527"/>
              <a:ext cx="369569" cy="55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380365" cy="648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20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20">
                <a:latin typeface="Times New Roman"/>
                <a:cs typeface="Times New Roman"/>
              </a:rPr>
              <a:t>Fast</a:t>
            </a:r>
            <a:r>
              <a:rPr dirty="0" sz="550" spc="-1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1205230" cy="814705"/>
            <a:chOff x="1381175" y="458685"/>
            <a:chExt cx="1205230" cy="814705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54024" y="1041279"/>
              <a:ext cx="1032126" cy="2319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50393" y="1434991"/>
            <a:ext cx="43815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Faster</a:t>
            </a:r>
            <a:r>
              <a:rPr dirty="0" sz="550" spc="-2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8525" y="1339824"/>
            <a:ext cx="656590" cy="247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264395" y="100849"/>
            <a:ext cx="16516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 b="1">
                <a:latin typeface="Georgia"/>
                <a:cs typeface="Georgia"/>
              </a:rPr>
              <a:t>Region </a:t>
            </a:r>
            <a:r>
              <a:rPr dirty="0" sz="1100" spc="-40" b="1">
                <a:latin typeface="Georgia"/>
                <a:cs typeface="Georgia"/>
              </a:rPr>
              <a:t>Proposals:</a:t>
            </a:r>
            <a:r>
              <a:rPr dirty="0" sz="1100" spc="65" b="1">
                <a:latin typeface="Georgia"/>
                <a:cs typeface="Georgia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300" y="183857"/>
            <a:ext cx="369570" cy="1094740"/>
            <a:chOff x="753300" y="183857"/>
            <a:chExt cx="369570" cy="109474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7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3300" y="718527"/>
              <a:ext cx="369569" cy="55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380365" cy="648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20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20">
                <a:latin typeface="Times New Roman"/>
                <a:cs typeface="Times New Roman"/>
              </a:rPr>
              <a:t>Fast</a:t>
            </a:r>
            <a:r>
              <a:rPr dirty="0" sz="550" spc="-1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1205230" cy="814705"/>
            <a:chOff x="1381175" y="458685"/>
            <a:chExt cx="1205230" cy="814705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54024" y="1041279"/>
              <a:ext cx="1032126" cy="2319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50393" y="1434991"/>
            <a:ext cx="43815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Faster</a:t>
            </a:r>
            <a:r>
              <a:rPr dirty="0" sz="550" spc="-2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8525" y="1339824"/>
            <a:ext cx="656590" cy="247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54024" y="1347273"/>
            <a:ext cx="1032126" cy="2319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264395" y="57071"/>
            <a:ext cx="1758314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30" b="1">
                <a:latin typeface="Georgia"/>
                <a:cs typeface="Georgia"/>
              </a:rPr>
              <a:t>Region </a:t>
            </a:r>
            <a:r>
              <a:rPr dirty="0" sz="1100" spc="-40" b="1">
                <a:latin typeface="Georgia"/>
                <a:cs typeface="Georgia"/>
              </a:rPr>
              <a:t>Proposals:</a:t>
            </a:r>
            <a:r>
              <a:rPr dirty="0" sz="1100" spc="90" b="1">
                <a:latin typeface="Georgia"/>
                <a:cs typeface="Georgia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40" b="1">
                <a:latin typeface="Georgia"/>
                <a:cs typeface="Georgia"/>
              </a:rPr>
              <a:t>Feature </a:t>
            </a:r>
            <a:r>
              <a:rPr dirty="0" sz="1100" spc="-20" b="1">
                <a:latin typeface="Georgia"/>
                <a:cs typeface="Georgia"/>
              </a:rPr>
              <a:t>Extraction:</a:t>
            </a:r>
            <a:r>
              <a:rPr dirty="0" sz="1100" spc="75" b="1">
                <a:latin typeface="Georgia"/>
                <a:cs typeface="Georgia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44583" y="396354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300" y="183857"/>
            <a:ext cx="369570" cy="1094740"/>
            <a:chOff x="753300" y="183857"/>
            <a:chExt cx="369570" cy="109474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7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3300" y="718527"/>
              <a:ext cx="369569" cy="55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1205230" cy="814705"/>
            <a:chOff x="1381175" y="458685"/>
            <a:chExt cx="1205230" cy="814705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54024" y="1041279"/>
              <a:ext cx="1032126" cy="2319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50393" y="840999"/>
            <a:ext cx="380365" cy="379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20">
                <a:latin typeface="Times New Roman"/>
                <a:cs typeface="Times New Roman"/>
              </a:rPr>
              <a:t>Fast</a:t>
            </a:r>
            <a:r>
              <a:rPr dirty="0" sz="550" spc="-1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50393" y="1434991"/>
            <a:ext cx="43815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Faster</a:t>
            </a:r>
            <a:r>
              <a:rPr dirty="0" sz="550" spc="-2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8525" y="1339824"/>
            <a:ext cx="656590" cy="247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54024" y="1347273"/>
            <a:ext cx="1032126" cy="2319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264395" y="57071"/>
            <a:ext cx="1758314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z="1100" spc="-30" b="1">
                <a:latin typeface="Georgia"/>
                <a:cs typeface="Georgia"/>
              </a:rPr>
              <a:t>Region </a:t>
            </a:r>
            <a:r>
              <a:rPr dirty="0" sz="1100" spc="-40" b="1">
                <a:latin typeface="Georgia"/>
                <a:cs typeface="Georgia"/>
              </a:rPr>
              <a:t>Proposals: </a:t>
            </a:r>
            <a:r>
              <a:rPr dirty="0" sz="1100" spc="30">
                <a:latin typeface="Times New Roman"/>
                <a:cs typeface="Times New Roman"/>
              </a:rPr>
              <a:t>CNN  </a:t>
            </a:r>
            <a:r>
              <a:rPr dirty="0" sz="1100" spc="-40" b="1">
                <a:latin typeface="Georgia"/>
                <a:cs typeface="Georgia"/>
              </a:rPr>
              <a:t>Feature </a:t>
            </a:r>
            <a:r>
              <a:rPr dirty="0" sz="1100" spc="-20" b="1">
                <a:latin typeface="Georgia"/>
                <a:cs typeface="Georgia"/>
              </a:rPr>
              <a:t>Extraction: </a:t>
            </a:r>
            <a:r>
              <a:rPr dirty="0" sz="1100" spc="30">
                <a:latin typeface="Times New Roman"/>
                <a:cs typeface="Times New Roman"/>
              </a:rPr>
              <a:t>CNN  </a:t>
            </a:r>
            <a:r>
              <a:rPr dirty="0" sz="1100" spc="-40" b="1">
                <a:latin typeface="Georgia"/>
                <a:cs typeface="Georgia"/>
              </a:rPr>
              <a:t>Classifier:</a:t>
            </a:r>
            <a:r>
              <a:rPr dirty="0" sz="1100" spc="195" b="1">
                <a:latin typeface="Georgia"/>
                <a:cs typeface="Georgia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44583" y="396354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44583" y="606386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39/47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9779" y="287934"/>
            <a:ext cx="3879850" cy="2113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25205" y="2401459"/>
            <a:ext cx="3355975" cy="52895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000" spc="45">
                <a:latin typeface="Times New Roman"/>
                <a:cs typeface="Times New Roman"/>
              </a:rPr>
              <a:t>Object </a:t>
            </a:r>
            <a:r>
              <a:rPr dirty="0" sz="1000" spc="30">
                <a:latin typeface="Times New Roman"/>
                <a:cs typeface="Times New Roman"/>
              </a:rPr>
              <a:t>Detection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Performance</a:t>
            </a:r>
            <a:endParaRPr sz="1000">
              <a:latin typeface="Times New Roman"/>
              <a:cs typeface="Times New Roman"/>
            </a:endParaRPr>
          </a:p>
          <a:p>
            <a:pPr marL="2012950">
              <a:lnSpc>
                <a:spcPct val="100000"/>
              </a:lnSpc>
              <a:spcBef>
                <a:spcPts val="755"/>
              </a:spcBef>
            </a:pPr>
            <a:r>
              <a:rPr dirty="0" sz="1100" spc="10">
                <a:latin typeface="Times New Roman"/>
                <a:cs typeface="Times New Roman"/>
              </a:rPr>
              <a:t>Source: </a:t>
            </a:r>
            <a:r>
              <a:rPr dirty="0" sz="1100" spc="15">
                <a:latin typeface="Times New Roman"/>
                <a:cs typeface="Times New Roman"/>
              </a:rPr>
              <a:t>Ross</a:t>
            </a:r>
            <a:r>
              <a:rPr dirty="0" sz="1100" spc="-6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Girshick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90"/>
              <a:t>40</a:t>
            </a:r>
            <a:r>
              <a:rPr dirty="0" spc="90"/>
              <a:t>/47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7006" y="1212123"/>
            <a:ext cx="438531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25" b="1">
                <a:latin typeface="Georgia"/>
                <a:cs typeface="Georgia"/>
              </a:rPr>
              <a:t>Module </a:t>
            </a:r>
            <a:r>
              <a:rPr dirty="0" sz="1400" b="1">
                <a:latin typeface="Georgia"/>
                <a:cs typeface="Georgia"/>
              </a:rPr>
              <a:t>12.5 </a:t>
            </a:r>
            <a:r>
              <a:rPr dirty="0" sz="1400" spc="-70" b="1">
                <a:latin typeface="Georgia"/>
                <a:cs typeface="Georgia"/>
              </a:rPr>
              <a:t>: </a:t>
            </a:r>
            <a:r>
              <a:rPr dirty="0" sz="1400" spc="80" b="1">
                <a:latin typeface="Georgia"/>
                <a:cs typeface="Georgia"/>
              </a:rPr>
              <a:t>YOLO </a:t>
            </a:r>
            <a:r>
              <a:rPr dirty="0" sz="1400" spc="-50" b="1">
                <a:latin typeface="Georgia"/>
                <a:cs typeface="Georgia"/>
              </a:rPr>
              <a:t>model </a:t>
            </a:r>
            <a:r>
              <a:rPr dirty="0" sz="1400" spc="-75" b="1">
                <a:latin typeface="Georgia"/>
                <a:cs typeface="Georgia"/>
              </a:rPr>
              <a:t>for </a:t>
            </a:r>
            <a:r>
              <a:rPr dirty="0" sz="1400" spc="-5" b="1">
                <a:latin typeface="Georgia"/>
                <a:cs typeface="Georgia"/>
              </a:rPr>
              <a:t>object</a:t>
            </a:r>
            <a:r>
              <a:rPr dirty="0" sz="1400" spc="20" b="1">
                <a:latin typeface="Georgia"/>
                <a:cs typeface="Georgia"/>
              </a:rPr>
              <a:t> </a:t>
            </a:r>
            <a:r>
              <a:rPr dirty="0" sz="1400" spc="-30" b="1">
                <a:latin typeface="Georgia"/>
                <a:cs typeface="Georgia"/>
              </a:rPr>
              <a:t>detection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90"/>
              <a:t>41</a:t>
            </a:r>
            <a:r>
              <a:rPr dirty="0" spc="90"/>
              <a:t>/47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365709" y="820267"/>
            <a:ext cx="1220470" cy="805815"/>
            <a:chOff x="365709" y="820267"/>
            <a:chExt cx="1220470" cy="805815"/>
          </a:xfrm>
        </p:grpSpPr>
        <p:sp>
          <p:nvSpPr>
            <p:cNvPr id="23" name="object 23"/>
            <p:cNvSpPr/>
            <p:nvPr/>
          </p:nvSpPr>
          <p:spPr>
            <a:xfrm>
              <a:off x="365709" y="820267"/>
              <a:ext cx="1005840" cy="8058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05796" y="122317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 h="0">
                  <a:moveTo>
                    <a:pt x="0" y="0"/>
                  </a:moveTo>
                  <a:lnTo>
                    <a:pt x="171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7077" y="119685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393075" y="26567"/>
            <a:ext cx="10566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4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31149" y="296544"/>
            <a:ext cx="387984" cy="1452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077072" y="1408034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5066" y="1677757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49068" y="436040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5066" y="777759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49068" y="976044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25066" y="1209762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61068" y="39267"/>
            <a:ext cx="1140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latin typeface="Times New Roman"/>
                <a:cs typeface="Times New Roman"/>
              </a:rPr>
              <a:t>Feature</a:t>
            </a:r>
            <a:r>
              <a:rPr dirty="0" sz="1100" spc="3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extraction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32751" y="444102"/>
            <a:ext cx="1306195" cy="226695"/>
            <a:chOff x="2732751" y="444102"/>
            <a:chExt cx="1306195" cy="226695"/>
          </a:xfrm>
        </p:grpSpPr>
        <p:sp>
          <p:nvSpPr>
            <p:cNvPr id="36" name="object 36"/>
            <p:cNvSpPr/>
            <p:nvPr/>
          </p:nvSpPr>
          <p:spPr>
            <a:xfrm>
              <a:off x="2732751" y="444102"/>
              <a:ext cx="226124" cy="226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92756" y="444102"/>
              <a:ext cx="226124" cy="2261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52760" y="444102"/>
              <a:ext cx="226124" cy="226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812765" y="444102"/>
              <a:ext cx="226124" cy="226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776969" y="695361"/>
            <a:ext cx="5949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10209" algn="l"/>
              </a:tabLst>
            </a:pPr>
            <a:r>
              <a:rPr dirty="0" sz="1100" spc="75" i="1">
                <a:latin typeface="Times New Roman"/>
                <a:cs typeface="Times New Roman"/>
              </a:rPr>
              <a:t>x</a:t>
            </a:r>
            <a:r>
              <a:rPr dirty="0" baseline="-10416" sz="1200" spc="112">
                <a:latin typeface="Times New Roman"/>
                <a:cs typeface="Times New Roman"/>
              </a:rPr>
              <a:t>1	</a:t>
            </a:r>
            <a:r>
              <a:rPr dirty="0" sz="1100" spc="75" i="1">
                <a:latin typeface="Times New Roman"/>
                <a:cs typeface="Times New Roman"/>
              </a:rPr>
              <a:t>x</a:t>
            </a:r>
            <a:r>
              <a:rPr dirty="0" baseline="-10416" sz="1200" spc="112">
                <a:latin typeface="Times New Roman"/>
                <a:cs typeface="Times New Roman"/>
              </a:rPr>
              <a:t>2</a:t>
            </a:r>
            <a:endParaRPr baseline="-10416"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35070" y="683245"/>
            <a:ext cx="187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Times New Roman"/>
                <a:cs typeface="Times New Roman"/>
              </a:rPr>
              <a:t>.</a:t>
            </a:r>
            <a:r>
              <a:rPr dirty="0" sz="1100" spc="-135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.</a:t>
            </a:r>
            <a:r>
              <a:rPr dirty="0" sz="1100" spc="-130" i="1">
                <a:latin typeface="Times New Roman"/>
                <a:cs typeface="Times New Roman"/>
              </a:rPr>
              <a:t> </a:t>
            </a:r>
            <a:r>
              <a:rPr dirty="0" sz="1100" spc="25" i="1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69664" y="694472"/>
            <a:ext cx="2108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25" i="1">
                <a:latin typeface="Times New Roman"/>
                <a:cs typeface="Times New Roman"/>
              </a:rPr>
              <a:t>x</a:t>
            </a:r>
            <a:r>
              <a:rPr dirty="0" baseline="-13888" sz="1200" spc="37" b="0" i="1">
                <a:latin typeface="Bookman Old Style"/>
                <a:cs typeface="Bookman Old Style"/>
              </a:rPr>
              <a:t>d</a:t>
            </a:r>
            <a:endParaRPr baseline="-13888" sz="1200">
              <a:latin typeface="Bookman Old Style"/>
              <a:cs typeface="Bookman Old Style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660751" y="372101"/>
            <a:ext cx="1589405" cy="370205"/>
            <a:chOff x="2660751" y="372101"/>
            <a:chExt cx="1589405" cy="370205"/>
          </a:xfrm>
        </p:grpSpPr>
        <p:sp>
          <p:nvSpPr>
            <p:cNvPr id="44" name="object 44"/>
            <p:cNvSpPr/>
            <p:nvPr/>
          </p:nvSpPr>
          <p:spPr>
            <a:xfrm>
              <a:off x="2665812" y="377162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5">
                  <a:moveTo>
                    <a:pt x="0" y="189790"/>
                  </a:moveTo>
                  <a:lnTo>
                    <a:pt x="0" y="170213"/>
                  </a:lnTo>
                  <a:lnTo>
                    <a:pt x="6779" y="220668"/>
                  </a:lnTo>
                  <a:lnTo>
                    <a:pt x="25911" y="266005"/>
                  </a:lnTo>
                  <a:lnTo>
                    <a:pt x="55587" y="304416"/>
                  </a:lnTo>
                  <a:lnTo>
                    <a:pt x="93999" y="334092"/>
                  </a:lnTo>
                  <a:lnTo>
                    <a:pt x="139336" y="353225"/>
                  </a:lnTo>
                  <a:lnTo>
                    <a:pt x="189790" y="360004"/>
                  </a:lnTo>
                  <a:lnTo>
                    <a:pt x="1250227" y="360004"/>
                  </a:lnTo>
                  <a:lnTo>
                    <a:pt x="1300681" y="353225"/>
                  </a:lnTo>
                  <a:lnTo>
                    <a:pt x="1346018" y="334092"/>
                  </a:lnTo>
                  <a:lnTo>
                    <a:pt x="1384429" y="304416"/>
                  </a:lnTo>
                  <a:lnTo>
                    <a:pt x="1414106" y="266005"/>
                  </a:lnTo>
                  <a:lnTo>
                    <a:pt x="1433238" y="220668"/>
                  </a:lnTo>
                  <a:lnTo>
                    <a:pt x="1440017" y="170213"/>
                  </a:lnTo>
                  <a:lnTo>
                    <a:pt x="1440017" y="189790"/>
                  </a:lnTo>
                  <a:lnTo>
                    <a:pt x="1433238" y="139336"/>
                  </a:lnTo>
                  <a:lnTo>
                    <a:pt x="1414106" y="93999"/>
                  </a:lnTo>
                  <a:lnTo>
                    <a:pt x="1384429" y="55587"/>
                  </a:lnTo>
                  <a:lnTo>
                    <a:pt x="1346018" y="25911"/>
                  </a:lnTo>
                  <a:lnTo>
                    <a:pt x="1300681" y="6779"/>
                  </a:lnTo>
                  <a:lnTo>
                    <a:pt x="1250227" y="0"/>
                  </a:lnTo>
                  <a:lnTo>
                    <a:pt x="189790" y="0"/>
                  </a:lnTo>
                  <a:lnTo>
                    <a:pt x="139336" y="6779"/>
                  </a:lnTo>
                  <a:lnTo>
                    <a:pt x="93999" y="25911"/>
                  </a:lnTo>
                  <a:lnTo>
                    <a:pt x="55587" y="55587"/>
                  </a:lnTo>
                  <a:lnTo>
                    <a:pt x="25911" y="93999"/>
                  </a:lnTo>
                  <a:lnTo>
                    <a:pt x="6779" y="139336"/>
                  </a:lnTo>
                  <a:lnTo>
                    <a:pt x="0" y="18979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141832" y="557164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 h="0">
                  <a:moveTo>
                    <a:pt x="0" y="0"/>
                  </a:moveTo>
                  <a:lnTo>
                    <a:pt x="9901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221108" y="53084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093070" y="26567"/>
            <a:ext cx="15157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r>
              <a:rPr dirty="0" sz="1100" spc="7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regression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335754" y="203136"/>
            <a:ext cx="260032" cy="600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607674" y="458341"/>
            <a:ext cx="2101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h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91672" y="710335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w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60751" y="912108"/>
            <a:ext cx="1589405" cy="370205"/>
            <a:chOff x="2660751" y="912108"/>
            <a:chExt cx="1589405" cy="370205"/>
          </a:xfrm>
        </p:grpSpPr>
        <p:sp>
          <p:nvSpPr>
            <p:cNvPr id="52" name="object 52"/>
            <p:cNvSpPr/>
            <p:nvPr/>
          </p:nvSpPr>
          <p:spPr>
            <a:xfrm>
              <a:off x="2732752" y="984109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092756" y="984109"/>
              <a:ext cx="226124" cy="2261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452761" y="984109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812765" y="984109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665812" y="917169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189790"/>
                  </a:moveTo>
                  <a:lnTo>
                    <a:pt x="0" y="170213"/>
                  </a:lnTo>
                  <a:lnTo>
                    <a:pt x="6779" y="220667"/>
                  </a:lnTo>
                  <a:lnTo>
                    <a:pt x="25911" y="266005"/>
                  </a:lnTo>
                  <a:lnTo>
                    <a:pt x="55587" y="304416"/>
                  </a:lnTo>
                  <a:lnTo>
                    <a:pt x="93999" y="334092"/>
                  </a:lnTo>
                  <a:lnTo>
                    <a:pt x="139336" y="353224"/>
                  </a:lnTo>
                  <a:lnTo>
                    <a:pt x="189790" y="360003"/>
                  </a:lnTo>
                  <a:lnTo>
                    <a:pt x="1250227" y="360003"/>
                  </a:lnTo>
                  <a:lnTo>
                    <a:pt x="1300681" y="353224"/>
                  </a:lnTo>
                  <a:lnTo>
                    <a:pt x="1346018" y="334092"/>
                  </a:lnTo>
                  <a:lnTo>
                    <a:pt x="1384429" y="304416"/>
                  </a:lnTo>
                  <a:lnTo>
                    <a:pt x="1414106" y="266005"/>
                  </a:lnTo>
                  <a:lnTo>
                    <a:pt x="1433238" y="220667"/>
                  </a:lnTo>
                  <a:lnTo>
                    <a:pt x="1440017" y="170213"/>
                  </a:lnTo>
                  <a:lnTo>
                    <a:pt x="1440017" y="189790"/>
                  </a:lnTo>
                  <a:lnTo>
                    <a:pt x="1433238" y="139336"/>
                  </a:lnTo>
                  <a:lnTo>
                    <a:pt x="1414106" y="93999"/>
                  </a:lnTo>
                  <a:lnTo>
                    <a:pt x="1384429" y="55587"/>
                  </a:lnTo>
                  <a:lnTo>
                    <a:pt x="1346018" y="25911"/>
                  </a:lnTo>
                  <a:lnTo>
                    <a:pt x="1300681" y="6779"/>
                  </a:lnTo>
                  <a:lnTo>
                    <a:pt x="1250227" y="0"/>
                  </a:lnTo>
                  <a:lnTo>
                    <a:pt x="189790" y="0"/>
                  </a:lnTo>
                  <a:lnTo>
                    <a:pt x="139336" y="6779"/>
                  </a:lnTo>
                  <a:lnTo>
                    <a:pt x="93999" y="25911"/>
                  </a:lnTo>
                  <a:lnTo>
                    <a:pt x="55587" y="55587"/>
                  </a:lnTo>
                  <a:lnTo>
                    <a:pt x="25911" y="93999"/>
                  </a:lnTo>
                  <a:lnTo>
                    <a:pt x="6779" y="139336"/>
                  </a:lnTo>
                  <a:lnTo>
                    <a:pt x="0" y="18979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141832" y="1097171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 h="0">
                  <a:moveTo>
                    <a:pt x="0" y="0"/>
                  </a:moveTo>
                  <a:lnTo>
                    <a:pt x="9901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221108" y="107085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/>
          <p:nvPr/>
        </p:nvSpPr>
        <p:spPr>
          <a:xfrm>
            <a:off x="4303852" y="987640"/>
            <a:ext cx="320675" cy="2222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607674" y="915541"/>
            <a:ext cx="2101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h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91672" y="1142338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w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660751" y="1344117"/>
            <a:ext cx="1589405" cy="370205"/>
            <a:chOff x="2660751" y="1344117"/>
            <a:chExt cx="1589405" cy="370205"/>
          </a:xfrm>
        </p:grpSpPr>
        <p:sp>
          <p:nvSpPr>
            <p:cNvPr id="63" name="object 63"/>
            <p:cNvSpPr/>
            <p:nvPr/>
          </p:nvSpPr>
          <p:spPr>
            <a:xfrm>
              <a:off x="2732752" y="1416118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092756" y="1416118"/>
              <a:ext cx="226124" cy="2261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452761" y="1416118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12765" y="1416118"/>
              <a:ext cx="226124" cy="226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65812" y="1349178"/>
              <a:ext cx="1440180" cy="360045"/>
            </a:xfrm>
            <a:custGeom>
              <a:avLst/>
              <a:gdLst/>
              <a:ahLst/>
              <a:cxnLst/>
              <a:rect l="l" t="t" r="r" b="b"/>
              <a:pathLst>
                <a:path w="1440179" h="360044">
                  <a:moveTo>
                    <a:pt x="0" y="170213"/>
                  </a:moveTo>
                  <a:lnTo>
                    <a:pt x="0" y="189790"/>
                  </a:lnTo>
                  <a:lnTo>
                    <a:pt x="6779" y="139336"/>
                  </a:lnTo>
                  <a:lnTo>
                    <a:pt x="25911" y="93999"/>
                  </a:lnTo>
                  <a:lnTo>
                    <a:pt x="55587" y="55587"/>
                  </a:lnTo>
                  <a:lnTo>
                    <a:pt x="93999" y="25911"/>
                  </a:lnTo>
                  <a:lnTo>
                    <a:pt x="139336" y="6779"/>
                  </a:lnTo>
                  <a:lnTo>
                    <a:pt x="189790" y="0"/>
                  </a:lnTo>
                  <a:lnTo>
                    <a:pt x="1250227" y="0"/>
                  </a:lnTo>
                  <a:lnTo>
                    <a:pt x="1300681" y="6779"/>
                  </a:lnTo>
                  <a:lnTo>
                    <a:pt x="1346018" y="25911"/>
                  </a:lnTo>
                  <a:lnTo>
                    <a:pt x="1384429" y="55587"/>
                  </a:lnTo>
                  <a:lnTo>
                    <a:pt x="1414106" y="93999"/>
                  </a:lnTo>
                  <a:lnTo>
                    <a:pt x="1433238" y="139336"/>
                  </a:lnTo>
                  <a:lnTo>
                    <a:pt x="1440017" y="189790"/>
                  </a:lnTo>
                  <a:lnTo>
                    <a:pt x="1440017" y="170213"/>
                  </a:lnTo>
                  <a:lnTo>
                    <a:pt x="1433238" y="220668"/>
                  </a:lnTo>
                  <a:lnTo>
                    <a:pt x="1414106" y="266005"/>
                  </a:lnTo>
                  <a:lnTo>
                    <a:pt x="1384429" y="304416"/>
                  </a:lnTo>
                  <a:lnTo>
                    <a:pt x="1346018" y="334092"/>
                  </a:lnTo>
                  <a:lnTo>
                    <a:pt x="1300681" y="353225"/>
                  </a:lnTo>
                  <a:lnTo>
                    <a:pt x="1250227" y="360004"/>
                  </a:lnTo>
                  <a:lnTo>
                    <a:pt x="189790" y="360004"/>
                  </a:lnTo>
                  <a:lnTo>
                    <a:pt x="139336" y="353225"/>
                  </a:lnTo>
                  <a:lnTo>
                    <a:pt x="93999" y="334092"/>
                  </a:lnTo>
                  <a:lnTo>
                    <a:pt x="55587" y="304416"/>
                  </a:lnTo>
                  <a:lnTo>
                    <a:pt x="25911" y="266005"/>
                  </a:lnTo>
                  <a:lnTo>
                    <a:pt x="6779" y="220668"/>
                  </a:lnTo>
                  <a:lnTo>
                    <a:pt x="0" y="170213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141832" y="1529180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 h="0">
                  <a:moveTo>
                    <a:pt x="0" y="0"/>
                  </a:moveTo>
                  <a:lnTo>
                    <a:pt x="9901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221108" y="1502863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/>
          <p:nvPr/>
        </p:nvSpPr>
        <p:spPr>
          <a:xfrm>
            <a:off x="4324324" y="1422819"/>
            <a:ext cx="277177" cy="2343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607674" y="1358339"/>
            <a:ext cx="2101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h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391672" y="1556345"/>
            <a:ext cx="2330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20202" sz="1650" spc="-104" i="1">
                <a:latin typeface="Times New Roman"/>
                <a:cs typeface="Times New Roman"/>
              </a:rPr>
              <a:t>w</a:t>
            </a:r>
            <a:r>
              <a:rPr dirty="0" sz="800" spc="-70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305807" y="1498815"/>
            <a:ext cx="252095" cy="60960"/>
            <a:chOff x="2305807" y="1498815"/>
            <a:chExt cx="252095" cy="60960"/>
          </a:xfrm>
        </p:grpSpPr>
        <p:sp>
          <p:nvSpPr>
            <p:cNvPr id="74" name="object 74"/>
            <p:cNvSpPr/>
            <p:nvPr/>
          </p:nvSpPr>
          <p:spPr>
            <a:xfrm>
              <a:off x="2305807" y="1529180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529088" y="1502863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2305807" y="1066805"/>
            <a:ext cx="252095" cy="60960"/>
            <a:chOff x="2305807" y="1066805"/>
            <a:chExt cx="252095" cy="60960"/>
          </a:xfrm>
        </p:grpSpPr>
        <p:sp>
          <p:nvSpPr>
            <p:cNvPr id="77" name="object 77"/>
            <p:cNvSpPr/>
            <p:nvPr/>
          </p:nvSpPr>
          <p:spPr>
            <a:xfrm>
              <a:off x="2305807" y="1097171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529088" y="107085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/>
          <p:cNvGrpSpPr/>
          <p:nvPr/>
        </p:nvGrpSpPr>
        <p:grpSpPr>
          <a:xfrm>
            <a:off x="2305807" y="526798"/>
            <a:ext cx="252095" cy="60960"/>
            <a:chOff x="2305807" y="526798"/>
            <a:chExt cx="252095" cy="60960"/>
          </a:xfrm>
        </p:grpSpPr>
        <p:sp>
          <p:nvSpPr>
            <p:cNvPr id="80" name="object 80"/>
            <p:cNvSpPr/>
            <p:nvPr/>
          </p:nvSpPr>
          <p:spPr>
            <a:xfrm>
              <a:off x="2305807" y="557164"/>
              <a:ext cx="243204" cy="0"/>
            </a:xfrm>
            <a:custGeom>
              <a:avLst/>
              <a:gdLst/>
              <a:ahLst/>
              <a:cxnLst/>
              <a:rect l="l" t="t" r="r" b="b"/>
              <a:pathLst>
                <a:path w="243205" h="0">
                  <a:moveTo>
                    <a:pt x="0" y="0"/>
                  </a:moveTo>
                  <a:lnTo>
                    <a:pt x="2430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529088" y="53084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/>
          <p:nvPr/>
        </p:nvSpPr>
        <p:spPr>
          <a:xfrm>
            <a:off x="504596" y="2586634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04596" y="2796666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4" name="object 8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5" name="object 8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624395" y="2535798"/>
            <a:ext cx="4788535" cy="386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40">
                <a:latin typeface="Times New Roman"/>
                <a:cs typeface="Times New Roman"/>
              </a:rPr>
              <a:t>In addition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0">
                <a:latin typeface="Times New Roman"/>
                <a:cs typeface="Times New Roman"/>
              </a:rPr>
              <a:t>would also </a:t>
            </a:r>
            <a:r>
              <a:rPr dirty="0" sz="1100" spc="-5">
                <a:latin typeface="Times New Roman"/>
                <a:cs typeface="Times New Roman"/>
              </a:rPr>
              <a:t>like</a:t>
            </a:r>
            <a:r>
              <a:rPr dirty="0" sz="1100" spc="14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correct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proposed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5">
                <a:latin typeface="Times New Roman"/>
                <a:cs typeface="Times New Roman"/>
              </a:rPr>
              <a:t>posed as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regression </a:t>
            </a:r>
            <a:r>
              <a:rPr dirty="0" sz="1100" spc="30">
                <a:latin typeface="Times New Roman"/>
                <a:cs typeface="Times New Roman"/>
              </a:rPr>
              <a:t>problem </a:t>
            </a:r>
            <a:r>
              <a:rPr dirty="0" sz="1100" spc="15">
                <a:latin typeface="Times New Roman"/>
                <a:cs typeface="Times New Roman"/>
              </a:rPr>
              <a:t>(for </a:t>
            </a:r>
            <a:r>
              <a:rPr dirty="0" sz="1100" spc="25">
                <a:latin typeface="Times New Roman"/>
                <a:cs typeface="Times New Roman"/>
              </a:rPr>
              <a:t>example,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0">
                <a:latin typeface="Times New Roman"/>
                <a:cs typeface="Times New Roman"/>
              </a:rPr>
              <a:t>would </a:t>
            </a:r>
            <a:r>
              <a:rPr dirty="0" sz="1100" spc="-10">
                <a:latin typeface="Times New Roman"/>
                <a:cs typeface="Times New Roman"/>
              </a:rPr>
              <a:t>like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5">
                <a:latin typeface="Times New Roman"/>
                <a:cs typeface="Times New Roman"/>
              </a:rPr>
              <a:t>predict</a:t>
            </a:r>
            <a:r>
              <a:rPr dirty="0" sz="1100" spc="215">
                <a:latin typeface="Times New Roman"/>
                <a:cs typeface="Times New Roman"/>
              </a:rPr>
              <a:t> </a:t>
            </a:r>
            <a:r>
              <a:rPr dirty="0" sz="1100" spc="-20" i="1">
                <a:latin typeface="Times New Roman"/>
                <a:cs typeface="Times New Roman"/>
              </a:rPr>
              <a:t>w</a:t>
            </a:r>
            <a:r>
              <a:rPr dirty="0" baseline="27777" sz="1200" spc="-30">
                <a:latin typeface="Lucida Sans Unicode"/>
                <a:cs typeface="Lucida Sans Unicode"/>
              </a:rPr>
              <a:t>∗</a:t>
            </a:r>
            <a:r>
              <a:rPr dirty="0" sz="1100" spc="-20">
                <a:latin typeface="Times New Roman"/>
                <a:cs typeface="Times New Roman"/>
              </a:rPr>
              <a:t>,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24395" y="2892682"/>
            <a:ext cx="159385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40"/>
              </a:lnSpc>
            </a:pPr>
            <a:r>
              <a:rPr dirty="0" baseline="-20202" sz="1650" spc="112" i="1">
                <a:latin typeface="Times New Roman"/>
                <a:cs typeface="Times New Roman"/>
              </a:rPr>
              <a:t>h</a:t>
            </a: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10501" y="2917903"/>
            <a:ext cx="197485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proposed </a:t>
            </a:r>
            <a:r>
              <a:rPr dirty="0" sz="1100" spc="45" i="1">
                <a:latin typeface="Times New Roman"/>
                <a:cs typeface="Times New Roman"/>
              </a:rPr>
              <a:t>w </a:t>
            </a:r>
            <a:r>
              <a:rPr dirty="0" sz="1100" spc="55">
                <a:latin typeface="Times New Roman"/>
                <a:cs typeface="Times New Roman"/>
              </a:rPr>
              <a:t>and</a:t>
            </a:r>
            <a:r>
              <a:rPr dirty="0" sz="1100" spc="280">
                <a:latin typeface="Times New Roman"/>
                <a:cs typeface="Times New Roman"/>
              </a:rPr>
              <a:t> </a:t>
            </a:r>
            <a:r>
              <a:rPr dirty="0" sz="1100" spc="65" i="1">
                <a:latin typeface="Times New Roman"/>
                <a:cs typeface="Times New Roman"/>
              </a:rPr>
              <a:t>h</a:t>
            </a:r>
            <a:r>
              <a:rPr dirty="0" sz="1100" spc="65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  <a:p>
            <a:pPr marL="1210310">
              <a:lnSpc>
                <a:spcPct val="100000"/>
              </a:lnSpc>
              <a:spcBef>
                <a:spcPts val="505"/>
              </a:spcBef>
            </a:pPr>
            <a:r>
              <a:rPr dirty="0" sz="600" spc="80">
                <a:solidFill>
                  <a:srgbClr val="FFFFFF"/>
                </a:solidFill>
                <a:latin typeface="Times New Roman"/>
                <a:cs typeface="Times New Roman"/>
              </a:rPr>
              <a:t>Mitesh </a:t>
            </a:r>
            <a:r>
              <a:rPr dirty="0" sz="600" spc="85">
                <a:solidFill>
                  <a:srgbClr val="FFFFFF"/>
                </a:solidFill>
                <a:latin typeface="Times New Roman"/>
                <a:cs typeface="Times New Roman"/>
              </a:rPr>
              <a:t>M.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100">
                <a:solidFill>
                  <a:srgbClr val="FFFFFF"/>
                </a:solidFill>
                <a:latin typeface="Times New Roman"/>
                <a:cs typeface="Times New Roman"/>
              </a:rPr>
              <a:t>Khapra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9441" y="2264831"/>
            <a:ext cx="1642493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36085" y="2624202"/>
            <a:ext cx="210820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607" y="1840205"/>
            <a:ext cx="1137920" cy="762000"/>
            <a:chOff x="1095607" y="1840205"/>
            <a:chExt cx="1137920" cy="762000"/>
          </a:xfrm>
        </p:grpSpPr>
        <p:sp>
          <p:nvSpPr>
            <p:cNvPr id="6" name="object 6"/>
            <p:cNvSpPr/>
            <p:nvPr/>
          </p:nvSpPr>
          <p:spPr>
            <a:xfrm>
              <a:off x="1098147" y="2031978"/>
              <a:ext cx="943610" cy="567690"/>
            </a:xfrm>
            <a:custGeom>
              <a:avLst/>
              <a:gdLst/>
              <a:ahLst/>
              <a:cxnLst/>
              <a:rect l="l" t="t" r="r" b="b"/>
              <a:pathLst>
                <a:path w="943610" h="567689">
                  <a:moveTo>
                    <a:pt x="943073" y="0"/>
                  </a:moveTo>
                  <a:lnTo>
                    <a:pt x="0" y="0"/>
                  </a:lnTo>
                  <a:lnTo>
                    <a:pt x="0" y="567080"/>
                  </a:lnTo>
                  <a:lnTo>
                    <a:pt x="943073" y="567080"/>
                  </a:lnTo>
                  <a:lnTo>
                    <a:pt x="943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41220" y="1842745"/>
              <a:ext cx="189230" cy="756920"/>
            </a:xfrm>
            <a:custGeom>
              <a:avLst/>
              <a:gdLst/>
              <a:ahLst/>
              <a:cxnLst/>
              <a:rect l="l" t="t" r="r" b="b"/>
              <a:pathLst>
                <a:path w="189230" h="756919">
                  <a:moveTo>
                    <a:pt x="189233" y="0"/>
                  </a:moveTo>
                  <a:lnTo>
                    <a:pt x="0" y="189233"/>
                  </a:lnTo>
                  <a:lnTo>
                    <a:pt x="0" y="756313"/>
                  </a:lnTo>
                  <a:lnTo>
                    <a:pt x="189233" y="567080"/>
                  </a:lnTo>
                  <a:lnTo>
                    <a:pt x="189233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98147" y="1842745"/>
              <a:ext cx="1132840" cy="189230"/>
            </a:xfrm>
            <a:custGeom>
              <a:avLst/>
              <a:gdLst/>
              <a:ahLst/>
              <a:cxnLst/>
              <a:rect l="l" t="t" r="r" b="b"/>
              <a:pathLst>
                <a:path w="1132839" h="189230">
                  <a:moveTo>
                    <a:pt x="1132306" y="0"/>
                  </a:moveTo>
                  <a:lnTo>
                    <a:pt x="189233" y="0"/>
                  </a:lnTo>
                  <a:lnTo>
                    <a:pt x="0" y="189233"/>
                  </a:lnTo>
                  <a:lnTo>
                    <a:pt x="943073" y="189233"/>
                  </a:lnTo>
                  <a:lnTo>
                    <a:pt x="113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98147" y="1842745"/>
              <a:ext cx="1132840" cy="756920"/>
            </a:xfrm>
            <a:custGeom>
              <a:avLst/>
              <a:gdLst/>
              <a:ahLst/>
              <a:cxnLst/>
              <a:rect l="l" t="t" r="r" b="b"/>
              <a:pathLst>
                <a:path w="1132839" h="756919">
                  <a:moveTo>
                    <a:pt x="0" y="189233"/>
                  </a:moveTo>
                  <a:lnTo>
                    <a:pt x="189233" y="0"/>
                  </a:lnTo>
                  <a:lnTo>
                    <a:pt x="1132306" y="0"/>
                  </a:lnTo>
                  <a:lnTo>
                    <a:pt x="1132306" y="567080"/>
                  </a:lnTo>
                  <a:lnTo>
                    <a:pt x="943073" y="756313"/>
                  </a:lnTo>
                  <a:lnTo>
                    <a:pt x="0" y="756313"/>
                  </a:lnTo>
                  <a:lnTo>
                    <a:pt x="0" y="189233"/>
                  </a:lnTo>
                  <a:close/>
                </a:path>
                <a:path w="1132839" h="756919">
                  <a:moveTo>
                    <a:pt x="0" y="189233"/>
                  </a:moveTo>
                  <a:lnTo>
                    <a:pt x="943073" y="189233"/>
                  </a:lnTo>
                  <a:lnTo>
                    <a:pt x="1132306" y="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41220" y="2031978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w="0" h="567689">
                  <a:moveTo>
                    <a:pt x="0" y="0"/>
                  </a:moveTo>
                  <a:lnTo>
                    <a:pt x="0" y="56708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391559" y="2257486"/>
            <a:ext cx="356235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>
                <a:latin typeface="Times New Roman"/>
                <a:cs typeface="Times New Roman"/>
              </a:rPr>
              <a:t>conv</a:t>
            </a:r>
            <a:r>
              <a:rPr dirty="0" sz="550" spc="-45">
                <a:latin typeface="Times New Roman"/>
                <a:cs typeface="Times New Roman"/>
              </a:rPr>
              <a:t> </a:t>
            </a:r>
            <a:r>
              <a:rPr dirty="0" sz="550" spc="5">
                <a:latin typeface="Times New Roman"/>
                <a:cs typeface="Times New Roman"/>
              </a:rPr>
              <a:t>layers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59369" y="1441397"/>
            <a:ext cx="1165225" cy="508000"/>
            <a:chOff x="1159369" y="1441397"/>
            <a:chExt cx="1165225" cy="508000"/>
          </a:xfrm>
        </p:grpSpPr>
        <p:sp>
          <p:nvSpPr>
            <p:cNvPr id="13" name="object 13"/>
            <p:cNvSpPr/>
            <p:nvPr/>
          </p:nvSpPr>
          <p:spPr>
            <a:xfrm>
              <a:off x="1612044" y="1798838"/>
              <a:ext cx="138523" cy="1502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72356" y="1441397"/>
              <a:ext cx="1146529" cy="3691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59369" y="1442016"/>
              <a:ext cx="1165225" cy="366395"/>
            </a:xfrm>
            <a:custGeom>
              <a:avLst/>
              <a:gdLst/>
              <a:ahLst/>
              <a:cxnLst/>
              <a:rect l="l" t="t" r="r" b="b"/>
              <a:pathLst>
                <a:path w="1165225" h="366394">
                  <a:moveTo>
                    <a:pt x="1165081" y="0"/>
                  </a:moveTo>
                  <a:lnTo>
                    <a:pt x="319717" y="0"/>
                  </a:lnTo>
                  <a:lnTo>
                    <a:pt x="0" y="366097"/>
                  </a:lnTo>
                  <a:lnTo>
                    <a:pt x="846601" y="366097"/>
                  </a:lnTo>
                  <a:lnTo>
                    <a:pt x="852519" y="359295"/>
                  </a:lnTo>
                  <a:lnTo>
                    <a:pt x="19789" y="359295"/>
                  </a:lnTo>
                  <a:lnTo>
                    <a:pt x="324664" y="6802"/>
                  </a:lnTo>
                  <a:lnTo>
                    <a:pt x="1159164" y="6802"/>
                  </a:lnTo>
                  <a:lnTo>
                    <a:pt x="1165081" y="0"/>
                  </a:lnTo>
                  <a:close/>
                </a:path>
                <a:path w="1165225" h="366394">
                  <a:moveTo>
                    <a:pt x="1159164" y="6802"/>
                  </a:moveTo>
                  <a:lnTo>
                    <a:pt x="1145292" y="6802"/>
                  </a:lnTo>
                  <a:lnTo>
                    <a:pt x="839798" y="359295"/>
                  </a:lnTo>
                  <a:lnTo>
                    <a:pt x="852519" y="359295"/>
                  </a:lnTo>
                  <a:lnTo>
                    <a:pt x="115916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259806" y="1538945"/>
            <a:ext cx="55435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solidFill>
                  <a:srgbClr val="C00000"/>
                </a:solidFill>
                <a:latin typeface="Times New Roman"/>
                <a:cs typeface="Times New Roman"/>
              </a:rPr>
              <a:t>feature</a:t>
            </a:r>
            <a:r>
              <a:rPr dirty="0" sz="800" spc="-6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C00000"/>
                </a:solidFill>
                <a:latin typeface="Times New Roman"/>
                <a:cs typeface="Times New Roman"/>
              </a:rPr>
              <a:t>maps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1670" y="932447"/>
            <a:ext cx="1164590" cy="629920"/>
            <a:chOff x="591670" y="932447"/>
            <a:chExt cx="1164590" cy="629920"/>
          </a:xfrm>
        </p:grpSpPr>
        <p:sp>
          <p:nvSpPr>
            <p:cNvPr id="18" name="object 18"/>
            <p:cNvSpPr/>
            <p:nvPr/>
          </p:nvSpPr>
          <p:spPr>
            <a:xfrm>
              <a:off x="1431369" y="1343588"/>
              <a:ext cx="210459" cy="218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91670" y="932447"/>
              <a:ext cx="1164590" cy="365760"/>
            </a:xfrm>
            <a:custGeom>
              <a:avLst/>
              <a:gdLst/>
              <a:ahLst/>
              <a:cxnLst/>
              <a:rect l="l" t="t" r="r" b="b"/>
              <a:pathLst>
                <a:path w="1164589" h="365759">
                  <a:moveTo>
                    <a:pt x="1164463" y="0"/>
                  </a:moveTo>
                  <a:lnTo>
                    <a:pt x="319098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17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8547" y="6802"/>
                  </a:lnTo>
                  <a:lnTo>
                    <a:pt x="1164463" y="0"/>
                  </a:lnTo>
                  <a:close/>
                </a:path>
                <a:path w="1164589" h="365759">
                  <a:moveTo>
                    <a:pt x="1158547" y="6802"/>
                  </a:moveTo>
                  <a:lnTo>
                    <a:pt x="1144674" y="6802"/>
                  </a:lnTo>
                  <a:lnTo>
                    <a:pt x="839798" y="358677"/>
                  </a:lnTo>
                  <a:lnTo>
                    <a:pt x="852517" y="358677"/>
                  </a:lnTo>
                  <a:lnTo>
                    <a:pt x="1158547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4535" y="1122921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66" y="0"/>
                  </a:moveTo>
                  <a:lnTo>
                    <a:pt x="442163" y="0"/>
                  </a:lnTo>
                  <a:lnTo>
                    <a:pt x="442163" y="3708"/>
                  </a:lnTo>
                  <a:lnTo>
                    <a:pt x="325285" y="137287"/>
                  </a:lnTo>
                  <a:lnTo>
                    <a:pt x="10502" y="137287"/>
                  </a:lnTo>
                  <a:lnTo>
                    <a:pt x="127393" y="3708"/>
                  </a:lnTo>
                  <a:lnTo>
                    <a:pt x="442163" y="3708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2168" y="137287"/>
                  </a:lnTo>
                  <a:lnTo>
                    <a:pt x="449414" y="3708"/>
                  </a:lnTo>
                  <a:lnTo>
                    <a:pt x="452666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64753" y="976354"/>
              <a:ext cx="251692" cy="78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64310" y="1060462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5">
                  <a:moveTo>
                    <a:pt x="410629" y="0"/>
                  </a:moveTo>
                  <a:lnTo>
                    <a:pt x="400723" y="0"/>
                  </a:lnTo>
                  <a:lnTo>
                    <a:pt x="400723" y="3708"/>
                  </a:lnTo>
                  <a:lnTo>
                    <a:pt x="294360" y="124917"/>
                  </a:lnTo>
                  <a:lnTo>
                    <a:pt x="9893" y="124917"/>
                  </a:lnTo>
                  <a:lnTo>
                    <a:pt x="116255" y="3708"/>
                  </a:lnTo>
                  <a:lnTo>
                    <a:pt x="400723" y="3708"/>
                  </a:lnTo>
                  <a:lnTo>
                    <a:pt x="400723" y="0"/>
                  </a:lnTo>
                  <a:lnTo>
                    <a:pt x="112547" y="0"/>
                  </a:lnTo>
                  <a:lnTo>
                    <a:pt x="0" y="128625"/>
                  </a:lnTo>
                  <a:lnTo>
                    <a:pt x="298691" y="128625"/>
                  </a:lnTo>
                  <a:lnTo>
                    <a:pt x="301917" y="124917"/>
                  </a:lnTo>
                  <a:lnTo>
                    <a:pt x="407390" y="3708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78424" y="961970"/>
            <a:ext cx="1158875" cy="5721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10"/>
              </a:spcBef>
            </a:pPr>
            <a:r>
              <a:rPr dirty="0" sz="80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800" spc="5" b="1">
                <a:latin typeface="Times New Roman"/>
                <a:cs typeface="Times New Roman"/>
              </a:rPr>
              <a:t>Region </a:t>
            </a:r>
            <a:r>
              <a:rPr dirty="0" sz="800" b="1">
                <a:latin typeface="Times New Roman"/>
                <a:cs typeface="Times New Roman"/>
              </a:rPr>
              <a:t>Proposal</a:t>
            </a:r>
            <a:r>
              <a:rPr dirty="0" sz="800" spc="-70" b="1">
                <a:latin typeface="Times New Roman"/>
                <a:cs typeface="Times New Roman"/>
              </a:rPr>
              <a:t> </a:t>
            </a:r>
            <a:r>
              <a:rPr dirty="0" sz="800" spc="5" b="1">
                <a:latin typeface="Times New Roman"/>
                <a:cs typeface="Times New Roman"/>
              </a:rPr>
              <a:t>Network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66172" y="370932"/>
            <a:ext cx="1165225" cy="367665"/>
            <a:chOff x="1166172" y="370932"/>
            <a:chExt cx="1165225" cy="367665"/>
          </a:xfrm>
        </p:grpSpPr>
        <p:sp>
          <p:nvSpPr>
            <p:cNvPr id="25" name="object 25"/>
            <p:cNvSpPr/>
            <p:nvPr/>
          </p:nvSpPr>
          <p:spPr>
            <a:xfrm>
              <a:off x="1177921" y="370932"/>
              <a:ext cx="1146529" cy="3673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66172" y="370932"/>
              <a:ext cx="1165225" cy="365760"/>
            </a:xfrm>
            <a:custGeom>
              <a:avLst/>
              <a:gdLst/>
              <a:ahLst/>
              <a:cxnLst/>
              <a:rect l="l" t="t" r="r" b="b"/>
              <a:pathLst>
                <a:path w="1165225" h="365759">
                  <a:moveTo>
                    <a:pt x="1165081" y="0"/>
                  </a:moveTo>
                  <a:lnTo>
                    <a:pt x="319717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29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9154" y="6802"/>
                  </a:lnTo>
                  <a:lnTo>
                    <a:pt x="1165081" y="0"/>
                  </a:lnTo>
                  <a:close/>
                </a:path>
                <a:path w="1165225" h="365759">
                  <a:moveTo>
                    <a:pt x="1159154" y="6802"/>
                  </a:moveTo>
                  <a:lnTo>
                    <a:pt x="1145292" y="6802"/>
                  </a:lnTo>
                  <a:lnTo>
                    <a:pt x="839798" y="358677"/>
                  </a:lnTo>
                  <a:lnTo>
                    <a:pt x="852529" y="358677"/>
                  </a:lnTo>
                  <a:lnTo>
                    <a:pt x="115915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49032" y="560793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78" y="0"/>
                  </a:moveTo>
                  <a:lnTo>
                    <a:pt x="442163" y="0"/>
                  </a:lnTo>
                  <a:lnTo>
                    <a:pt x="442163" y="4330"/>
                  </a:lnTo>
                  <a:lnTo>
                    <a:pt x="325285" y="137896"/>
                  </a:lnTo>
                  <a:lnTo>
                    <a:pt x="10515" y="137896"/>
                  </a:lnTo>
                  <a:lnTo>
                    <a:pt x="127393" y="4330"/>
                  </a:lnTo>
                  <a:lnTo>
                    <a:pt x="442163" y="4330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1635" y="137896"/>
                  </a:lnTo>
                  <a:lnTo>
                    <a:pt x="448881" y="4330"/>
                  </a:lnTo>
                  <a:lnTo>
                    <a:pt x="452678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8636" y="414839"/>
              <a:ext cx="251692" cy="79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38807" y="498944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4">
                  <a:moveTo>
                    <a:pt x="410629" y="0"/>
                  </a:moveTo>
                  <a:lnTo>
                    <a:pt x="400735" y="0"/>
                  </a:lnTo>
                  <a:lnTo>
                    <a:pt x="400735" y="3721"/>
                  </a:lnTo>
                  <a:lnTo>
                    <a:pt x="294982" y="124917"/>
                  </a:lnTo>
                  <a:lnTo>
                    <a:pt x="9893" y="124917"/>
                  </a:lnTo>
                  <a:lnTo>
                    <a:pt x="116268" y="3721"/>
                  </a:lnTo>
                  <a:lnTo>
                    <a:pt x="400735" y="3721"/>
                  </a:lnTo>
                  <a:lnTo>
                    <a:pt x="400735" y="0"/>
                  </a:lnTo>
                  <a:lnTo>
                    <a:pt x="112560" y="0"/>
                  </a:lnTo>
                  <a:lnTo>
                    <a:pt x="0" y="128638"/>
                  </a:lnTo>
                  <a:lnTo>
                    <a:pt x="298691" y="128638"/>
                  </a:lnTo>
                  <a:lnTo>
                    <a:pt x="301929" y="124917"/>
                  </a:lnTo>
                  <a:lnTo>
                    <a:pt x="407403" y="3721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410343" y="806810"/>
            <a:ext cx="645795" cy="753110"/>
            <a:chOff x="1410343" y="806810"/>
            <a:chExt cx="645795" cy="753110"/>
          </a:xfrm>
        </p:grpSpPr>
        <p:sp>
          <p:nvSpPr>
            <p:cNvPr id="31" name="object 31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66788" y="0"/>
                  </a:moveTo>
                  <a:lnTo>
                    <a:pt x="0" y="66788"/>
                  </a:lnTo>
                  <a:lnTo>
                    <a:pt x="33394" y="66788"/>
                  </a:lnTo>
                  <a:lnTo>
                    <a:pt x="33394" y="735906"/>
                  </a:lnTo>
                  <a:lnTo>
                    <a:pt x="100182" y="735906"/>
                  </a:lnTo>
                  <a:lnTo>
                    <a:pt x="100182" y="66788"/>
                  </a:lnTo>
                  <a:lnTo>
                    <a:pt x="133576" y="66788"/>
                  </a:lnTo>
                  <a:lnTo>
                    <a:pt x="66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0" y="66788"/>
                  </a:moveTo>
                  <a:lnTo>
                    <a:pt x="66788" y="0"/>
                  </a:lnTo>
                  <a:lnTo>
                    <a:pt x="133576" y="66788"/>
                  </a:lnTo>
                  <a:lnTo>
                    <a:pt x="100182" y="66788"/>
                  </a:lnTo>
                  <a:lnTo>
                    <a:pt x="100182" y="735906"/>
                  </a:lnTo>
                  <a:lnTo>
                    <a:pt x="33394" y="735906"/>
                  </a:lnTo>
                  <a:lnTo>
                    <a:pt x="33394" y="66788"/>
                  </a:lnTo>
                  <a:lnTo>
                    <a:pt x="0" y="66788"/>
                  </a:lnTo>
                  <a:close/>
                </a:path>
              </a:pathLst>
            </a:custGeom>
            <a:ln w="4947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10343" y="806810"/>
              <a:ext cx="210459" cy="218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837432" y="188341"/>
            <a:ext cx="39751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5">
                <a:latin typeface="Times New Roman"/>
                <a:cs typeface="Times New Roman"/>
              </a:rPr>
              <a:t>classifier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12044" y="267039"/>
            <a:ext cx="138523" cy="233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165807" y="554439"/>
            <a:ext cx="5226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Times New Roman"/>
                <a:cs typeface="Times New Roman"/>
              </a:rPr>
              <a:t>RoI</a:t>
            </a:r>
            <a:r>
              <a:rPr dirty="0" sz="800" spc="-4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pooling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The </a:t>
            </a:r>
            <a:r>
              <a:rPr dirty="0" spc="25"/>
              <a:t>approaches </a:t>
            </a:r>
            <a:r>
              <a:rPr dirty="0" spc="85"/>
              <a:t>that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10"/>
              <a:t>seen </a:t>
            </a:r>
            <a:r>
              <a:rPr dirty="0" spc="-5"/>
              <a:t>so  </a:t>
            </a:r>
            <a:r>
              <a:rPr dirty="0" spc="25"/>
              <a:t>far </a:t>
            </a:r>
            <a:r>
              <a:rPr dirty="0" spc="35"/>
              <a:t>are </a:t>
            </a:r>
            <a:r>
              <a:rPr dirty="0" spc="10"/>
              <a:t>two </a:t>
            </a:r>
            <a:r>
              <a:rPr dirty="0" spc="30"/>
              <a:t>stage</a:t>
            </a:r>
            <a:r>
              <a:rPr dirty="0" spc="265"/>
              <a:t> </a:t>
            </a:r>
            <a:r>
              <a:rPr dirty="0" spc="25"/>
              <a:t>approaches</a:t>
            </a:r>
          </a:p>
        </p:txBody>
      </p:sp>
      <p:grpSp>
        <p:nvGrpSpPr>
          <p:cNvPr id="39" name="object 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0" name="object 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9441" y="2264831"/>
            <a:ext cx="1642493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36085" y="2624202"/>
            <a:ext cx="210820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607" y="1840205"/>
            <a:ext cx="1137920" cy="762000"/>
            <a:chOff x="1095607" y="1840205"/>
            <a:chExt cx="1137920" cy="762000"/>
          </a:xfrm>
        </p:grpSpPr>
        <p:sp>
          <p:nvSpPr>
            <p:cNvPr id="6" name="object 6"/>
            <p:cNvSpPr/>
            <p:nvPr/>
          </p:nvSpPr>
          <p:spPr>
            <a:xfrm>
              <a:off x="1098147" y="2031978"/>
              <a:ext cx="943610" cy="567690"/>
            </a:xfrm>
            <a:custGeom>
              <a:avLst/>
              <a:gdLst/>
              <a:ahLst/>
              <a:cxnLst/>
              <a:rect l="l" t="t" r="r" b="b"/>
              <a:pathLst>
                <a:path w="943610" h="567689">
                  <a:moveTo>
                    <a:pt x="943073" y="0"/>
                  </a:moveTo>
                  <a:lnTo>
                    <a:pt x="0" y="0"/>
                  </a:lnTo>
                  <a:lnTo>
                    <a:pt x="0" y="567080"/>
                  </a:lnTo>
                  <a:lnTo>
                    <a:pt x="943073" y="567080"/>
                  </a:lnTo>
                  <a:lnTo>
                    <a:pt x="943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41220" y="1842745"/>
              <a:ext cx="189230" cy="756920"/>
            </a:xfrm>
            <a:custGeom>
              <a:avLst/>
              <a:gdLst/>
              <a:ahLst/>
              <a:cxnLst/>
              <a:rect l="l" t="t" r="r" b="b"/>
              <a:pathLst>
                <a:path w="189230" h="756919">
                  <a:moveTo>
                    <a:pt x="189233" y="0"/>
                  </a:moveTo>
                  <a:lnTo>
                    <a:pt x="0" y="189233"/>
                  </a:lnTo>
                  <a:lnTo>
                    <a:pt x="0" y="756313"/>
                  </a:lnTo>
                  <a:lnTo>
                    <a:pt x="189233" y="567080"/>
                  </a:lnTo>
                  <a:lnTo>
                    <a:pt x="189233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98147" y="1842745"/>
              <a:ext cx="1132840" cy="189230"/>
            </a:xfrm>
            <a:custGeom>
              <a:avLst/>
              <a:gdLst/>
              <a:ahLst/>
              <a:cxnLst/>
              <a:rect l="l" t="t" r="r" b="b"/>
              <a:pathLst>
                <a:path w="1132839" h="189230">
                  <a:moveTo>
                    <a:pt x="1132306" y="0"/>
                  </a:moveTo>
                  <a:lnTo>
                    <a:pt x="189233" y="0"/>
                  </a:lnTo>
                  <a:lnTo>
                    <a:pt x="0" y="189233"/>
                  </a:lnTo>
                  <a:lnTo>
                    <a:pt x="943073" y="189233"/>
                  </a:lnTo>
                  <a:lnTo>
                    <a:pt x="113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98147" y="1842745"/>
              <a:ext cx="1132840" cy="756920"/>
            </a:xfrm>
            <a:custGeom>
              <a:avLst/>
              <a:gdLst/>
              <a:ahLst/>
              <a:cxnLst/>
              <a:rect l="l" t="t" r="r" b="b"/>
              <a:pathLst>
                <a:path w="1132839" h="756919">
                  <a:moveTo>
                    <a:pt x="0" y="189233"/>
                  </a:moveTo>
                  <a:lnTo>
                    <a:pt x="189233" y="0"/>
                  </a:lnTo>
                  <a:lnTo>
                    <a:pt x="1132306" y="0"/>
                  </a:lnTo>
                  <a:lnTo>
                    <a:pt x="1132306" y="567080"/>
                  </a:lnTo>
                  <a:lnTo>
                    <a:pt x="943073" y="756313"/>
                  </a:lnTo>
                  <a:lnTo>
                    <a:pt x="0" y="756313"/>
                  </a:lnTo>
                  <a:lnTo>
                    <a:pt x="0" y="189233"/>
                  </a:lnTo>
                  <a:close/>
                </a:path>
                <a:path w="1132839" h="756919">
                  <a:moveTo>
                    <a:pt x="0" y="189233"/>
                  </a:moveTo>
                  <a:lnTo>
                    <a:pt x="943073" y="189233"/>
                  </a:lnTo>
                  <a:lnTo>
                    <a:pt x="1132306" y="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41220" y="2031978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w="0" h="567689">
                  <a:moveTo>
                    <a:pt x="0" y="0"/>
                  </a:moveTo>
                  <a:lnTo>
                    <a:pt x="0" y="56708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391559" y="2257486"/>
            <a:ext cx="356235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>
                <a:latin typeface="Times New Roman"/>
                <a:cs typeface="Times New Roman"/>
              </a:rPr>
              <a:t>conv</a:t>
            </a:r>
            <a:r>
              <a:rPr dirty="0" sz="550" spc="-45">
                <a:latin typeface="Times New Roman"/>
                <a:cs typeface="Times New Roman"/>
              </a:rPr>
              <a:t> </a:t>
            </a:r>
            <a:r>
              <a:rPr dirty="0" sz="550" spc="5">
                <a:latin typeface="Times New Roman"/>
                <a:cs typeface="Times New Roman"/>
              </a:rPr>
              <a:t>layers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59369" y="1441397"/>
            <a:ext cx="1165225" cy="508000"/>
            <a:chOff x="1159369" y="1441397"/>
            <a:chExt cx="1165225" cy="508000"/>
          </a:xfrm>
        </p:grpSpPr>
        <p:sp>
          <p:nvSpPr>
            <p:cNvPr id="13" name="object 13"/>
            <p:cNvSpPr/>
            <p:nvPr/>
          </p:nvSpPr>
          <p:spPr>
            <a:xfrm>
              <a:off x="1612044" y="1798838"/>
              <a:ext cx="138523" cy="1502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72356" y="1441397"/>
              <a:ext cx="1146529" cy="3691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59369" y="1442016"/>
              <a:ext cx="1165225" cy="366395"/>
            </a:xfrm>
            <a:custGeom>
              <a:avLst/>
              <a:gdLst/>
              <a:ahLst/>
              <a:cxnLst/>
              <a:rect l="l" t="t" r="r" b="b"/>
              <a:pathLst>
                <a:path w="1165225" h="366394">
                  <a:moveTo>
                    <a:pt x="1165081" y="0"/>
                  </a:moveTo>
                  <a:lnTo>
                    <a:pt x="319717" y="0"/>
                  </a:lnTo>
                  <a:lnTo>
                    <a:pt x="0" y="366097"/>
                  </a:lnTo>
                  <a:lnTo>
                    <a:pt x="846601" y="366097"/>
                  </a:lnTo>
                  <a:lnTo>
                    <a:pt x="852519" y="359295"/>
                  </a:lnTo>
                  <a:lnTo>
                    <a:pt x="19789" y="359295"/>
                  </a:lnTo>
                  <a:lnTo>
                    <a:pt x="324664" y="6802"/>
                  </a:lnTo>
                  <a:lnTo>
                    <a:pt x="1159164" y="6802"/>
                  </a:lnTo>
                  <a:lnTo>
                    <a:pt x="1165081" y="0"/>
                  </a:lnTo>
                  <a:close/>
                </a:path>
                <a:path w="1165225" h="366394">
                  <a:moveTo>
                    <a:pt x="1159164" y="6802"/>
                  </a:moveTo>
                  <a:lnTo>
                    <a:pt x="1145292" y="6802"/>
                  </a:lnTo>
                  <a:lnTo>
                    <a:pt x="839798" y="359295"/>
                  </a:lnTo>
                  <a:lnTo>
                    <a:pt x="852519" y="359295"/>
                  </a:lnTo>
                  <a:lnTo>
                    <a:pt x="115916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259806" y="1538945"/>
            <a:ext cx="55435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solidFill>
                  <a:srgbClr val="C00000"/>
                </a:solidFill>
                <a:latin typeface="Times New Roman"/>
                <a:cs typeface="Times New Roman"/>
              </a:rPr>
              <a:t>feature</a:t>
            </a:r>
            <a:r>
              <a:rPr dirty="0" sz="800" spc="-6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C00000"/>
                </a:solidFill>
                <a:latin typeface="Times New Roman"/>
                <a:cs typeface="Times New Roman"/>
              </a:rPr>
              <a:t>maps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1670" y="932447"/>
            <a:ext cx="1164590" cy="629920"/>
            <a:chOff x="591670" y="932447"/>
            <a:chExt cx="1164590" cy="629920"/>
          </a:xfrm>
        </p:grpSpPr>
        <p:sp>
          <p:nvSpPr>
            <p:cNvPr id="18" name="object 18"/>
            <p:cNvSpPr/>
            <p:nvPr/>
          </p:nvSpPr>
          <p:spPr>
            <a:xfrm>
              <a:off x="1431369" y="1343588"/>
              <a:ext cx="210459" cy="218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91670" y="932447"/>
              <a:ext cx="1164590" cy="365760"/>
            </a:xfrm>
            <a:custGeom>
              <a:avLst/>
              <a:gdLst/>
              <a:ahLst/>
              <a:cxnLst/>
              <a:rect l="l" t="t" r="r" b="b"/>
              <a:pathLst>
                <a:path w="1164589" h="365759">
                  <a:moveTo>
                    <a:pt x="1164463" y="0"/>
                  </a:moveTo>
                  <a:lnTo>
                    <a:pt x="319098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17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8547" y="6802"/>
                  </a:lnTo>
                  <a:lnTo>
                    <a:pt x="1164463" y="0"/>
                  </a:lnTo>
                  <a:close/>
                </a:path>
                <a:path w="1164589" h="365759">
                  <a:moveTo>
                    <a:pt x="1158547" y="6802"/>
                  </a:moveTo>
                  <a:lnTo>
                    <a:pt x="1144674" y="6802"/>
                  </a:lnTo>
                  <a:lnTo>
                    <a:pt x="839798" y="358677"/>
                  </a:lnTo>
                  <a:lnTo>
                    <a:pt x="852517" y="358677"/>
                  </a:lnTo>
                  <a:lnTo>
                    <a:pt x="1158547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4535" y="1122921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66" y="0"/>
                  </a:moveTo>
                  <a:lnTo>
                    <a:pt x="442163" y="0"/>
                  </a:lnTo>
                  <a:lnTo>
                    <a:pt x="442163" y="3708"/>
                  </a:lnTo>
                  <a:lnTo>
                    <a:pt x="325285" y="137287"/>
                  </a:lnTo>
                  <a:lnTo>
                    <a:pt x="10502" y="137287"/>
                  </a:lnTo>
                  <a:lnTo>
                    <a:pt x="127393" y="3708"/>
                  </a:lnTo>
                  <a:lnTo>
                    <a:pt x="442163" y="3708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2168" y="137287"/>
                  </a:lnTo>
                  <a:lnTo>
                    <a:pt x="449414" y="3708"/>
                  </a:lnTo>
                  <a:lnTo>
                    <a:pt x="452666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64753" y="976354"/>
              <a:ext cx="251692" cy="78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64310" y="1060462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5">
                  <a:moveTo>
                    <a:pt x="410629" y="0"/>
                  </a:moveTo>
                  <a:lnTo>
                    <a:pt x="400723" y="0"/>
                  </a:lnTo>
                  <a:lnTo>
                    <a:pt x="400723" y="3708"/>
                  </a:lnTo>
                  <a:lnTo>
                    <a:pt x="294360" y="124917"/>
                  </a:lnTo>
                  <a:lnTo>
                    <a:pt x="9893" y="124917"/>
                  </a:lnTo>
                  <a:lnTo>
                    <a:pt x="116255" y="3708"/>
                  </a:lnTo>
                  <a:lnTo>
                    <a:pt x="400723" y="3708"/>
                  </a:lnTo>
                  <a:lnTo>
                    <a:pt x="400723" y="0"/>
                  </a:lnTo>
                  <a:lnTo>
                    <a:pt x="112547" y="0"/>
                  </a:lnTo>
                  <a:lnTo>
                    <a:pt x="0" y="128625"/>
                  </a:lnTo>
                  <a:lnTo>
                    <a:pt x="298691" y="128625"/>
                  </a:lnTo>
                  <a:lnTo>
                    <a:pt x="301917" y="124917"/>
                  </a:lnTo>
                  <a:lnTo>
                    <a:pt x="407390" y="3708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78424" y="961970"/>
            <a:ext cx="1158875" cy="5721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10"/>
              </a:spcBef>
            </a:pPr>
            <a:r>
              <a:rPr dirty="0" sz="80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800" spc="5" b="1">
                <a:latin typeface="Times New Roman"/>
                <a:cs typeface="Times New Roman"/>
              </a:rPr>
              <a:t>Region </a:t>
            </a:r>
            <a:r>
              <a:rPr dirty="0" sz="800" b="1">
                <a:latin typeface="Times New Roman"/>
                <a:cs typeface="Times New Roman"/>
              </a:rPr>
              <a:t>Proposal</a:t>
            </a:r>
            <a:r>
              <a:rPr dirty="0" sz="800" spc="-70" b="1">
                <a:latin typeface="Times New Roman"/>
                <a:cs typeface="Times New Roman"/>
              </a:rPr>
              <a:t> </a:t>
            </a:r>
            <a:r>
              <a:rPr dirty="0" sz="800" spc="5" b="1">
                <a:latin typeface="Times New Roman"/>
                <a:cs typeface="Times New Roman"/>
              </a:rPr>
              <a:t>Network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66172" y="370932"/>
            <a:ext cx="1165225" cy="367665"/>
            <a:chOff x="1166172" y="370932"/>
            <a:chExt cx="1165225" cy="367665"/>
          </a:xfrm>
        </p:grpSpPr>
        <p:sp>
          <p:nvSpPr>
            <p:cNvPr id="25" name="object 25"/>
            <p:cNvSpPr/>
            <p:nvPr/>
          </p:nvSpPr>
          <p:spPr>
            <a:xfrm>
              <a:off x="1177921" y="370932"/>
              <a:ext cx="1146529" cy="3673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66172" y="370932"/>
              <a:ext cx="1165225" cy="365760"/>
            </a:xfrm>
            <a:custGeom>
              <a:avLst/>
              <a:gdLst/>
              <a:ahLst/>
              <a:cxnLst/>
              <a:rect l="l" t="t" r="r" b="b"/>
              <a:pathLst>
                <a:path w="1165225" h="365759">
                  <a:moveTo>
                    <a:pt x="1165081" y="0"/>
                  </a:moveTo>
                  <a:lnTo>
                    <a:pt x="319717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29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9154" y="6802"/>
                  </a:lnTo>
                  <a:lnTo>
                    <a:pt x="1165081" y="0"/>
                  </a:lnTo>
                  <a:close/>
                </a:path>
                <a:path w="1165225" h="365759">
                  <a:moveTo>
                    <a:pt x="1159154" y="6802"/>
                  </a:moveTo>
                  <a:lnTo>
                    <a:pt x="1145292" y="6802"/>
                  </a:lnTo>
                  <a:lnTo>
                    <a:pt x="839798" y="358677"/>
                  </a:lnTo>
                  <a:lnTo>
                    <a:pt x="852529" y="358677"/>
                  </a:lnTo>
                  <a:lnTo>
                    <a:pt x="115915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49032" y="560793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78" y="0"/>
                  </a:moveTo>
                  <a:lnTo>
                    <a:pt x="442163" y="0"/>
                  </a:lnTo>
                  <a:lnTo>
                    <a:pt x="442163" y="4330"/>
                  </a:lnTo>
                  <a:lnTo>
                    <a:pt x="325285" y="137896"/>
                  </a:lnTo>
                  <a:lnTo>
                    <a:pt x="10515" y="137896"/>
                  </a:lnTo>
                  <a:lnTo>
                    <a:pt x="127393" y="4330"/>
                  </a:lnTo>
                  <a:lnTo>
                    <a:pt x="442163" y="4330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1635" y="137896"/>
                  </a:lnTo>
                  <a:lnTo>
                    <a:pt x="448881" y="4330"/>
                  </a:lnTo>
                  <a:lnTo>
                    <a:pt x="452678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8636" y="414839"/>
              <a:ext cx="251692" cy="79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38807" y="498944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4">
                  <a:moveTo>
                    <a:pt x="410629" y="0"/>
                  </a:moveTo>
                  <a:lnTo>
                    <a:pt x="400735" y="0"/>
                  </a:lnTo>
                  <a:lnTo>
                    <a:pt x="400735" y="3721"/>
                  </a:lnTo>
                  <a:lnTo>
                    <a:pt x="294982" y="124917"/>
                  </a:lnTo>
                  <a:lnTo>
                    <a:pt x="9893" y="124917"/>
                  </a:lnTo>
                  <a:lnTo>
                    <a:pt x="116268" y="3721"/>
                  </a:lnTo>
                  <a:lnTo>
                    <a:pt x="400735" y="3721"/>
                  </a:lnTo>
                  <a:lnTo>
                    <a:pt x="400735" y="0"/>
                  </a:lnTo>
                  <a:lnTo>
                    <a:pt x="112560" y="0"/>
                  </a:lnTo>
                  <a:lnTo>
                    <a:pt x="0" y="128638"/>
                  </a:lnTo>
                  <a:lnTo>
                    <a:pt x="298691" y="128638"/>
                  </a:lnTo>
                  <a:lnTo>
                    <a:pt x="301929" y="124917"/>
                  </a:lnTo>
                  <a:lnTo>
                    <a:pt x="407403" y="3721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439160" y="806810"/>
            <a:ext cx="1617345" cy="1082675"/>
            <a:chOff x="439160" y="806810"/>
            <a:chExt cx="1617345" cy="1082675"/>
          </a:xfrm>
        </p:grpSpPr>
        <p:sp>
          <p:nvSpPr>
            <p:cNvPr id="31" name="object 31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66788" y="0"/>
                  </a:moveTo>
                  <a:lnTo>
                    <a:pt x="0" y="66788"/>
                  </a:lnTo>
                  <a:lnTo>
                    <a:pt x="33394" y="66788"/>
                  </a:lnTo>
                  <a:lnTo>
                    <a:pt x="33394" y="735906"/>
                  </a:lnTo>
                  <a:lnTo>
                    <a:pt x="100182" y="735906"/>
                  </a:lnTo>
                  <a:lnTo>
                    <a:pt x="100182" y="66788"/>
                  </a:lnTo>
                  <a:lnTo>
                    <a:pt x="133576" y="66788"/>
                  </a:lnTo>
                  <a:lnTo>
                    <a:pt x="66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0" y="66788"/>
                  </a:moveTo>
                  <a:lnTo>
                    <a:pt x="66788" y="0"/>
                  </a:lnTo>
                  <a:lnTo>
                    <a:pt x="133576" y="66788"/>
                  </a:lnTo>
                  <a:lnTo>
                    <a:pt x="100182" y="66788"/>
                  </a:lnTo>
                  <a:lnTo>
                    <a:pt x="100182" y="735906"/>
                  </a:lnTo>
                  <a:lnTo>
                    <a:pt x="33394" y="735906"/>
                  </a:lnTo>
                  <a:lnTo>
                    <a:pt x="33394" y="66788"/>
                  </a:lnTo>
                  <a:lnTo>
                    <a:pt x="0" y="66788"/>
                  </a:lnTo>
                  <a:close/>
                </a:path>
              </a:pathLst>
            </a:custGeom>
            <a:ln w="4947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10343" y="806810"/>
              <a:ext cx="210459" cy="218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6160" y="1518704"/>
              <a:ext cx="687705" cy="344170"/>
            </a:xfrm>
            <a:custGeom>
              <a:avLst/>
              <a:gdLst/>
              <a:ahLst/>
              <a:cxnLst/>
              <a:rect l="l" t="t" r="r" b="b"/>
              <a:pathLst>
                <a:path w="687705" h="344169">
                  <a:moveTo>
                    <a:pt x="0" y="343722"/>
                  </a:moveTo>
                  <a:lnTo>
                    <a:pt x="687445" y="0"/>
                  </a:lnTo>
                </a:path>
              </a:pathLst>
            </a:custGeom>
            <a:ln w="54000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43714" y="1452957"/>
              <a:ext cx="144735" cy="1844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837432" y="188341"/>
            <a:ext cx="39751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5">
                <a:latin typeface="Times New Roman"/>
                <a:cs typeface="Times New Roman"/>
              </a:rPr>
              <a:t>classifier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12044" y="267039"/>
            <a:ext cx="138523" cy="2337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165807" y="554439"/>
            <a:ext cx="5226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Times New Roman"/>
                <a:cs typeface="Times New Roman"/>
              </a:rPr>
              <a:t>RoI</a:t>
            </a:r>
            <a:r>
              <a:rPr dirty="0" sz="800" spc="-4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pooling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The </a:t>
            </a:r>
            <a:r>
              <a:rPr dirty="0" spc="25"/>
              <a:t>approaches </a:t>
            </a:r>
            <a:r>
              <a:rPr dirty="0" spc="85"/>
              <a:t>that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10"/>
              <a:t>seen </a:t>
            </a:r>
            <a:r>
              <a:rPr dirty="0" spc="-5"/>
              <a:t>so  </a:t>
            </a:r>
            <a:r>
              <a:rPr dirty="0" spc="25"/>
              <a:t>far </a:t>
            </a:r>
            <a:r>
              <a:rPr dirty="0" spc="35"/>
              <a:t>are </a:t>
            </a:r>
            <a:r>
              <a:rPr dirty="0" spc="10"/>
              <a:t>two </a:t>
            </a:r>
            <a:r>
              <a:rPr dirty="0" spc="30"/>
              <a:t>stage</a:t>
            </a:r>
            <a:r>
              <a:rPr dirty="0" spc="265"/>
              <a:t> </a:t>
            </a:r>
            <a:r>
              <a:rPr dirty="0" spc="25"/>
              <a:t>approaches</a:t>
            </a:r>
          </a:p>
        </p:txBody>
      </p:sp>
      <p:sp>
        <p:nvSpPr>
          <p:cNvPr id="41" name="object 41"/>
          <p:cNvSpPr/>
          <p:nvPr/>
        </p:nvSpPr>
        <p:spPr>
          <a:xfrm>
            <a:off x="3144583" y="568439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264395" y="482954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Times New Roman"/>
                <a:cs typeface="Times New Roman"/>
              </a:rPr>
              <a:t>They </a:t>
            </a:r>
            <a:r>
              <a:rPr dirty="0" sz="1100" spc="-5">
                <a:latin typeface="Times New Roman"/>
                <a:cs typeface="Times New Roman"/>
              </a:rPr>
              <a:t>involve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30">
                <a:latin typeface="Times New Roman"/>
                <a:cs typeface="Times New Roman"/>
              </a:rPr>
              <a:t>proposal stage  </a:t>
            </a:r>
            <a:r>
              <a:rPr dirty="0" sz="1100" spc="55">
                <a:latin typeface="Times New Roman"/>
                <a:cs typeface="Times New Roman"/>
              </a:rPr>
              <a:t>and then a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stage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4" name="object 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738505"/>
            <a:chOff x="0" y="0"/>
            <a:chExt cx="5760085" cy="73850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759996" cy="480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77921" y="370932"/>
              <a:ext cx="1146529" cy="3673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66172" y="370932"/>
              <a:ext cx="1165225" cy="365760"/>
            </a:xfrm>
            <a:custGeom>
              <a:avLst/>
              <a:gdLst/>
              <a:ahLst/>
              <a:cxnLst/>
              <a:rect l="l" t="t" r="r" b="b"/>
              <a:pathLst>
                <a:path w="1165225" h="365759">
                  <a:moveTo>
                    <a:pt x="1165081" y="0"/>
                  </a:moveTo>
                  <a:lnTo>
                    <a:pt x="319717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29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9154" y="6802"/>
                  </a:lnTo>
                  <a:lnTo>
                    <a:pt x="1165081" y="0"/>
                  </a:lnTo>
                  <a:close/>
                </a:path>
                <a:path w="1165225" h="365759">
                  <a:moveTo>
                    <a:pt x="1159154" y="6802"/>
                  </a:moveTo>
                  <a:lnTo>
                    <a:pt x="1145292" y="6802"/>
                  </a:lnTo>
                  <a:lnTo>
                    <a:pt x="839798" y="358677"/>
                  </a:lnTo>
                  <a:lnTo>
                    <a:pt x="852529" y="358677"/>
                  </a:lnTo>
                  <a:lnTo>
                    <a:pt x="115915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49032" y="560793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78" y="0"/>
                  </a:moveTo>
                  <a:lnTo>
                    <a:pt x="442163" y="0"/>
                  </a:lnTo>
                  <a:lnTo>
                    <a:pt x="442163" y="4330"/>
                  </a:lnTo>
                  <a:lnTo>
                    <a:pt x="325285" y="137896"/>
                  </a:lnTo>
                  <a:lnTo>
                    <a:pt x="10515" y="137896"/>
                  </a:lnTo>
                  <a:lnTo>
                    <a:pt x="127393" y="4330"/>
                  </a:lnTo>
                  <a:lnTo>
                    <a:pt x="442163" y="4330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1635" y="137896"/>
                  </a:lnTo>
                  <a:lnTo>
                    <a:pt x="448881" y="4330"/>
                  </a:lnTo>
                  <a:lnTo>
                    <a:pt x="452678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38636" y="414839"/>
              <a:ext cx="251692" cy="791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38807" y="498944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4">
                  <a:moveTo>
                    <a:pt x="410629" y="0"/>
                  </a:moveTo>
                  <a:lnTo>
                    <a:pt x="400735" y="0"/>
                  </a:lnTo>
                  <a:lnTo>
                    <a:pt x="400735" y="3721"/>
                  </a:lnTo>
                  <a:lnTo>
                    <a:pt x="294982" y="124917"/>
                  </a:lnTo>
                  <a:lnTo>
                    <a:pt x="9893" y="124917"/>
                  </a:lnTo>
                  <a:lnTo>
                    <a:pt x="116268" y="3721"/>
                  </a:lnTo>
                  <a:lnTo>
                    <a:pt x="400735" y="3721"/>
                  </a:lnTo>
                  <a:lnTo>
                    <a:pt x="400735" y="0"/>
                  </a:lnTo>
                  <a:lnTo>
                    <a:pt x="112560" y="0"/>
                  </a:lnTo>
                  <a:lnTo>
                    <a:pt x="0" y="128638"/>
                  </a:lnTo>
                  <a:lnTo>
                    <a:pt x="298691" y="128638"/>
                  </a:lnTo>
                  <a:lnTo>
                    <a:pt x="301929" y="124917"/>
                  </a:lnTo>
                  <a:lnTo>
                    <a:pt x="407403" y="3721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859441" y="2264831"/>
            <a:ext cx="1642493" cy="50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36085" y="2624202"/>
            <a:ext cx="210820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95607" y="1840205"/>
            <a:ext cx="1137920" cy="762000"/>
            <a:chOff x="1095607" y="1840205"/>
            <a:chExt cx="1137920" cy="762000"/>
          </a:xfrm>
        </p:grpSpPr>
        <p:sp>
          <p:nvSpPr>
            <p:cNvPr id="12" name="object 12"/>
            <p:cNvSpPr/>
            <p:nvPr/>
          </p:nvSpPr>
          <p:spPr>
            <a:xfrm>
              <a:off x="1098147" y="2031978"/>
              <a:ext cx="943610" cy="567690"/>
            </a:xfrm>
            <a:custGeom>
              <a:avLst/>
              <a:gdLst/>
              <a:ahLst/>
              <a:cxnLst/>
              <a:rect l="l" t="t" r="r" b="b"/>
              <a:pathLst>
                <a:path w="943610" h="567689">
                  <a:moveTo>
                    <a:pt x="943073" y="0"/>
                  </a:moveTo>
                  <a:lnTo>
                    <a:pt x="0" y="0"/>
                  </a:lnTo>
                  <a:lnTo>
                    <a:pt x="0" y="567080"/>
                  </a:lnTo>
                  <a:lnTo>
                    <a:pt x="943073" y="567080"/>
                  </a:lnTo>
                  <a:lnTo>
                    <a:pt x="943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41220" y="1842745"/>
              <a:ext cx="189230" cy="756920"/>
            </a:xfrm>
            <a:custGeom>
              <a:avLst/>
              <a:gdLst/>
              <a:ahLst/>
              <a:cxnLst/>
              <a:rect l="l" t="t" r="r" b="b"/>
              <a:pathLst>
                <a:path w="189230" h="756919">
                  <a:moveTo>
                    <a:pt x="189233" y="0"/>
                  </a:moveTo>
                  <a:lnTo>
                    <a:pt x="0" y="189233"/>
                  </a:lnTo>
                  <a:lnTo>
                    <a:pt x="0" y="756313"/>
                  </a:lnTo>
                  <a:lnTo>
                    <a:pt x="189233" y="567080"/>
                  </a:lnTo>
                  <a:lnTo>
                    <a:pt x="189233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98147" y="1842745"/>
              <a:ext cx="1132840" cy="189230"/>
            </a:xfrm>
            <a:custGeom>
              <a:avLst/>
              <a:gdLst/>
              <a:ahLst/>
              <a:cxnLst/>
              <a:rect l="l" t="t" r="r" b="b"/>
              <a:pathLst>
                <a:path w="1132839" h="189230">
                  <a:moveTo>
                    <a:pt x="1132306" y="0"/>
                  </a:moveTo>
                  <a:lnTo>
                    <a:pt x="189233" y="0"/>
                  </a:lnTo>
                  <a:lnTo>
                    <a:pt x="0" y="189233"/>
                  </a:lnTo>
                  <a:lnTo>
                    <a:pt x="943073" y="189233"/>
                  </a:lnTo>
                  <a:lnTo>
                    <a:pt x="113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8147" y="1842745"/>
              <a:ext cx="1132840" cy="756920"/>
            </a:xfrm>
            <a:custGeom>
              <a:avLst/>
              <a:gdLst/>
              <a:ahLst/>
              <a:cxnLst/>
              <a:rect l="l" t="t" r="r" b="b"/>
              <a:pathLst>
                <a:path w="1132839" h="756919">
                  <a:moveTo>
                    <a:pt x="0" y="189233"/>
                  </a:moveTo>
                  <a:lnTo>
                    <a:pt x="189233" y="0"/>
                  </a:lnTo>
                  <a:lnTo>
                    <a:pt x="1132306" y="0"/>
                  </a:lnTo>
                  <a:lnTo>
                    <a:pt x="1132306" y="567080"/>
                  </a:lnTo>
                  <a:lnTo>
                    <a:pt x="943073" y="756313"/>
                  </a:lnTo>
                  <a:lnTo>
                    <a:pt x="0" y="756313"/>
                  </a:lnTo>
                  <a:lnTo>
                    <a:pt x="0" y="189233"/>
                  </a:lnTo>
                  <a:close/>
                </a:path>
                <a:path w="1132839" h="756919">
                  <a:moveTo>
                    <a:pt x="0" y="189233"/>
                  </a:moveTo>
                  <a:lnTo>
                    <a:pt x="943073" y="189233"/>
                  </a:lnTo>
                  <a:lnTo>
                    <a:pt x="1132306" y="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41220" y="2031978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w="0" h="567689">
                  <a:moveTo>
                    <a:pt x="0" y="0"/>
                  </a:moveTo>
                  <a:lnTo>
                    <a:pt x="0" y="56708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391559" y="2257486"/>
            <a:ext cx="356235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>
                <a:latin typeface="Times New Roman"/>
                <a:cs typeface="Times New Roman"/>
              </a:rPr>
              <a:t>conv</a:t>
            </a:r>
            <a:r>
              <a:rPr dirty="0" sz="550" spc="-45">
                <a:latin typeface="Times New Roman"/>
                <a:cs typeface="Times New Roman"/>
              </a:rPr>
              <a:t> </a:t>
            </a:r>
            <a:r>
              <a:rPr dirty="0" sz="550" spc="5">
                <a:latin typeface="Times New Roman"/>
                <a:cs typeface="Times New Roman"/>
              </a:rPr>
              <a:t>layers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59369" y="1441397"/>
            <a:ext cx="1165225" cy="508000"/>
            <a:chOff x="1159369" y="1441397"/>
            <a:chExt cx="1165225" cy="508000"/>
          </a:xfrm>
        </p:grpSpPr>
        <p:sp>
          <p:nvSpPr>
            <p:cNvPr id="19" name="object 19"/>
            <p:cNvSpPr/>
            <p:nvPr/>
          </p:nvSpPr>
          <p:spPr>
            <a:xfrm>
              <a:off x="1612044" y="1798838"/>
              <a:ext cx="138523" cy="1502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72356" y="1441397"/>
              <a:ext cx="1146529" cy="3691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9369" y="1442016"/>
              <a:ext cx="1165225" cy="366395"/>
            </a:xfrm>
            <a:custGeom>
              <a:avLst/>
              <a:gdLst/>
              <a:ahLst/>
              <a:cxnLst/>
              <a:rect l="l" t="t" r="r" b="b"/>
              <a:pathLst>
                <a:path w="1165225" h="366394">
                  <a:moveTo>
                    <a:pt x="1165081" y="0"/>
                  </a:moveTo>
                  <a:lnTo>
                    <a:pt x="319717" y="0"/>
                  </a:lnTo>
                  <a:lnTo>
                    <a:pt x="0" y="366097"/>
                  </a:lnTo>
                  <a:lnTo>
                    <a:pt x="846601" y="366097"/>
                  </a:lnTo>
                  <a:lnTo>
                    <a:pt x="852519" y="359295"/>
                  </a:lnTo>
                  <a:lnTo>
                    <a:pt x="19789" y="359295"/>
                  </a:lnTo>
                  <a:lnTo>
                    <a:pt x="324664" y="6802"/>
                  </a:lnTo>
                  <a:lnTo>
                    <a:pt x="1159164" y="6802"/>
                  </a:lnTo>
                  <a:lnTo>
                    <a:pt x="1165081" y="0"/>
                  </a:lnTo>
                  <a:close/>
                </a:path>
                <a:path w="1165225" h="366394">
                  <a:moveTo>
                    <a:pt x="1159164" y="6802"/>
                  </a:moveTo>
                  <a:lnTo>
                    <a:pt x="1145292" y="6802"/>
                  </a:lnTo>
                  <a:lnTo>
                    <a:pt x="839798" y="359295"/>
                  </a:lnTo>
                  <a:lnTo>
                    <a:pt x="852519" y="359295"/>
                  </a:lnTo>
                  <a:lnTo>
                    <a:pt x="115916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259806" y="1538945"/>
            <a:ext cx="55435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solidFill>
                  <a:srgbClr val="C00000"/>
                </a:solidFill>
                <a:latin typeface="Times New Roman"/>
                <a:cs typeface="Times New Roman"/>
              </a:rPr>
              <a:t>feature</a:t>
            </a:r>
            <a:r>
              <a:rPr dirty="0" sz="800" spc="-6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C00000"/>
                </a:solidFill>
                <a:latin typeface="Times New Roman"/>
                <a:cs typeface="Times New Roman"/>
              </a:rPr>
              <a:t>maps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1670" y="932447"/>
            <a:ext cx="1164590" cy="629920"/>
            <a:chOff x="591670" y="932447"/>
            <a:chExt cx="1164590" cy="629920"/>
          </a:xfrm>
        </p:grpSpPr>
        <p:sp>
          <p:nvSpPr>
            <p:cNvPr id="24" name="object 24"/>
            <p:cNvSpPr/>
            <p:nvPr/>
          </p:nvSpPr>
          <p:spPr>
            <a:xfrm>
              <a:off x="1431369" y="1343588"/>
              <a:ext cx="210459" cy="218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91670" y="932447"/>
              <a:ext cx="1164590" cy="365760"/>
            </a:xfrm>
            <a:custGeom>
              <a:avLst/>
              <a:gdLst/>
              <a:ahLst/>
              <a:cxnLst/>
              <a:rect l="l" t="t" r="r" b="b"/>
              <a:pathLst>
                <a:path w="1164589" h="365759">
                  <a:moveTo>
                    <a:pt x="1164463" y="0"/>
                  </a:moveTo>
                  <a:lnTo>
                    <a:pt x="319098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17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8547" y="6802"/>
                  </a:lnTo>
                  <a:lnTo>
                    <a:pt x="1164463" y="0"/>
                  </a:lnTo>
                  <a:close/>
                </a:path>
                <a:path w="1164589" h="365759">
                  <a:moveTo>
                    <a:pt x="1158547" y="6802"/>
                  </a:moveTo>
                  <a:lnTo>
                    <a:pt x="1144674" y="6802"/>
                  </a:lnTo>
                  <a:lnTo>
                    <a:pt x="839798" y="358677"/>
                  </a:lnTo>
                  <a:lnTo>
                    <a:pt x="852517" y="358677"/>
                  </a:lnTo>
                  <a:lnTo>
                    <a:pt x="1158547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4535" y="1122921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66" y="0"/>
                  </a:moveTo>
                  <a:lnTo>
                    <a:pt x="442163" y="0"/>
                  </a:lnTo>
                  <a:lnTo>
                    <a:pt x="442163" y="3708"/>
                  </a:lnTo>
                  <a:lnTo>
                    <a:pt x="325285" y="137287"/>
                  </a:lnTo>
                  <a:lnTo>
                    <a:pt x="10502" y="137287"/>
                  </a:lnTo>
                  <a:lnTo>
                    <a:pt x="127393" y="3708"/>
                  </a:lnTo>
                  <a:lnTo>
                    <a:pt x="442163" y="3708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2168" y="137287"/>
                  </a:lnTo>
                  <a:lnTo>
                    <a:pt x="449414" y="3708"/>
                  </a:lnTo>
                  <a:lnTo>
                    <a:pt x="452666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64753" y="976354"/>
              <a:ext cx="251692" cy="785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64310" y="1060462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5">
                  <a:moveTo>
                    <a:pt x="410629" y="0"/>
                  </a:moveTo>
                  <a:lnTo>
                    <a:pt x="400723" y="0"/>
                  </a:lnTo>
                  <a:lnTo>
                    <a:pt x="400723" y="3708"/>
                  </a:lnTo>
                  <a:lnTo>
                    <a:pt x="294360" y="124917"/>
                  </a:lnTo>
                  <a:lnTo>
                    <a:pt x="9893" y="124917"/>
                  </a:lnTo>
                  <a:lnTo>
                    <a:pt x="116255" y="3708"/>
                  </a:lnTo>
                  <a:lnTo>
                    <a:pt x="400723" y="3708"/>
                  </a:lnTo>
                  <a:lnTo>
                    <a:pt x="400723" y="0"/>
                  </a:lnTo>
                  <a:lnTo>
                    <a:pt x="112547" y="0"/>
                  </a:lnTo>
                  <a:lnTo>
                    <a:pt x="0" y="128625"/>
                  </a:lnTo>
                  <a:lnTo>
                    <a:pt x="298691" y="128625"/>
                  </a:lnTo>
                  <a:lnTo>
                    <a:pt x="301917" y="124917"/>
                  </a:lnTo>
                  <a:lnTo>
                    <a:pt x="407390" y="3708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78424" y="961970"/>
            <a:ext cx="1158875" cy="5721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10"/>
              </a:spcBef>
            </a:pPr>
            <a:r>
              <a:rPr dirty="0" sz="80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800" spc="5" b="1">
                <a:latin typeface="Times New Roman"/>
                <a:cs typeface="Times New Roman"/>
              </a:rPr>
              <a:t>Region </a:t>
            </a:r>
            <a:r>
              <a:rPr dirty="0" sz="800" b="1">
                <a:latin typeface="Times New Roman"/>
                <a:cs typeface="Times New Roman"/>
              </a:rPr>
              <a:t>Proposal</a:t>
            </a:r>
            <a:r>
              <a:rPr dirty="0" sz="800" spc="-70" b="1">
                <a:latin typeface="Times New Roman"/>
                <a:cs typeface="Times New Roman"/>
              </a:rPr>
              <a:t> </a:t>
            </a:r>
            <a:r>
              <a:rPr dirty="0" sz="800" spc="5" b="1">
                <a:latin typeface="Times New Roman"/>
                <a:cs typeface="Times New Roman"/>
              </a:rPr>
              <a:t>Network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10343" y="806810"/>
            <a:ext cx="645795" cy="753110"/>
            <a:chOff x="1410343" y="806810"/>
            <a:chExt cx="645795" cy="753110"/>
          </a:xfrm>
        </p:grpSpPr>
        <p:sp>
          <p:nvSpPr>
            <p:cNvPr id="31" name="object 31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66788" y="0"/>
                  </a:moveTo>
                  <a:lnTo>
                    <a:pt x="0" y="66788"/>
                  </a:lnTo>
                  <a:lnTo>
                    <a:pt x="33394" y="66788"/>
                  </a:lnTo>
                  <a:lnTo>
                    <a:pt x="33394" y="735906"/>
                  </a:lnTo>
                  <a:lnTo>
                    <a:pt x="100182" y="735906"/>
                  </a:lnTo>
                  <a:lnTo>
                    <a:pt x="100182" y="66788"/>
                  </a:lnTo>
                  <a:lnTo>
                    <a:pt x="133576" y="66788"/>
                  </a:lnTo>
                  <a:lnTo>
                    <a:pt x="66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0" y="66788"/>
                  </a:moveTo>
                  <a:lnTo>
                    <a:pt x="66788" y="0"/>
                  </a:lnTo>
                  <a:lnTo>
                    <a:pt x="133576" y="66788"/>
                  </a:lnTo>
                  <a:lnTo>
                    <a:pt x="100182" y="66788"/>
                  </a:lnTo>
                  <a:lnTo>
                    <a:pt x="100182" y="735906"/>
                  </a:lnTo>
                  <a:lnTo>
                    <a:pt x="33394" y="735906"/>
                  </a:lnTo>
                  <a:lnTo>
                    <a:pt x="33394" y="66788"/>
                  </a:lnTo>
                  <a:lnTo>
                    <a:pt x="0" y="66788"/>
                  </a:lnTo>
                  <a:close/>
                </a:path>
              </a:pathLst>
            </a:custGeom>
            <a:ln w="4947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10343" y="806810"/>
              <a:ext cx="210459" cy="218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837432" y="188341"/>
            <a:ext cx="39751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5">
                <a:latin typeface="Times New Roman"/>
                <a:cs typeface="Times New Roman"/>
              </a:rPr>
              <a:t>classifier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9160" y="35404"/>
            <a:ext cx="2769235" cy="596265"/>
            <a:chOff x="439160" y="35404"/>
            <a:chExt cx="2769235" cy="596265"/>
          </a:xfrm>
        </p:grpSpPr>
        <p:sp>
          <p:nvSpPr>
            <p:cNvPr id="36" name="object 36"/>
            <p:cNvSpPr/>
            <p:nvPr/>
          </p:nvSpPr>
          <p:spPr>
            <a:xfrm>
              <a:off x="1612044" y="267039"/>
              <a:ext cx="138523" cy="2337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66160" y="62404"/>
              <a:ext cx="687705" cy="344170"/>
            </a:xfrm>
            <a:custGeom>
              <a:avLst/>
              <a:gdLst/>
              <a:ahLst/>
              <a:cxnLst/>
              <a:rect l="l" t="t" r="r" b="b"/>
              <a:pathLst>
                <a:path w="687705" h="344170">
                  <a:moveTo>
                    <a:pt x="0" y="0"/>
                  </a:moveTo>
                  <a:lnTo>
                    <a:pt x="687445" y="343723"/>
                  </a:lnTo>
                </a:path>
              </a:pathLst>
            </a:custGeom>
            <a:ln w="54000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43714" y="287406"/>
              <a:ext cx="144735" cy="1844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44583" y="186321"/>
              <a:ext cx="63233" cy="632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144583" y="568439"/>
              <a:ext cx="63233" cy="632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165807" y="554439"/>
            <a:ext cx="5226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Times New Roman"/>
                <a:cs typeface="Times New Roman"/>
              </a:rPr>
              <a:t>RoI</a:t>
            </a:r>
            <a:r>
              <a:rPr dirty="0" sz="800" spc="-4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pooling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The </a:t>
            </a:r>
            <a:r>
              <a:rPr dirty="0" spc="25"/>
              <a:t>approaches </a:t>
            </a:r>
            <a:r>
              <a:rPr dirty="0" spc="85"/>
              <a:t>that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10"/>
              <a:t>seen </a:t>
            </a:r>
            <a:r>
              <a:rPr dirty="0" spc="-5"/>
              <a:t>so  </a:t>
            </a:r>
            <a:r>
              <a:rPr dirty="0" spc="25"/>
              <a:t>far </a:t>
            </a:r>
            <a:r>
              <a:rPr dirty="0" spc="35"/>
              <a:t>are </a:t>
            </a:r>
            <a:r>
              <a:rPr dirty="0" spc="10"/>
              <a:t>two </a:t>
            </a:r>
            <a:r>
              <a:rPr dirty="0" spc="30"/>
              <a:t>stage</a:t>
            </a:r>
            <a:r>
              <a:rPr dirty="0" spc="265"/>
              <a:t> </a:t>
            </a:r>
            <a:r>
              <a:rPr dirty="0" spc="25"/>
              <a:t>approaches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264395" y="482954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Times New Roman"/>
                <a:cs typeface="Times New Roman"/>
              </a:rPr>
              <a:t>They </a:t>
            </a:r>
            <a:r>
              <a:rPr dirty="0" sz="1100" spc="-5">
                <a:latin typeface="Times New Roman"/>
                <a:cs typeface="Times New Roman"/>
              </a:rPr>
              <a:t>involve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30">
                <a:latin typeface="Times New Roman"/>
                <a:cs typeface="Times New Roman"/>
              </a:rPr>
              <a:t>proposal stage  </a:t>
            </a:r>
            <a:r>
              <a:rPr dirty="0" sz="1100" spc="55">
                <a:latin typeface="Times New Roman"/>
                <a:cs typeface="Times New Roman"/>
              </a:rPr>
              <a:t>and then a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stage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5" name="object 4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738505"/>
            <a:chOff x="0" y="0"/>
            <a:chExt cx="5760085" cy="73850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759996" cy="480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77921" y="370932"/>
              <a:ext cx="1146529" cy="3673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66172" y="370932"/>
              <a:ext cx="1165225" cy="365760"/>
            </a:xfrm>
            <a:custGeom>
              <a:avLst/>
              <a:gdLst/>
              <a:ahLst/>
              <a:cxnLst/>
              <a:rect l="l" t="t" r="r" b="b"/>
              <a:pathLst>
                <a:path w="1165225" h="365759">
                  <a:moveTo>
                    <a:pt x="1165081" y="0"/>
                  </a:moveTo>
                  <a:lnTo>
                    <a:pt x="319717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29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9154" y="6802"/>
                  </a:lnTo>
                  <a:lnTo>
                    <a:pt x="1165081" y="0"/>
                  </a:lnTo>
                  <a:close/>
                </a:path>
                <a:path w="1165225" h="365759">
                  <a:moveTo>
                    <a:pt x="1159154" y="6802"/>
                  </a:moveTo>
                  <a:lnTo>
                    <a:pt x="1145292" y="6802"/>
                  </a:lnTo>
                  <a:lnTo>
                    <a:pt x="839798" y="358677"/>
                  </a:lnTo>
                  <a:lnTo>
                    <a:pt x="852529" y="358677"/>
                  </a:lnTo>
                  <a:lnTo>
                    <a:pt x="115915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49032" y="560793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78" y="0"/>
                  </a:moveTo>
                  <a:lnTo>
                    <a:pt x="442163" y="0"/>
                  </a:lnTo>
                  <a:lnTo>
                    <a:pt x="442163" y="4330"/>
                  </a:lnTo>
                  <a:lnTo>
                    <a:pt x="325285" y="137896"/>
                  </a:lnTo>
                  <a:lnTo>
                    <a:pt x="10515" y="137896"/>
                  </a:lnTo>
                  <a:lnTo>
                    <a:pt x="127393" y="4330"/>
                  </a:lnTo>
                  <a:lnTo>
                    <a:pt x="442163" y="4330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1635" y="137896"/>
                  </a:lnTo>
                  <a:lnTo>
                    <a:pt x="448881" y="4330"/>
                  </a:lnTo>
                  <a:lnTo>
                    <a:pt x="452678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38636" y="414839"/>
              <a:ext cx="251692" cy="791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38807" y="498944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4">
                  <a:moveTo>
                    <a:pt x="410629" y="0"/>
                  </a:moveTo>
                  <a:lnTo>
                    <a:pt x="400735" y="0"/>
                  </a:lnTo>
                  <a:lnTo>
                    <a:pt x="400735" y="3721"/>
                  </a:lnTo>
                  <a:lnTo>
                    <a:pt x="294982" y="124917"/>
                  </a:lnTo>
                  <a:lnTo>
                    <a:pt x="9893" y="124917"/>
                  </a:lnTo>
                  <a:lnTo>
                    <a:pt x="116268" y="3721"/>
                  </a:lnTo>
                  <a:lnTo>
                    <a:pt x="400735" y="3721"/>
                  </a:lnTo>
                  <a:lnTo>
                    <a:pt x="400735" y="0"/>
                  </a:lnTo>
                  <a:lnTo>
                    <a:pt x="112560" y="0"/>
                  </a:lnTo>
                  <a:lnTo>
                    <a:pt x="0" y="128638"/>
                  </a:lnTo>
                  <a:lnTo>
                    <a:pt x="298691" y="128638"/>
                  </a:lnTo>
                  <a:lnTo>
                    <a:pt x="301929" y="124917"/>
                  </a:lnTo>
                  <a:lnTo>
                    <a:pt x="407403" y="3721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859441" y="2264831"/>
            <a:ext cx="1642493" cy="50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36085" y="2624202"/>
            <a:ext cx="210820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95607" y="1840205"/>
            <a:ext cx="1137920" cy="762000"/>
            <a:chOff x="1095607" y="1840205"/>
            <a:chExt cx="1137920" cy="762000"/>
          </a:xfrm>
        </p:grpSpPr>
        <p:sp>
          <p:nvSpPr>
            <p:cNvPr id="12" name="object 12"/>
            <p:cNvSpPr/>
            <p:nvPr/>
          </p:nvSpPr>
          <p:spPr>
            <a:xfrm>
              <a:off x="1098147" y="2031978"/>
              <a:ext cx="943610" cy="567690"/>
            </a:xfrm>
            <a:custGeom>
              <a:avLst/>
              <a:gdLst/>
              <a:ahLst/>
              <a:cxnLst/>
              <a:rect l="l" t="t" r="r" b="b"/>
              <a:pathLst>
                <a:path w="943610" h="567689">
                  <a:moveTo>
                    <a:pt x="943073" y="0"/>
                  </a:moveTo>
                  <a:lnTo>
                    <a:pt x="0" y="0"/>
                  </a:lnTo>
                  <a:lnTo>
                    <a:pt x="0" y="567080"/>
                  </a:lnTo>
                  <a:lnTo>
                    <a:pt x="943073" y="567080"/>
                  </a:lnTo>
                  <a:lnTo>
                    <a:pt x="943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41220" y="1842745"/>
              <a:ext cx="189230" cy="756920"/>
            </a:xfrm>
            <a:custGeom>
              <a:avLst/>
              <a:gdLst/>
              <a:ahLst/>
              <a:cxnLst/>
              <a:rect l="l" t="t" r="r" b="b"/>
              <a:pathLst>
                <a:path w="189230" h="756919">
                  <a:moveTo>
                    <a:pt x="189233" y="0"/>
                  </a:moveTo>
                  <a:lnTo>
                    <a:pt x="0" y="189233"/>
                  </a:lnTo>
                  <a:lnTo>
                    <a:pt x="0" y="756313"/>
                  </a:lnTo>
                  <a:lnTo>
                    <a:pt x="189233" y="567080"/>
                  </a:lnTo>
                  <a:lnTo>
                    <a:pt x="189233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98147" y="1842745"/>
              <a:ext cx="1132840" cy="189230"/>
            </a:xfrm>
            <a:custGeom>
              <a:avLst/>
              <a:gdLst/>
              <a:ahLst/>
              <a:cxnLst/>
              <a:rect l="l" t="t" r="r" b="b"/>
              <a:pathLst>
                <a:path w="1132839" h="189230">
                  <a:moveTo>
                    <a:pt x="1132306" y="0"/>
                  </a:moveTo>
                  <a:lnTo>
                    <a:pt x="189233" y="0"/>
                  </a:lnTo>
                  <a:lnTo>
                    <a:pt x="0" y="189233"/>
                  </a:lnTo>
                  <a:lnTo>
                    <a:pt x="943073" y="189233"/>
                  </a:lnTo>
                  <a:lnTo>
                    <a:pt x="113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8147" y="1842745"/>
              <a:ext cx="1132840" cy="756920"/>
            </a:xfrm>
            <a:custGeom>
              <a:avLst/>
              <a:gdLst/>
              <a:ahLst/>
              <a:cxnLst/>
              <a:rect l="l" t="t" r="r" b="b"/>
              <a:pathLst>
                <a:path w="1132839" h="756919">
                  <a:moveTo>
                    <a:pt x="0" y="189233"/>
                  </a:moveTo>
                  <a:lnTo>
                    <a:pt x="189233" y="0"/>
                  </a:lnTo>
                  <a:lnTo>
                    <a:pt x="1132306" y="0"/>
                  </a:lnTo>
                  <a:lnTo>
                    <a:pt x="1132306" y="567080"/>
                  </a:lnTo>
                  <a:lnTo>
                    <a:pt x="943073" y="756313"/>
                  </a:lnTo>
                  <a:lnTo>
                    <a:pt x="0" y="756313"/>
                  </a:lnTo>
                  <a:lnTo>
                    <a:pt x="0" y="189233"/>
                  </a:lnTo>
                  <a:close/>
                </a:path>
                <a:path w="1132839" h="756919">
                  <a:moveTo>
                    <a:pt x="0" y="189233"/>
                  </a:moveTo>
                  <a:lnTo>
                    <a:pt x="943073" y="189233"/>
                  </a:lnTo>
                  <a:lnTo>
                    <a:pt x="1132306" y="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41220" y="2031978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w="0" h="567689">
                  <a:moveTo>
                    <a:pt x="0" y="0"/>
                  </a:moveTo>
                  <a:lnTo>
                    <a:pt x="0" y="56708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391559" y="2257486"/>
            <a:ext cx="356235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>
                <a:latin typeface="Times New Roman"/>
                <a:cs typeface="Times New Roman"/>
              </a:rPr>
              <a:t>conv</a:t>
            </a:r>
            <a:r>
              <a:rPr dirty="0" sz="550" spc="-45">
                <a:latin typeface="Times New Roman"/>
                <a:cs typeface="Times New Roman"/>
              </a:rPr>
              <a:t> </a:t>
            </a:r>
            <a:r>
              <a:rPr dirty="0" sz="550" spc="5">
                <a:latin typeface="Times New Roman"/>
                <a:cs typeface="Times New Roman"/>
              </a:rPr>
              <a:t>layers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59369" y="1441397"/>
            <a:ext cx="1165225" cy="508000"/>
            <a:chOff x="1159369" y="1441397"/>
            <a:chExt cx="1165225" cy="508000"/>
          </a:xfrm>
        </p:grpSpPr>
        <p:sp>
          <p:nvSpPr>
            <p:cNvPr id="19" name="object 19"/>
            <p:cNvSpPr/>
            <p:nvPr/>
          </p:nvSpPr>
          <p:spPr>
            <a:xfrm>
              <a:off x="1612044" y="1798838"/>
              <a:ext cx="138523" cy="1502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72356" y="1441397"/>
              <a:ext cx="1146529" cy="3691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9369" y="1442016"/>
              <a:ext cx="1165225" cy="366395"/>
            </a:xfrm>
            <a:custGeom>
              <a:avLst/>
              <a:gdLst/>
              <a:ahLst/>
              <a:cxnLst/>
              <a:rect l="l" t="t" r="r" b="b"/>
              <a:pathLst>
                <a:path w="1165225" h="366394">
                  <a:moveTo>
                    <a:pt x="1165081" y="0"/>
                  </a:moveTo>
                  <a:lnTo>
                    <a:pt x="319717" y="0"/>
                  </a:lnTo>
                  <a:lnTo>
                    <a:pt x="0" y="366097"/>
                  </a:lnTo>
                  <a:lnTo>
                    <a:pt x="846601" y="366097"/>
                  </a:lnTo>
                  <a:lnTo>
                    <a:pt x="852519" y="359295"/>
                  </a:lnTo>
                  <a:lnTo>
                    <a:pt x="19789" y="359295"/>
                  </a:lnTo>
                  <a:lnTo>
                    <a:pt x="324664" y="6802"/>
                  </a:lnTo>
                  <a:lnTo>
                    <a:pt x="1159164" y="6802"/>
                  </a:lnTo>
                  <a:lnTo>
                    <a:pt x="1165081" y="0"/>
                  </a:lnTo>
                  <a:close/>
                </a:path>
                <a:path w="1165225" h="366394">
                  <a:moveTo>
                    <a:pt x="1159164" y="6802"/>
                  </a:moveTo>
                  <a:lnTo>
                    <a:pt x="1145292" y="6802"/>
                  </a:lnTo>
                  <a:lnTo>
                    <a:pt x="839798" y="359295"/>
                  </a:lnTo>
                  <a:lnTo>
                    <a:pt x="852519" y="359295"/>
                  </a:lnTo>
                  <a:lnTo>
                    <a:pt x="115916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259806" y="1538945"/>
            <a:ext cx="55435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solidFill>
                  <a:srgbClr val="C00000"/>
                </a:solidFill>
                <a:latin typeface="Times New Roman"/>
                <a:cs typeface="Times New Roman"/>
              </a:rPr>
              <a:t>feature</a:t>
            </a:r>
            <a:r>
              <a:rPr dirty="0" sz="800" spc="-6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C00000"/>
                </a:solidFill>
                <a:latin typeface="Times New Roman"/>
                <a:cs typeface="Times New Roman"/>
              </a:rPr>
              <a:t>maps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31369" y="1343588"/>
            <a:ext cx="210459" cy="218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78424" y="1384961"/>
            <a:ext cx="11588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 b="1">
                <a:latin typeface="Times New Roman"/>
                <a:cs typeface="Times New Roman"/>
              </a:rPr>
              <a:t>Region </a:t>
            </a:r>
            <a:r>
              <a:rPr dirty="0" sz="800" b="1">
                <a:latin typeface="Times New Roman"/>
                <a:cs typeface="Times New Roman"/>
              </a:rPr>
              <a:t>Proposal</a:t>
            </a:r>
            <a:r>
              <a:rPr dirty="0" sz="800" spc="-70" b="1">
                <a:latin typeface="Times New Roman"/>
                <a:cs typeface="Times New Roman"/>
              </a:rPr>
              <a:t> </a:t>
            </a:r>
            <a:r>
              <a:rPr dirty="0" sz="800" spc="5" b="1">
                <a:latin typeface="Times New Roman"/>
                <a:cs typeface="Times New Roman"/>
              </a:rPr>
              <a:t>Network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1670" y="932447"/>
            <a:ext cx="1164590" cy="365760"/>
            <a:chOff x="591670" y="932447"/>
            <a:chExt cx="1164590" cy="365760"/>
          </a:xfrm>
        </p:grpSpPr>
        <p:sp>
          <p:nvSpPr>
            <p:cNvPr id="26" name="object 26"/>
            <p:cNvSpPr/>
            <p:nvPr/>
          </p:nvSpPr>
          <p:spPr>
            <a:xfrm>
              <a:off x="591670" y="932447"/>
              <a:ext cx="1164590" cy="365760"/>
            </a:xfrm>
            <a:custGeom>
              <a:avLst/>
              <a:gdLst/>
              <a:ahLst/>
              <a:cxnLst/>
              <a:rect l="l" t="t" r="r" b="b"/>
              <a:pathLst>
                <a:path w="1164589" h="365759">
                  <a:moveTo>
                    <a:pt x="1164463" y="0"/>
                  </a:moveTo>
                  <a:lnTo>
                    <a:pt x="319098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17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8547" y="6802"/>
                  </a:lnTo>
                  <a:lnTo>
                    <a:pt x="1164463" y="0"/>
                  </a:lnTo>
                  <a:close/>
                </a:path>
                <a:path w="1164589" h="365759">
                  <a:moveTo>
                    <a:pt x="1158547" y="6802"/>
                  </a:moveTo>
                  <a:lnTo>
                    <a:pt x="1144674" y="6802"/>
                  </a:lnTo>
                  <a:lnTo>
                    <a:pt x="839798" y="358677"/>
                  </a:lnTo>
                  <a:lnTo>
                    <a:pt x="852517" y="358677"/>
                  </a:lnTo>
                  <a:lnTo>
                    <a:pt x="1158547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74535" y="1122921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66" y="0"/>
                  </a:moveTo>
                  <a:lnTo>
                    <a:pt x="442163" y="0"/>
                  </a:lnTo>
                  <a:lnTo>
                    <a:pt x="442163" y="3708"/>
                  </a:lnTo>
                  <a:lnTo>
                    <a:pt x="325285" y="137287"/>
                  </a:lnTo>
                  <a:lnTo>
                    <a:pt x="10502" y="137287"/>
                  </a:lnTo>
                  <a:lnTo>
                    <a:pt x="127393" y="3708"/>
                  </a:lnTo>
                  <a:lnTo>
                    <a:pt x="442163" y="3708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2168" y="137287"/>
                  </a:lnTo>
                  <a:lnTo>
                    <a:pt x="449414" y="3708"/>
                  </a:lnTo>
                  <a:lnTo>
                    <a:pt x="452666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64753" y="976354"/>
              <a:ext cx="251692" cy="785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64310" y="1060462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5">
                  <a:moveTo>
                    <a:pt x="410629" y="0"/>
                  </a:moveTo>
                  <a:lnTo>
                    <a:pt x="400723" y="0"/>
                  </a:lnTo>
                  <a:lnTo>
                    <a:pt x="400723" y="3708"/>
                  </a:lnTo>
                  <a:lnTo>
                    <a:pt x="294360" y="124917"/>
                  </a:lnTo>
                  <a:lnTo>
                    <a:pt x="9893" y="124917"/>
                  </a:lnTo>
                  <a:lnTo>
                    <a:pt x="116255" y="3708"/>
                  </a:lnTo>
                  <a:lnTo>
                    <a:pt x="400723" y="3708"/>
                  </a:lnTo>
                  <a:lnTo>
                    <a:pt x="400723" y="0"/>
                  </a:lnTo>
                  <a:lnTo>
                    <a:pt x="112547" y="0"/>
                  </a:lnTo>
                  <a:lnTo>
                    <a:pt x="0" y="128625"/>
                  </a:lnTo>
                  <a:lnTo>
                    <a:pt x="298691" y="128625"/>
                  </a:lnTo>
                  <a:lnTo>
                    <a:pt x="301917" y="124917"/>
                  </a:lnTo>
                  <a:lnTo>
                    <a:pt x="407390" y="3708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55107" y="961970"/>
            <a:ext cx="4222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39160" y="806810"/>
            <a:ext cx="1617345" cy="1082675"/>
            <a:chOff x="439160" y="806810"/>
            <a:chExt cx="1617345" cy="1082675"/>
          </a:xfrm>
        </p:grpSpPr>
        <p:sp>
          <p:nvSpPr>
            <p:cNvPr id="32" name="object 32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66788" y="0"/>
                  </a:moveTo>
                  <a:lnTo>
                    <a:pt x="0" y="66788"/>
                  </a:lnTo>
                  <a:lnTo>
                    <a:pt x="33394" y="66788"/>
                  </a:lnTo>
                  <a:lnTo>
                    <a:pt x="33394" y="735906"/>
                  </a:lnTo>
                  <a:lnTo>
                    <a:pt x="100182" y="735906"/>
                  </a:lnTo>
                  <a:lnTo>
                    <a:pt x="100182" y="66788"/>
                  </a:lnTo>
                  <a:lnTo>
                    <a:pt x="133576" y="66788"/>
                  </a:lnTo>
                  <a:lnTo>
                    <a:pt x="66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0" y="66788"/>
                  </a:moveTo>
                  <a:lnTo>
                    <a:pt x="66788" y="0"/>
                  </a:lnTo>
                  <a:lnTo>
                    <a:pt x="133576" y="66788"/>
                  </a:lnTo>
                  <a:lnTo>
                    <a:pt x="100182" y="66788"/>
                  </a:lnTo>
                  <a:lnTo>
                    <a:pt x="100182" y="735906"/>
                  </a:lnTo>
                  <a:lnTo>
                    <a:pt x="33394" y="735906"/>
                  </a:lnTo>
                  <a:lnTo>
                    <a:pt x="33394" y="66788"/>
                  </a:lnTo>
                  <a:lnTo>
                    <a:pt x="0" y="66788"/>
                  </a:lnTo>
                  <a:close/>
                </a:path>
              </a:pathLst>
            </a:custGeom>
            <a:ln w="4947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10343" y="806810"/>
              <a:ext cx="210459" cy="218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66160" y="1518704"/>
              <a:ext cx="687705" cy="344170"/>
            </a:xfrm>
            <a:custGeom>
              <a:avLst/>
              <a:gdLst/>
              <a:ahLst/>
              <a:cxnLst/>
              <a:rect l="l" t="t" r="r" b="b"/>
              <a:pathLst>
                <a:path w="687705" h="344169">
                  <a:moveTo>
                    <a:pt x="0" y="343722"/>
                  </a:moveTo>
                  <a:lnTo>
                    <a:pt x="687445" y="0"/>
                  </a:lnTo>
                </a:path>
              </a:pathLst>
            </a:custGeom>
            <a:ln w="54000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43714" y="1452957"/>
              <a:ext cx="144735" cy="1844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837432" y="188341"/>
            <a:ext cx="39751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5">
                <a:latin typeface="Times New Roman"/>
                <a:cs typeface="Times New Roman"/>
              </a:rPr>
              <a:t>classifier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39160" y="35404"/>
            <a:ext cx="2769235" cy="596265"/>
            <a:chOff x="439160" y="35404"/>
            <a:chExt cx="2769235" cy="596265"/>
          </a:xfrm>
        </p:grpSpPr>
        <p:sp>
          <p:nvSpPr>
            <p:cNvPr id="39" name="object 39"/>
            <p:cNvSpPr/>
            <p:nvPr/>
          </p:nvSpPr>
          <p:spPr>
            <a:xfrm>
              <a:off x="1612044" y="267039"/>
              <a:ext cx="138523" cy="2337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66160" y="62404"/>
              <a:ext cx="687705" cy="344170"/>
            </a:xfrm>
            <a:custGeom>
              <a:avLst/>
              <a:gdLst/>
              <a:ahLst/>
              <a:cxnLst/>
              <a:rect l="l" t="t" r="r" b="b"/>
              <a:pathLst>
                <a:path w="687705" h="344170">
                  <a:moveTo>
                    <a:pt x="0" y="0"/>
                  </a:moveTo>
                  <a:lnTo>
                    <a:pt x="687445" y="343723"/>
                  </a:lnTo>
                </a:path>
              </a:pathLst>
            </a:custGeom>
            <a:ln w="54000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43714" y="287406"/>
              <a:ext cx="144735" cy="1844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44583" y="186321"/>
              <a:ext cx="63233" cy="632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4583" y="568439"/>
              <a:ext cx="63233" cy="632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165807" y="554439"/>
            <a:ext cx="5226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Times New Roman"/>
                <a:cs typeface="Times New Roman"/>
              </a:rPr>
              <a:t>RoI</a:t>
            </a:r>
            <a:r>
              <a:rPr dirty="0" sz="800" spc="-4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pooling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The </a:t>
            </a:r>
            <a:r>
              <a:rPr dirty="0" spc="25"/>
              <a:t>approaches </a:t>
            </a:r>
            <a:r>
              <a:rPr dirty="0" spc="85"/>
              <a:t>that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10"/>
              <a:t>seen </a:t>
            </a:r>
            <a:r>
              <a:rPr dirty="0" spc="-5"/>
              <a:t>so  </a:t>
            </a:r>
            <a:r>
              <a:rPr dirty="0" spc="25"/>
              <a:t>far </a:t>
            </a:r>
            <a:r>
              <a:rPr dirty="0" spc="35"/>
              <a:t>are </a:t>
            </a:r>
            <a:r>
              <a:rPr dirty="0" spc="10"/>
              <a:t>two </a:t>
            </a:r>
            <a:r>
              <a:rPr dirty="0" spc="30"/>
              <a:t>stage</a:t>
            </a:r>
            <a:r>
              <a:rPr dirty="0" spc="265"/>
              <a:t> </a:t>
            </a:r>
            <a:r>
              <a:rPr dirty="0" spc="25"/>
              <a:t>approaches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264395" y="482954"/>
            <a:ext cx="226822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Times New Roman"/>
                <a:cs typeface="Times New Roman"/>
              </a:rPr>
              <a:t>They </a:t>
            </a:r>
            <a:r>
              <a:rPr dirty="0" sz="1100" spc="-5">
                <a:latin typeface="Times New Roman"/>
                <a:cs typeface="Times New Roman"/>
              </a:rPr>
              <a:t>involve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30">
                <a:latin typeface="Times New Roman"/>
                <a:cs typeface="Times New Roman"/>
              </a:rPr>
              <a:t>proposal stage  </a:t>
            </a:r>
            <a:r>
              <a:rPr dirty="0" sz="1100" spc="55">
                <a:latin typeface="Times New Roman"/>
                <a:cs typeface="Times New Roman"/>
              </a:rPr>
              <a:t>and then a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stage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Can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30">
                <a:latin typeface="Times New Roman"/>
                <a:cs typeface="Times New Roman"/>
              </a:rPr>
              <a:t>end-to-end </a:t>
            </a:r>
            <a:r>
              <a:rPr dirty="0" sz="1100" spc="25">
                <a:latin typeface="Times New Roman"/>
                <a:cs typeface="Times New Roman"/>
              </a:rPr>
              <a:t>architec-  </a:t>
            </a:r>
            <a:r>
              <a:rPr dirty="0" sz="1100" spc="55">
                <a:latin typeface="Times New Roman"/>
                <a:cs typeface="Times New Roman"/>
              </a:rPr>
              <a:t>ture </a:t>
            </a:r>
            <a:r>
              <a:rPr dirty="0" sz="1100" spc="10">
                <a:latin typeface="Times New Roman"/>
                <a:cs typeface="Times New Roman"/>
              </a:rPr>
              <a:t>which </a:t>
            </a:r>
            <a:r>
              <a:rPr dirty="0" sz="1100" spc="15">
                <a:latin typeface="Times New Roman"/>
                <a:cs typeface="Times New Roman"/>
              </a:rPr>
              <a:t>does </a:t>
            </a:r>
            <a:r>
              <a:rPr dirty="0" sz="1100" spc="60">
                <a:latin typeface="Times New Roman"/>
                <a:cs typeface="Times New Roman"/>
              </a:rPr>
              <a:t>both </a:t>
            </a:r>
            <a:r>
              <a:rPr dirty="0" sz="1100" spc="30">
                <a:latin typeface="Times New Roman"/>
                <a:cs typeface="Times New Roman"/>
              </a:rPr>
              <a:t>proposal </a:t>
            </a:r>
            <a:r>
              <a:rPr dirty="0" sz="1100" spc="55">
                <a:latin typeface="Times New Roman"/>
                <a:cs typeface="Times New Roman"/>
              </a:rPr>
              <a:t>and 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simultaneously</a:t>
            </a:r>
            <a:r>
              <a:rPr dirty="0" sz="1100" spc="15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144583" y="950544"/>
            <a:ext cx="63233" cy="632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9" name="object 4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738505"/>
            <a:chOff x="0" y="0"/>
            <a:chExt cx="5760085" cy="73850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759996" cy="480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77921" y="370932"/>
              <a:ext cx="1146529" cy="3673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66172" y="370932"/>
              <a:ext cx="1165225" cy="365760"/>
            </a:xfrm>
            <a:custGeom>
              <a:avLst/>
              <a:gdLst/>
              <a:ahLst/>
              <a:cxnLst/>
              <a:rect l="l" t="t" r="r" b="b"/>
              <a:pathLst>
                <a:path w="1165225" h="365759">
                  <a:moveTo>
                    <a:pt x="1165081" y="0"/>
                  </a:moveTo>
                  <a:lnTo>
                    <a:pt x="319717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29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9154" y="6802"/>
                  </a:lnTo>
                  <a:lnTo>
                    <a:pt x="1165081" y="0"/>
                  </a:lnTo>
                  <a:close/>
                </a:path>
                <a:path w="1165225" h="365759">
                  <a:moveTo>
                    <a:pt x="1159154" y="6802"/>
                  </a:moveTo>
                  <a:lnTo>
                    <a:pt x="1145292" y="6802"/>
                  </a:lnTo>
                  <a:lnTo>
                    <a:pt x="839798" y="358677"/>
                  </a:lnTo>
                  <a:lnTo>
                    <a:pt x="852529" y="358677"/>
                  </a:lnTo>
                  <a:lnTo>
                    <a:pt x="115915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49032" y="560793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78" y="0"/>
                  </a:moveTo>
                  <a:lnTo>
                    <a:pt x="442163" y="0"/>
                  </a:lnTo>
                  <a:lnTo>
                    <a:pt x="442163" y="4330"/>
                  </a:lnTo>
                  <a:lnTo>
                    <a:pt x="325285" y="137896"/>
                  </a:lnTo>
                  <a:lnTo>
                    <a:pt x="10515" y="137896"/>
                  </a:lnTo>
                  <a:lnTo>
                    <a:pt x="127393" y="4330"/>
                  </a:lnTo>
                  <a:lnTo>
                    <a:pt x="442163" y="4330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1635" y="137896"/>
                  </a:lnTo>
                  <a:lnTo>
                    <a:pt x="448881" y="4330"/>
                  </a:lnTo>
                  <a:lnTo>
                    <a:pt x="452678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38636" y="414839"/>
              <a:ext cx="251692" cy="791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38807" y="498944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4">
                  <a:moveTo>
                    <a:pt x="410629" y="0"/>
                  </a:moveTo>
                  <a:lnTo>
                    <a:pt x="400735" y="0"/>
                  </a:lnTo>
                  <a:lnTo>
                    <a:pt x="400735" y="3721"/>
                  </a:lnTo>
                  <a:lnTo>
                    <a:pt x="294982" y="124917"/>
                  </a:lnTo>
                  <a:lnTo>
                    <a:pt x="9893" y="124917"/>
                  </a:lnTo>
                  <a:lnTo>
                    <a:pt x="116268" y="3721"/>
                  </a:lnTo>
                  <a:lnTo>
                    <a:pt x="400735" y="3721"/>
                  </a:lnTo>
                  <a:lnTo>
                    <a:pt x="400735" y="0"/>
                  </a:lnTo>
                  <a:lnTo>
                    <a:pt x="112560" y="0"/>
                  </a:lnTo>
                  <a:lnTo>
                    <a:pt x="0" y="128638"/>
                  </a:lnTo>
                  <a:lnTo>
                    <a:pt x="298691" y="128638"/>
                  </a:lnTo>
                  <a:lnTo>
                    <a:pt x="301929" y="124917"/>
                  </a:lnTo>
                  <a:lnTo>
                    <a:pt x="407403" y="3721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859441" y="2264831"/>
            <a:ext cx="1642493" cy="50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36085" y="2624202"/>
            <a:ext cx="210820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550" spc="5" b="1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95607" y="1840205"/>
            <a:ext cx="1137920" cy="762000"/>
            <a:chOff x="1095607" y="1840205"/>
            <a:chExt cx="1137920" cy="762000"/>
          </a:xfrm>
        </p:grpSpPr>
        <p:sp>
          <p:nvSpPr>
            <p:cNvPr id="12" name="object 12"/>
            <p:cNvSpPr/>
            <p:nvPr/>
          </p:nvSpPr>
          <p:spPr>
            <a:xfrm>
              <a:off x="1098147" y="2031978"/>
              <a:ext cx="943610" cy="567690"/>
            </a:xfrm>
            <a:custGeom>
              <a:avLst/>
              <a:gdLst/>
              <a:ahLst/>
              <a:cxnLst/>
              <a:rect l="l" t="t" r="r" b="b"/>
              <a:pathLst>
                <a:path w="943610" h="567689">
                  <a:moveTo>
                    <a:pt x="943073" y="0"/>
                  </a:moveTo>
                  <a:lnTo>
                    <a:pt x="0" y="0"/>
                  </a:lnTo>
                  <a:lnTo>
                    <a:pt x="0" y="567080"/>
                  </a:lnTo>
                  <a:lnTo>
                    <a:pt x="943073" y="567080"/>
                  </a:lnTo>
                  <a:lnTo>
                    <a:pt x="943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41220" y="1842745"/>
              <a:ext cx="189230" cy="756920"/>
            </a:xfrm>
            <a:custGeom>
              <a:avLst/>
              <a:gdLst/>
              <a:ahLst/>
              <a:cxnLst/>
              <a:rect l="l" t="t" r="r" b="b"/>
              <a:pathLst>
                <a:path w="189230" h="756919">
                  <a:moveTo>
                    <a:pt x="189233" y="0"/>
                  </a:moveTo>
                  <a:lnTo>
                    <a:pt x="0" y="189233"/>
                  </a:lnTo>
                  <a:lnTo>
                    <a:pt x="0" y="756313"/>
                  </a:lnTo>
                  <a:lnTo>
                    <a:pt x="189233" y="567080"/>
                  </a:lnTo>
                  <a:lnTo>
                    <a:pt x="189233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98147" y="1842745"/>
              <a:ext cx="1132840" cy="189230"/>
            </a:xfrm>
            <a:custGeom>
              <a:avLst/>
              <a:gdLst/>
              <a:ahLst/>
              <a:cxnLst/>
              <a:rect l="l" t="t" r="r" b="b"/>
              <a:pathLst>
                <a:path w="1132839" h="189230">
                  <a:moveTo>
                    <a:pt x="1132306" y="0"/>
                  </a:moveTo>
                  <a:lnTo>
                    <a:pt x="189233" y="0"/>
                  </a:lnTo>
                  <a:lnTo>
                    <a:pt x="0" y="189233"/>
                  </a:lnTo>
                  <a:lnTo>
                    <a:pt x="943073" y="189233"/>
                  </a:lnTo>
                  <a:lnTo>
                    <a:pt x="1132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8147" y="1842745"/>
              <a:ext cx="1132840" cy="756920"/>
            </a:xfrm>
            <a:custGeom>
              <a:avLst/>
              <a:gdLst/>
              <a:ahLst/>
              <a:cxnLst/>
              <a:rect l="l" t="t" r="r" b="b"/>
              <a:pathLst>
                <a:path w="1132839" h="756919">
                  <a:moveTo>
                    <a:pt x="0" y="189233"/>
                  </a:moveTo>
                  <a:lnTo>
                    <a:pt x="189233" y="0"/>
                  </a:lnTo>
                  <a:lnTo>
                    <a:pt x="1132306" y="0"/>
                  </a:lnTo>
                  <a:lnTo>
                    <a:pt x="1132306" y="567080"/>
                  </a:lnTo>
                  <a:lnTo>
                    <a:pt x="943073" y="756313"/>
                  </a:lnTo>
                  <a:lnTo>
                    <a:pt x="0" y="756313"/>
                  </a:lnTo>
                  <a:lnTo>
                    <a:pt x="0" y="189233"/>
                  </a:lnTo>
                  <a:close/>
                </a:path>
                <a:path w="1132839" h="756919">
                  <a:moveTo>
                    <a:pt x="0" y="189233"/>
                  </a:moveTo>
                  <a:lnTo>
                    <a:pt x="943073" y="189233"/>
                  </a:lnTo>
                  <a:lnTo>
                    <a:pt x="1132306" y="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41220" y="2031978"/>
              <a:ext cx="0" cy="567690"/>
            </a:xfrm>
            <a:custGeom>
              <a:avLst/>
              <a:gdLst/>
              <a:ahLst/>
              <a:cxnLst/>
              <a:rect l="l" t="t" r="r" b="b"/>
              <a:pathLst>
                <a:path w="0" h="567689">
                  <a:moveTo>
                    <a:pt x="0" y="0"/>
                  </a:moveTo>
                  <a:lnTo>
                    <a:pt x="0" y="567080"/>
                  </a:lnTo>
                </a:path>
              </a:pathLst>
            </a:custGeom>
            <a:ln w="4947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391559" y="2257486"/>
            <a:ext cx="356235" cy="112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50" spc="5">
                <a:latin typeface="Times New Roman"/>
                <a:cs typeface="Times New Roman"/>
              </a:rPr>
              <a:t>conv</a:t>
            </a:r>
            <a:r>
              <a:rPr dirty="0" sz="550" spc="-45">
                <a:latin typeface="Times New Roman"/>
                <a:cs typeface="Times New Roman"/>
              </a:rPr>
              <a:t> </a:t>
            </a:r>
            <a:r>
              <a:rPr dirty="0" sz="550" spc="5">
                <a:latin typeface="Times New Roman"/>
                <a:cs typeface="Times New Roman"/>
              </a:rPr>
              <a:t>layers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59369" y="1441397"/>
            <a:ext cx="1165225" cy="508000"/>
            <a:chOff x="1159369" y="1441397"/>
            <a:chExt cx="1165225" cy="508000"/>
          </a:xfrm>
        </p:grpSpPr>
        <p:sp>
          <p:nvSpPr>
            <p:cNvPr id="19" name="object 19"/>
            <p:cNvSpPr/>
            <p:nvPr/>
          </p:nvSpPr>
          <p:spPr>
            <a:xfrm>
              <a:off x="1612044" y="1798838"/>
              <a:ext cx="138523" cy="1502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72356" y="1441397"/>
              <a:ext cx="1146529" cy="3691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9369" y="1442016"/>
              <a:ext cx="1165225" cy="366395"/>
            </a:xfrm>
            <a:custGeom>
              <a:avLst/>
              <a:gdLst/>
              <a:ahLst/>
              <a:cxnLst/>
              <a:rect l="l" t="t" r="r" b="b"/>
              <a:pathLst>
                <a:path w="1165225" h="366394">
                  <a:moveTo>
                    <a:pt x="1165081" y="0"/>
                  </a:moveTo>
                  <a:lnTo>
                    <a:pt x="319717" y="0"/>
                  </a:lnTo>
                  <a:lnTo>
                    <a:pt x="0" y="366097"/>
                  </a:lnTo>
                  <a:lnTo>
                    <a:pt x="846601" y="366097"/>
                  </a:lnTo>
                  <a:lnTo>
                    <a:pt x="852519" y="359295"/>
                  </a:lnTo>
                  <a:lnTo>
                    <a:pt x="19789" y="359295"/>
                  </a:lnTo>
                  <a:lnTo>
                    <a:pt x="324664" y="6802"/>
                  </a:lnTo>
                  <a:lnTo>
                    <a:pt x="1159164" y="6802"/>
                  </a:lnTo>
                  <a:lnTo>
                    <a:pt x="1165081" y="0"/>
                  </a:lnTo>
                  <a:close/>
                </a:path>
                <a:path w="1165225" h="366394">
                  <a:moveTo>
                    <a:pt x="1159164" y="6802"/>
                  </a:moveTo>
                  <a:lnTo>
                    <a:pt x="1145292" y="6802"/>
                  </a:lnTo>
                  <a:lnTo>
                    <a:pt x="839798" y="359295"/>
                  </a:lnTo>
                  <a:lnTo>
                    <a:pt x="852519" y="359295"/>
                  </a:lnTo>
                  <a:lnTo>
                    <a:pt x="1159164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259806" y="1538945"/>
            <a:ext cx="55435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solidFill>
                  <a:srgbClr val="C00000"/>
                </a:solidFill>
                <a:latin typeface="Times New Roman"/>
                <a:cs typeface="Times New Roman"/>
              </a:rPr>
              <a:t>feature</a:t>
            </a:r>
            <a:r>
              <a:rPr dirty="0" sz="800" spc="-6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C00000"/>
                </a:solidFill>
                <a:latin typeface="Times New Roman"/>
                <a:cs typeface="Times New Roman"/>
              </a:rPr>
              <a:t>maps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31369" y="1343588"/>
            <a:ext cx="210459" cy="218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78424" y="1384961"/>
            <a:ext cx="11588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 b="1">
                <a:latin typeface="Times New Roman"/>
                <a:cs typeface="Times New Roman"/>
              </a:rPr>
              <a:t>Region </a:t>
            </a:r>
            <a:r>
              <a:rPr dirty="0" sz="800" b="1">
                <a:latin typeface="Times New Roman"/>
                <a:cs typeface="Times New Roman"/>
              </a:rPr>
              <a:t>Proposal</a:t>
            </a:r>
            <a:r>
              <a:rPr dirty="0" sz="800" spc="-70" b="1">
                <a:latin typeface="Times New Roman"/>
                <a:cs typeface="Times New Roman"/>
              </a:rPr>
              <a:t> </a:t>
            </a:r>
            <a:r>
              <a:rPr dirty="0" sz="800" spc="5" b="1">
                <a:latin typeface="Times New Roman"/>
                <a:cs typeface="Times New Roman"/>
              </a:rPr>
              <a:t>Network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1670" y="932447"/>
            <a:ext cx="1164590" cy="365760"/>
            <a:chOff x="591670" y="932447"/>
            <a:chExt cx="1164590" cy="365760"/>
          </a:xfrm>
        </p:grpSpPr>
        <p:sp>
          <p:nvSpPr>
            <p:cNvPr id="26" name="object 26"/>
            <p:cNvSpPr/>
            <p:nvPr/>
          </p:nvSpPr>
          <p:spPr>
            <a:xfrm>
              <a:off x="591670" y="932447"/>
              <a:ext cx="1164590" cy="365760"/>
            </a:xfrm>
            <a:custGeom>
              <a:avLst/>
              <a:gdLst/>
              <a:ahLst/>
              <a:cxnLst/>
              <a:rect l="l" t="t" r="r" b="b"/>
              <a:pathLst>
                <a:path w="1164589" h="365759">
                  <a:moveTo>
                    <a:pt x="1164463" y="0"/>
                  </a:moveTo>
                  <a:lnTo>
                    <a:pt x="319098" y="0"/>
                  </a:lnTo>
                  <a:lnTo>
                    <a:pt x="0" y="365479"/>
                  </a:lnTo>
                  <a:lnTo>
                    <a:pt x="846601" y="365479"/>
                  </a:lnTo>
                  <a:lnTo>
                    <a:pt x="852517" y="358677"/>
                  </a:lnTo>
                  <a:lnTo>
                    <a:pt x="19789" y="358677"/>
                  </a:lnTo>
                  <a:lnTo>
                    <a:pt x="324664" y="6802"/>
                  </a:lnTo>
                  <a:lnTo>
                    <a:pt x="1158547" y="6802"/>
                  </a:lnTo>
                  <a:lnTo>
                    <a:pt x="1164463" y="0"/>
                  </a:lnTo>
                  <a:close/>
                </a:path>
                <a:path w="1164589" h="365759">
                  <a:moveTo>
                    <a:pt x="1158547" y="6802"/>
                  </a:moveTo>
                  <a:lnTo>
                    <a:pt x="1144674" y="6802"/>
                  </a:lnTo>
                  <a:lnTo>
                    <a:pt x="839798" y="358677"/>
                  </a:lnTo>
                  <a:lnTo>
                    <a:pt x="852517" y="358677"/>
                  </a:lnTo>
                  <a:lnTo>
                    <a:pt x="1158547" y="6802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74535" y="1122921"/>
              <a:ext cx="452755" cy="142240"/>
            </a:xfrm>
            <a:custGeom>
              <a:avLst/>
              <a:gdLst/>
              <a:ahLst/>
              <a:cxnLst/>
              <a:rect l="l" t="t" r="r" b="b"/>
              <a:pathLst>
                <a:path w="452755" h="142240">
                  <a:moveTo>
                    <a:pt x="452666" y="0"/>
                  </a:moveTo>
                  <a:lnTo>
                    <a:pt x="442163" y="0"/>
                  </a:lnTo>
                  <a:lnTo>
                    <a:pt x="442163" y="3708"/>
                  </a:lnTo>
                  <a:lnTo>
                    <a:pt x="325285" y="137287"/>
                  </a:lnTo>
                  <a:lnTo>
                    <a:pt x="10502" y="137287"/>
                  </a:lnTo>
                  <a:lnTo>
                    <a:pt x="127393" y="3708"/>
                  </a:lnTo>
                  <a:lnTo>
                    <a:pt x="442163" y="3708"/>
                  </a:lnTo>
                  <a:lnTo>
                    <a:pt x="442163" y="0"/>
                  </a:lnTo>
                  <a:lnTo>
                    <a:pt x="124294" y="0"/>
                  </a:lnTo>
                  <a:lnTo>
                    <a:pt x="0" y="141617"/>
                  </a:lnTo>
                  <a:lnTo>
                    <a:pt x="328371" y="141617"/>
                  </a:lnTo>
                  <a:lnTo>
                    <a:pt x="332168" y="137287"/>
                  </a:lnTo>
                  <a:lnTo>
                    <a:pt x="449414" y="3708"/>
                  </a:lnTo>
                  <a:lnTo>
                    <a:pt x="452666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64753" y="976354"/>
              <a:ext cx="251692" cy="785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64310" y="1060462"/>
              <a:ext cx="410845" cy="128905"/>
            </a:xfrm>
            <a:custGeom>
              <a:avLst/>
              <a:gdLst/>
              <a:ahLst/>
              <a:cxnLst/>
              <a:rect l="l" t="t" r="r" b="b"/>
              <a:pathLst>
                <a:path w="410844" h="128905">
                  <a:moveTo>
                    <a:pt x="410629" y="0"/>
                  </a:moveTo>
                  <a:lnTo>
                    <a:pt x="400723" y="0"/>
                  </a:lnTo>
                  <a:lnTo>
                    <a:pt x="400723" y="3708"/>
                  </a:lnTo>
                  <a:lnTo>
                    <a:pt x="294360" y="124917"/>
                  </a:lnTo>
                  <a:lnTo>
                    <a:pt x="9893" y="124917"/>
                  </a:lnTo>
                  <a:lnTo>
                    <a:pt x="116255" y="3708"/>
                  </a:lnTo>
                  <a:lnTo>
                    <a:pt x="400723" y="3708"/>
                  </a:lnTo>
                  <a:lnTo>
                    <a:pt x="400723" y="0"/>
                  </a:lnTo>
                  <a:lnTo>
                    <a:pt x="112547" y="0"/>
                  </a:lnTo>
                  <a:lnTo>
                    <a:pt x="0" y="128625"/>
                  </a:lnTo>
                  <a:lnTo>
                    <a:pt x="298691" y="128625"/>
                  </a:lnTo>
                  <a:lnTo>
                    <a:pt x="301917" y="124917"/>
                  </a:lnTo>
                  <a:lnTo>
                    <a:pt x="407390" y="3708"/>
                  </a:lnTo>
                  <a:lnTo>
                    <a:pt x="410629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55107" y="961970"/>
            <a:ext cx="42227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>
                <a:latin typeface="Times New Roman"/>
                <a:cs typeface="Times New Roman"/>
              </a:rPr>
              <a:t>proposals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39160" y="806810"/>
            <a:ext cx="1617345" cy="1082675"/>
            <a:chOff x="439160" y="806810"/>
            <a:chExt cx="1617345" cy="1082675"/>
          </a:xfrm>
        </p:grpSpPr>
        <p:sp>
          <p:nvSpPr>
            <p:cNvPr id="32" name="object 32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66788" y="0"/>
                  </a:moveTo>
                  <a:lnTo>
                    <a:pt x="0" y="66788"/>
                  </a:lnTo>
                  <a:lnTo>
                    <a:pt x="33394" y="66788"/>
                  </a:lnTo>
                  <a:lnTo>
                    <a:pt x="33394" y="735906"/>
                  </a:lnTo>
                  <a:lnTo>
                    <a:pt x="100182" y="735906"/>
                  </a:lnTo>
                  <a:lnTo>
                    <a:pt x="100182" y="66788"/>
                  </a:lnTo>
                  <a:lnTo>
                    <a:pt x="133576" y="66788"/>
                  </a:lnTo>
                  <a:lnTo>
                    <a:pt x="66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920012" y="821133"/>
              <a:ext cx="133985" cy="735965"/>
            </a:xfrm>
            <a:custGeom>
              <a:avLst/>
              <a:gdLst/>
              <a:ahLst/>
              <a:cxnLst/>
              <a:rect l="l" t="t" r="r" b="b"/>
              <a:pathLst>
                <a:path w="133985" h="735965">
                  <a:moveTo>
                    <a:pt x="0" y="66788"/>
                  </a:moveTo>
                  <a:lnTo>
                    <a:pt x="66788" y="0"/>
                  </a:lnTo>
                  <a:lnTo>
                    <a:pt x="133576" y="66788"/>
                  </a:lnTo>
                  <a:lnTo>
                    <a:pt x="100182" y="66788"/>
                  </a:lnTo>
                  <a:lnTo>
                    <a:pt x="100182" y="735906"/>
                  </a:lnTo>
                  <a:lnTo>
                    <a:pt x="33394" y="735906"/>
                  </a:lnTo>
                  <a:lnTo>
                    <a:pt x="33394" y="66788"/>
                  </a:lnTo>
                  <a:lnTo>
                    <a:pt x="0" y="66788"/>
                  </a:lnTo>
                  <a:close/>
                </a:path>
              </a:pathLst>
            </a:custGeom>
            <a:ln w="4947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10343" y="806810"/>
              <a:ext cx="210459" cy="218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66160" y="1518704"/>
              <a:ext cx="687705" cy="344170"/>
            </a:xfrm>
            <a:custGeom>
              <a:avLst/>
              <a:gdLst/>
              <a:ahLst/>
              <a:cxnLst/>
              <a:rect l="l" t="t" r="r" b="b"/>
              <a:pathLst>
                <a:path w="687705" h="344169">
                  <a:moveTo>
                    <a:pt x="0" y="343722"/>
                  </a:moveTo>
                  <a:lnTo>
                    <a:pt x="687445" y="0"/>
                  </a:lnTo>
                </a:path>
              </a:pathLst>
            </a:custGeom>
            <a:ln w="54000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43714" y="1452957"/>
              <a:ext cx="144735" cy="1844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837432" y="188341"/>
            <a:ext cx="39751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5">
                <a:latin typeface="Times New Roman"/>
                <a:cs typeface="Times New Roman"/>
              </a:rPr>
              <a:t>classifier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39160" y="35404"/>
            <a:ext cx="2769235" cy="596265"/>
            <a:chOff x="439160" y="35404"/>
            <a:chExt cx="2769235" cy="596265"/>
          </a:xfrm>
        </p:grpSpPr>
        <p:sp>
          <p:nvSpPr>
            <p:cNvPr id="39" name="object 39"/>
            <p:cNvSpPr/>
            <p:nvPr/>
          </p:nvSpPr>
          <p:spPr>
            <a:xfrm>
              <a:off x="1612044" y="267039"/>
              <a:ext cx="138523" cy="2337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66160" y="62404"/>
              <a:ext cx="687705" cy="344170"/>
            </a:xfrm>
            <a:custGeom>
              <a:avLst/>
              <a:gdLst/>
              <a:ahLst/>
              <a:cxnLst/>
              <a:rect l="l" t="t" r="r" b="b"/>
              <a:pathLst>
                <a:path w="687705" h="344170">
                  <a:moveTo>
                    <a:pt x="0" y="0"/>
                  </a:moveTo>
                  <a:lnTo>
                    <a:pt x="687445" y="343723"/>
                  </a:lnTo>
                </a:path>
              </a:pathLst>
            </a:custGeom>
            <a:ln w="54000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43714" y="287406"/>
              <a:ext cx="144735" cy="1844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44583" y="186321"/>
              <a:ext cx="63233" cy="632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4583" y="568439"/>
              <a:ext cx="63233" cy="632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165807" y="554439"/>
            <a:ext cx="5226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Times New Roman"/>
                <a:cs typeface="Times New Roman"/>
              </a:rPr>
              <a:t>RoI</a:t>
            </a:r>
            <a:r>
              <a:rPr dirty="0" sz="800" spc="-45">
                <a:latin typeface="Times New Roman"/>
                <a:cs typeface="Times New Roman"/>
              </a:rPr>
              <a:t> </a:t>
            </a:r>
            <a:r>
              <a:rPr dirty="0" sz="800">
                <a:latin typeface="Times New Roman"/>
                <a:cs typeface="Times New Roman"/>
              </a:rPr>
              <a:t>pooling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3264395" y="100849"/>
            <a:ext cx="2268220" cy="363855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55"/>
              <a:t>The </a:t>
            </a:r>
            <a:r>
              <a:rPr dirty="0" spc="25"/>
              <a:t>approaches </a:t>
            </a:r>
            <a:r>
              <a:rPr dirty="0" spc="85"/>
              <a:t>that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10"/>
              <a:t>seen </a:t>
            </a:r>
            <a:r>
              <a:rPr dirty="0" spc="-5"/>
              <a:t>so  </a:t>
            </a:r>
            <a:r>
              <a:rPr dirty="0" spc="25"/>
              <a:t>far </a:t>
            </a:r>
            <a:r>
              <a:rPr dirty="0" spc="35"/>
              <a:t>are </a:t>
            </a:r>
            <a:r>
              <a:rPr dirty="0" spc="10"/>
              <a:t>two </a:t>
            </a:r>
            <a:r>
              <a:rPr dirty="0" spc="30"/>
              <a:t>stage</a:t>
            </a:r>
            <a:r>
              <a:rPr dirty="0" spc="265"/>
              <a:t> </a:t>
            </a:r>
            <a:r>
              <a:rPr dirty="0" spc="25"/>
              <a:t>approaches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264395" y="482954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Times New Roman"/>
                <a:cs typeface="Times New Roman"/>
              </a:rPr>
              <a:t>They </a:t>
            </a:r>
            <a:r>
              <a:rPr dirty="0" sz="1100" spc="-5">
                <a:latin typeface="Times New Roman"/>
                <a:cs typeface="Times New Roman"/>
              </a:rPr>
              <a:t>involve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30">
                <a:latin typeface="Times New Roman"/>
                <a:cs typeface="Times New Roman"/>
              </a:rPr>
              <a:t>proposal stage  </a:t>
            </a:r>
            <a:r>
              <a:rPr dirty="0" sz="1100" spc="55">
                <a:latin typeface="Times New Roman"/>
                <a:cs typeface="Times New Roman"/>
              </a:rPr>
              <a:t>and then a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stage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Can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30">
                <a:latin typeface="Times New Roman"/>
                <a:cs typeface="Times New Roman"/>
              </a:rPr>
              <a:t>end-to-end </a:t>
            </a:r>
            <a:r>
              <a:rPr dirty="0" sz="1100" spc="25">
                <a:latin typeface="Times New Roman"/>
                <a:cs typeface="Times New Roman"/>
              </a:rPr>
              <a:t>architec-  </a:t>
            </a:r>
            <a:r>
              <a:rPr dirty="0" sz="1100" spc="55">
                <a:latin typeface="Times New Roman"/>
                <a:cs typeface="Times New Roman"/>
              </a:rPr>
              <a:t>ture </a:t>
            </a:r>
            <a:r>
              <a:rPr dirty="0" sz="1100" spc="10">
                <a:latin typeface="Times New Roman"/>
                <a:cs typeface="Times New Roman"/>
              </a:rPr>
              <a:t>which </a:t>
            </a:r>
            <a:r>
              <a:rPr dirty="0" sz="1100" spc="15">
                <a:latin typeface="Times New Roman"/>
                <a:cs typeface="Times New Roman"/>
              </a:rPr>
              <a:t>does </a:t>
            </a:r>
            <a:r>
              <a:rPr dirty="0" sz="1100" spc="60">
                <a:latin typeface="Times New Roman"/>
                <a:cs typeface="Times New Roman"/>
              </a:rPr>
              <a:t>both </a:t>
            </a:r>
            <a:r>
              <a:rPr dirty="0" sz="1100" spc="30">
                <a:latin typeface="Times New Roman"/>
                <a:cs typeface="Times New Roman"/>
              </a:rPr>
              <a:t>proposal </a:t>
            </a:r>
            <a:r>
              <a:rPr dirty="0" sz="1100" spc="55">
                <a:latin typeface="Times New Roman"/>
                <a:cs typeface="Times New Roman"/>
              </a:rPr>
              <a:t>and 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simultaneously</a:t>
            </a:r>
            <a:r>
              <a:rPr dirty="0" sz="1100" spc="15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idea </a:t>
            </a:r>
            <a:r>
              <a:rPr dirty="0" sz="1100" spc="40">
                <a:latin typeface="Times New Roman"/>
                <a:cs typeface="Times New Roman"/>
              </a:rPr>
              <a:t>behind </a:t>
            </a:r>
            <a:r>
              <a:rPr dirty="0" sz="1100" spc="25" b="1">
                <a:latin typeface="Georgia"/>
                <a:cs typeface="Georgia"/>
              </a:rPr>
              <a:t>YOLO-</a:t>
            </a:r>
            <a:r>
              <a:rPr dirty="0" sz="1100" spc="25">
                <a:latin typeface="Times New Roman"/>
                <a:cs typeface="Times New Roman"/>
              </a:rPr>
              <a:t>You  </a:t>
            </a:r>
            <a:r>
              <a:rPr dirty="0" sz="1100" spc="30">
                <a:latin typeface="Times New Roman"/>
                <a:cs typeface="Times New Roman"/>
              </a:rPr>
              <a:t>Only </a:t>
            </a:r>
            <a:r>
              <a:rPr dirty="0" sz="1100" spc="10">
                <a:latin typeface="Times New Roman"/>
                <a:cs typeface="Times New Roman"/>
              </a:rPr>
              <a:t>Look</a:t>
            </a:r>
            <a:r>
              <a:rPr dirty="0" sz="1100" spc="13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Once.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144583" y="950544"/>
            <a:ext cx="63233" cy="632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144583" y="1504721"/>
            <a:ext cx="63233" cy="632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3393" y="205421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1557" y="565427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6178" y="381638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798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c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w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h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773682" y="205421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3744" y="1042483"/>
            <a:ext cx="1135381" cy="1135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2475" y="1042487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49730" y="2167707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44583" y="30678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264395" y="221296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114" i="1">
                <a:latin typeface="Times New Roman"/>
                <a:cs typeface="Times New Roman"/>
              </a:rPr>
              <a:t>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409" i="1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grids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64395" y="393368"/>
            <a:ext cx="387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5">
                <a:latin typeface="Times New Roman"/>
                <a:cs typeface="Times New Roman"/>
              </a:rPr>
              <a:t>(S=7)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3393" y="205421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1557" y="565427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6178" y="381638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798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c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w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h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773682" y="205421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2475" y="1042483"/>
            <a:ext cx="1136650" cy="1135380"/>
            <a:chOff x="602475" y="1042483"/>
            <a:chExt cx="1136650" cy="1135380"/>
          </a:xfrm>
        </p:grpSpPr>
        <p:sp>
          <p:nvSpPr>
            <p:cNvPr id="8" name="object 8"/>
            <p:cNvSpPr/>
            <p:nvPr/>
          </p:nvSpPr>
          <p:spPr>
            <a:xfrm>
              <a:off x="603744" y="1042483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02475" y="1852747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 h="0">
                  <a:moveTo>
                    <a:pt x="0" y="0"/>
                  </a:moveTo>
                  <a:lnTo>
                    <a:pt x="15424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02475" y="1042487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49730" y="2167707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44583" y="30678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264395" y="221296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114" i="1">
                <a:latin typeface="Times New Roman"/>
                <a:cs typeface="Times New Roman"/>
              </a:rPr>
              <a:t>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409" i="1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grids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64395" y="349590"/>
            <a:ext cx="226822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65">
                <a:latin typeface="Times New Roman"/>
                <a:cs typeface="Times New Roman"/>
              </a:rPr>
              <a:t>(S=7)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0">
                <a:latin typeface="Times New Roman"/>
                <a:cs typeface="Times New Roman"/>
              </a:rPr>
              <a:t>in  </a:t>
            </a:r>
            <a:r>
              <a:rPr dirty="0" sz="1100" spc="30">
                <a:latin typeface="Times New Roman"/>
                <a:cs typeface="Times New Roman"/>
              </a:rPr>
              <a:t>predicting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75" i="1">
                <a:latin typeface="Times New Roman"/>
                <a:cs typeface="Times New Roman"/>
              </a:rPr>
              <a:t>k</a:t>
            </a:r>
            <a:r>
              <a:rPr dirty="0" sz="1100" spc="-125" i="1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quantities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44583" y="68888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" name="object 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5422" y="419918"/>
            <a:ext cx="4699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20" b="0" i="1">
                <a:latin typeface="Bookman Old Style"/>
                <a:cs typeface="Bookman Old Style"/>
              </a:rPr>
              <a:t>c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393" y="205421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1557" y="565427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6178" y="381512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799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c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w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h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73682" y="205421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2475" y="1042483"/>
            <a:ext cx="1136650" cy="1135380"/>
            <a:chOff x="602475" y="1042483"/>
            <a:chExt cx="1136650" cy="1135380"/>
          </a:xfrm>
        </p:grpSpPr>
        <p:sp>
          <p:nvSpPr>
            <p:cNvPr id="9" name="object 9"/>
            <p:cNvSpPr/>
            <p:nvPr/>
          </p:nvSpPr>
          <p:spPr>
            <a:xfrm>
              <a:off x="603744" y="1042483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2475" y="1852747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 h="0">
                  <a:moveTo>
                    <a:pt x="0" y="0"/>
                  </a:moveTo>
                  <a:lnTo>
                    <a:pt x="15424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2475" y="1042487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49730" y="2167707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4583" y="30678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264395" y="221296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114" i="1">
                <a:latin typeface="Times New Roman"/>
                <a:cs typeface="Times New Roman"/>
              </a:rPr>
              <a:t>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409" i="1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grids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64395" y="349590"/>
            <a:ext cx="2269490" cy="11722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65">
                <a:latin typeface="Times New Roman"/>
                <a:cs typeface="Times New Roman"/>
              </a:rPr>
              <a:t>(S=7)</a:t>
            </a:r>
            <a:endParaRPr sz="11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0">
                <a:latin typeface="Times New Roman"/>
                <a:cs typeface="Times New Roman"/>
              </a:rPr>
              <a:t>in  </a:t>
            </a:r>
            <a:r>
              <a:rPr dirty="0" sz="1100" spc="30">
                <a:latin typeface="Times New Roman"/>
                <a:cs typeface="Times New Roman"/>
              </a:rPr>
              <a:t>predicting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75" i="1">
                <a:latin typeface="Times New Roman"/>
                <a:cs typeface="Times New Roman"/>
              </a:rPr>
              <a:t>k</a:t>
            </a:r>
            <a:r>
              <a:rPr dirty="0" sz="1100" spc="-125" i="1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quantities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Probability </a:t>
            </a:r>
            <a:r>
              <a:rPr dirty="0" sz="1100" spc="15">
                <a:latin typeface="Times New Roman"/>
                <a:cs typeface="Times New Roman"/>
              </a:rPr>
              <a:t>(confidence)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  is </a:t>
            </a:r>
            <a:r>
              <a:rPr dirty="0" sz="1100" spc="25">
                <a:latin typeface="Times New Roman"/>
                <a:cs typeface="Times New Roman"/>
              </a:rPr>
              <a:t>indeed </a:t>
            </a:r>
            <a:r>
              <a:rPr dirty="0" sz="1100" spc="30">
                <a:latin typeface="Times New Roman"/>
                <a:cs typeface="Times New Roman"/>
              </a:rPr>
              <a:t>contained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a true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44583" y="68888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44583" y="107099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9" name="object 1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8756" y="419918"/>
            <a:ext cx="7747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100" b="0" i="1">
                <a:latin typeface="Bookman Old Style"/>
                <a:cs typeface="Bookman Old Style"/>
              </a:rPr>
              <a:t>w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393" y="205421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1557" y="565427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6178" y="381512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799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c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w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h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73682" y="205421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2475" y="1042483"/>
            <a:ext cx="1136650" cy="1135380"/>
            <a:chOff x="602475" y="1042483"/>
            <a:chExt cx="1136650" cy="1135380"/>
          </a:xfrm>
        </p:grpSpPr>
        <p:sp>
          <p:nvSpPr>
            <p:cNvPr id="9" name="object 9"/>
            <p:cNvSpPr/>
            <p:nvPr/>
          </p:nvSpPr>
          <p:spPr>
            <a:xfrm>
              <a:off x="603744" y="1042483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2475" y="1852747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 h="0">
                  <a:moveTo>
                    <a:pt x="0" y="0"/>
                  </a:moveTo>
                  <a:lnTo>
                    <a:pt x="15424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2475" y="1042487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49730" y="2167707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4583" y="30678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264395" y="221296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114" i="1">
                <a:latin typeface="Times New Roman"/>
                <a:cs typeface="Times New Roman"/>
              </a:rPr>
              <a:t>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409" i="1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grids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64395" y="349590"/>
            <a:ext cx="2269490" cy="13817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65">
                <a:latin typeface="Times New Roman"/>
                <a:cs typeface="Times New Roman"/>
              </a:rPr>
              <a:t>(S=7)</a:t>
            </a:r>
            <a:endParaRPr sz="11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0">
                <a:latin typeface="Times New Roman"/>
                <a:cs typeface="Times New Roman"/>
              </a:rPr>
              <a:t>in  </a:t>
            </a:r>
            <a:r>
              <a:rPr dirty="0" sz="1100" spc="30">
                <a:latin typeface="Times New Roman"/>
                <a:cs typeface="Times New Roman"/>
              </a:rPr>
              <a:t>predicting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75" i="1">
                <a:latin typeface="Times New Roman"/>
                <a:cs typeface="Times New Roman"/>
              </a:rPr>
              <a:t>k</a:t>
            </a:r>
            <a:r>
              <a:rPr dirty="0" sz="1100" spc="-125" i="1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quantities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Probability </a:t>
            </a:r>
            <a:r>
              <a:rPr dirty="0" sz="1100" spc="15">
                <a:latin typeface="Times New Roman"/>
                <a:cs typeface="Times New Roman"/>
              </a:rPr>
              <a:t>(confidence)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8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  is </a:t>
            </a:r>
            <a:r>
              <a:rPr dirty="0" sz="1100" spc="25">
                <a:latin typeface="Times New Roman"/>
                <a:cs typeface="Times New Roman"/>
              </a:rPr>
              <a:t>indeed </a:t>
            </a:r>
            <a:r>
              <a:rPr dirty="0" sz="1100" spc="30">
                <a:latin typeface="Times New Roman"/>
                <a:cs typeface="Times New Roman"/>
              </a:rPr>
              <a:t>contained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a true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30"/>
              </a:spcBef>
            </a:pPr>
            <a:r>
              <a:rPr dirty="0" sz="1100" spc="60">
                <a:latin typeface="Times New Roman"/>
                <a:cs typeface="Times New Roman"/>
              </a:rPr>
              <a:t>Width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</a:t>
            </a:r>
            <a:r>
              <a:rPr dirty="0" sz="1100" spc="-2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44583" y="68888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44583" y="1070991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44583" y="162516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7720" y="433265"/>
            <a:ext cx="6223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10" b="0" i="1">
                <a:latin typeface="Bookman Old Style"/>
                <a:cs typeface="Bookman Old Style"/>
              </a:rPr>
              <a:t>h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393" y="205421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1557" y="565427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6178" y="381512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799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c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w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h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73682" y="205421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2475" y="1042483"/>
            <a:ext cx="1136650" cy="1135380"/>
            <a:chOff x="602475" y="1042483"/>
            <a:chExt cx="1136650" cy="1135380"/>
          </a:xfrm>
        </p:grpSpPr>
        <p:sp>
          <p:nvSpPr>
            <p:cNvPr id="9" name="object 9"/>
            <p:cNvSpPr/>
            <p:nvPr/>
          </p:nvSpPr>
          <p:spPr>
            <a:xfrm>
              <a:off x="603744" y="1042483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2475" y="1852747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 h="0">
                  <a:moveTo>
                    <a:pt x="0" y="0"/>
                  </a:moveTo>
                  <a:lnTo>
                    <a:pt x="15424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2475" y="1042487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49730" y="2167707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4583" y="30678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264395" y="221296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114" i="1">
                <a:latin typeface="Times New Roman"/>
                <a:cs typeface="Times New Roman"/>
              </a:rPr>
              <a:t>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409" i="1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grids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64395" y="349590"/>
            <a:ext cx="2269490" cy="159194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65">
                <a:latin typeface="Times New Roman"/>
                <a:cs typeface="Times New Roman"/>
              </a:rPr>
              <a:t>(S=7)</a:t>
            </a:r>
            <a:endParaRPr sz="11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0">
                <a:latin typeface="Times New Roman"/>
                <a:cs typeface="Times New Roman"/>
              </a:rPr>
              <a:t>in  </a:t>
            </a:r>
            <a:r>
              <a:rPr dirty="0" sz="1100" spc="30">
                <a:latin typeface="Times New Roman"/>
                <a:cs typeface="Times New Roman"/>
              </a:rPr>
              <a:t>predicting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75" i="1">
                <a:latin typeface="Times New Roman"/>
                <a:cs typeface="Times New Roman"/>
              </a:rPr>
              <a:t>k</a:t>
            </a:r>
            <a:r>
              <a:rPr dirty="0" sz="1100" spc="-125" i="1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quantities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Probability </a:t>
            </a:r>
            <a:r>
              <a:rPr dirty="0" sz="1100" spc="15">
                <a:latin typeface="Times New Roman"/>
                <a:cs typeface="Times New Roman"/>
              </a:rPr>
              <a:t>(confidence)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8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  is </a:t>
            </a:r>
            <a:r>
              <a:rPr dirty="0" sz="1100" spc="25">
                <a:latin typeface="Times New Roman"/>
                <a:cs typeface="Times New Roman"/>
              </a:rPr>
              <a:t>indeed </a:t>
            </a:r>
            <a:r>
              <a:rPr dirty="0" sz="1100" spc="30">
                <a:latin typeface="Times New Roman"/>
                <a:cs typeface="Times New Roman"/>
              </a:rPr>
              <a:t>contained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a true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  <a:p>
            <a:pPr algn="just" marL="12700" marR="575310">
              <a:lnSpc>
                <a:spcPct val="125299"/>
              </a:lnSpc>
            </a:pPr>
            <a:r>
              <a:rPr dirty="0" sz="1100" spc="60">
                <a:latin typeface="Times New Roman"/>
                <a:cs typeface="Times New Roman"/>
              </a:rPr>
              <a:t>Width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5">
                <a:latin typeface="Times New Roman"/>
                <a:cs typeface="Times New Roman"/>
              </a:rPr>
              <a:t>box  Height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44583" y="68888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44583" y="107099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44583" y="162516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4583" y="1835200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1" name="object 2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3783" y="183857"/>
            <a:ext cx="325755" cy="237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264395" y="10084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Let </a:t>
            </a:r>
            <a:r>
              <a:rPr dirty="0" sz="1100" spc="25">
                <a:latin typeface="Times New Roman"/>
                <a:cs typeface="Times New Roman"/>
              </a:rPr>
              <a:t>us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>
                <a:latin typeface="Times New Roman"/>
                <a:cs typeface="Times New Roman"/>
              </a:rPr>
              <a:t>how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15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>
                <a:latin typeface="Times New Roman"/>
                <a:cs typeface="Times New Roman"/>
              </a:rPr>
              <a:t>evolved over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time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1" name="object 3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8441" y="419918"/>
            <a:ext cx="6096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40" b="0" i="1">
                <a:latin typeface="Bookman Old Style"/>
                <a:cs typeface="Bookman Old Style"/>
              </a:rPr>
              <a:t>x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317" y="410075"/>
            <a:ext cx="5334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65" b="0" i="1">
                <a:latin typeface="Bookman Old Style"/>
                <a:cs typeface="Bookman Old Style"/>
              </a:rPr>
              <a:t>y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393" y="205421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557" y="565427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86178" y="380848"/>
          <a:ext cx="1807845" cy="187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1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c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w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h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413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73682" y="205421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2475" y="1042483"/>
            <a:ext cx="1136650" cy="1135380"/>
            <a:chOff x="602475" y="1042483"/>
            <a:chExt cx="1136650" cy="1135380"/>
          </a:xfrm>
        </p:grpSpPr>
        <p:sp>
          <p:nvSpPr>
            <p:cNvPr id="10" name="object 10"/>
            <p:cNvSpPr/>
            <p:nvPr/>
          </p:nvSpPr>
          <p:spPr>
            <a:xfrm>
              <a:off x="603744" y="1042483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2475" y="1852747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 h="0">
                  <a:moveTo>
                    <a:pt x="0" y="0"/>
                  </a:moveTo>
                  <a:lnTo>
                    <a:pt x="15424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02475" y="1042487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749730" y="2167707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44583" y="30678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264395" y="221296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114" i="1">
                <a:latin typeface="Times New Roman"/>
                <a:cs typeface="Times New Roman"/>
              </a:rPr>
              <a:t>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409" i="1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grids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64395" y="349590"/>
            <a:ext cx="2269490" cy="18021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65">
                <a:latin typeface="Times New Roman"/>
                <a:cs typeface="Times New Roman"/>
              </a:rPr>
              <a:t>(S=7)</a:t>
            </a:r>
            <a:endParaRPr sz="11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0">
                <a:latin typeface="Times New Roman"/>
                <a:cs typeface="Times New Roman"/>
              </a:rPr>
              <a:t>in  </a:t>
            </a:r>
            <a:r>
              <a:rPr dirty="0" sz="1100" spc="30">
                <a:latin typeface="Times New Roman"/>
                <a:cs typeface="Times New Roman"/>
              </a:rPr>
              <a:t>predicting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75" i="1">
                <a:latin typeface="Times New Roman"/>
                <a:cs typeface="Times New Roman"/>
              </a:rPr>
              <a:t>k</a:t>
            </a:r>
            <a:r>
              <a:rPr dirty="0" sz="1100" spc="-125" i="1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quantities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Probability </a:t>
            </a:r>
            <a:r>
              <a:rPr dirty="0" sz="1100" spc="15">
                <a:latin typeface="Times New Roman"/>
                <a:cs typeface="Times New Roman"/>
              </a:rPr>
              <a:t>(confidence)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9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  is </a:t>
            </a:r>
            <a:r>
              <a:rPr dirty="0" sz="1100" spc="25">
                <a:latin typeface="Times New Roman"/>
                <a:cs typeface="Times New Roman"/>
              </a:rPr>
              <a:t>indeed </a:t>
            </a:r>
            <a:r>
              <a:rPr dirty="0" sz="1100" spc="30">
                <a:latin typeface="Times New Roman"/>
                <a:cs typeface="Times New Roman"/>
              </a:rPr>
              <a:t>contained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a true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  <a:p>
            <a:pPr marL="12700" marR="231775">
              <a:lnSpc>
                <a:spcPct val="125299"/>
              </a:lnSpc>
            </a:pPr>
            <a:r>
              <a:rPr dirty="0" sz="1100" spc="60">
                <a:latin typeface="Times New Roman"/>
                <a:cs typeface="Times New Roman"/>
              </a:rPr>
              <a:t>Width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5">
                <a:latin typeface="Times New Roman"/>
                <a:cs typeface="Times New Roman"/>
              </a:rPr>
              <a:t>box  Height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  </a:t>
            </a:r>
            <a:r>
              <a:rPr dirty="0" sz="1100" spc="40">
                <a:latin typeface="Times New Roman"/>
                <a:cs typeface="Times New Roman"/>
              </a:rPr>
              <a:t>Center </a:t>
            </a:r>
            <a:r>
              <a:rPr dirty="0" sz="1100" spc="35">
                <a:latin typeface="Times New Roman"/>
                <a:cs typeface="Times New Roman"/>
              </a:rPr>
              <a:t>(x,y)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44583" y="68888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44583" y="1070991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4583" y="162516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44583" y="1835200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44583" y="2045233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3" name="object 2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19465" y="397452"/>
            <a:ext cx="218440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65"/>
              </a:lnSpc>
              <a:tabLst>
                <a:tab pos="179705" algn="l"/>
              </a:tabLst>
            </a:pPr>
            <a:r>
              <a:rPr dirty="0" sz="1100" spc="-100" i="1">
                <a:latin typeface="Verdana"/>
                <a:cs typeface="Verdana"/>
              </a:rPr>
              <a:t>·</a:t>
            </a:r>
            <a:r>
              <a:rPr dirty="0" sz="1100" spc="-100" i="1">
                <a:latin typeface="Verdana"/>
                <a:cs typeface="Verdana"/>
              </a:rPr>
              <a:t>	</a:t>
            </a:r>
            <a:r>
              <a:rPr dirty="0" sz="1100" spc="-100" i="1">
                <a:latin typeface="Verdana"/>
                <a:cs typeface="Verdana"/>
              </a:rPr>
              <a:t>·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2475" y="1042483"/>
            <a:ext cx="1136650" cy="1135380"/>
            <a:chOff x="602475" y="1042483"/>
            <a:chExt cx="1136650" cy="1135380"/>
          </a:xfrm>
        </p:grpSpPr>
        <p:sp>
          <p:nvSpPr>
            <p:cNvPr id="5" name="object 5"/>
            <p:cNvSpPr/>
            <p:nvPr/>
          </p:nvSpPr>
          <p:spPr>
            <a:xfrm>
              <a:off x="603744" y="1042483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475" y="1852747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 h="0">
                  <a:moveTo>
                    <a:pt x="0" y="0"/>
                  </a:moveTo>
                  <a:lnTo>
                    <a:pt x="15424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02475" y="1042487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49730" y="2167707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3393" y="205421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1557" y="565427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86178" y="381512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799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c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w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h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773669" y="205421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4583" y="30678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264395" y="221296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114" i="1">
                <a:latin typeface="Times New Roman"/>
                <a:cs typeface="Times New Roman"/>
              </a:rPr>
              <a:t>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409" i="1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grids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8995" y="349590"/>
            <a:ext cx="2320290" cy="235648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65">
                <a:latin typeface="Times New Roman"/>
                <a:cs typeface="Times New Roman"/>
              </a:rPr>
              <a:t>(S=7)</a:t>
            </a:r>
            <a:endParaRPr sz="1100">
              <a:latin typeface="Times New Roman"/>
              <a:cs typeface="Times New Roman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0">
                <a:latin typeface="Times New Roman"/>
                <a:cs typeface="Times New Roman"/>
              </a:rPr>
              <a:t>in  </a:t>
            </a:r>
            <a:r>
              <a:rPr dirty="0" sz="1100" spc="30">
                <a:latin typeface="Times New Roman"/>
                <a:cs typeface="Times New Roman"/>
              </a:rPr>
              <a:t>predicting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75" i="1">
                <a:latin typeface="Times New Roman"/>
                <a:cs typeface="Times New Roman"/>
              </a:rPr>
              <a:t>k</a:t>
            </a:r>
            <a:r>
              <a:rPr dirty="0" sz="1100" spc="-125" i="1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quantities</a:t>
            </a:r>
            <a:endParaRPr sz="1100">
              <a:latin typeface="Times New Roman"/>
              <a:cs typeface="Times New Roman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Probability </a:t>
            </a:r>
            <a:r>
              <a:rPr dirty="0" sz="1100" spc="15">
                <a:latin typeface="Times New Roman"/>
                <a:cs typeface="Times New Roman"/>
              </a:rPr>
              <a:t>(confidence)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8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  is </a:t>
            </a:r>
            <a:r>
              <a:rPr dirty="0" sz="1100" spc="25">
                <a:latin typeface="Times New Roman"/>
                <a:cs typeface="Times New Roman"/>
              </a:rPr>
              <a:t>indeed </a:t>
            </a:r>
            <a:r>
              <a:rPr dirty="0" sz="1100" spc="30">
                <a:latin typeface="Times New Roman"/>
                <a:cs typeface="Times New Roman"/>
              </a:rPr>
              <a:t>contained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a true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  <a:p>
            <a:pPr marL="38100" marR="257175">
              <a:lnSpc>
                <a:spcPct val="125299"/>
              </a:lnSpc>
            </a:pPr>
            <a:r>
              <a:rPr dirty="0" sz="1100" spc="60">
                <a:latin typeface="Times New Roman"/>
                <a:cs typeface="Times New Roman"/>
              </a:rPr>
              <a:t>Width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5">
                <a:latin typeface="Times New Roman"/>
                <a:cs typeface="Times New Roman"/>
              </a:rPr>
              <a:t>box  Height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  </a:t>
            </a:r>
            <a:r>
              <a:rPr dirty="0" sz="1100" spc="40">
                <a:latin typeface="Times New Roman"/>
                <a:cs typeface="Times New Roman"/>
              </a:rPr>
              <a:t>Center </a:t>
            </a:r>
            <a:r>
              <a:rPr dirty="0" sz="1100" spc="35">
                <a:latin typeface="Times New Roman"/>
                <a:cs typeface="Times New Roman"/>
              </a:rPr>
              <a:t>(x,y)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  <a:p>
            <a:pPr algn="just"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40">
                <a:latin typeface="Times New Roman"/>
                <a:cs typeface="Times New Roman"/>
              </a:rPr>
              <a:t>Probability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15">
                <a:latin typeface="Times New Roman"/>
                <a:cs typeface="Times New Roman"/>
              </a:rPr>
              <a:t>belonging </a:t>
            </a:r>
            <a:r>
              <a:rPr dirty="0" sz="1100" spc="55">
                <a:latin typeface="Times New Roman"/>
                <a:cs typeface="Times New Roman"/>
              </a:rPr>
              <a:t>to the </a:t>
            </a:r>
            <a:r>
              <a:rPr dirty="0" sz="1100" spc="45" i="1">
                <a:latin typeface="Times New Roman"/>
                <a:cs typeface="Times New Roman"/>
              </a:rPr>
              <a:t>k</a:t>
            </a:r>
            <a:r>
              <a:rPr dirty="0" baseline="27777" sz="1200" spc="67" b="0" i="1">
                <a:latin typeface="Bookman Old Style"/>
                <a:cs typeface="Bookman Old Style"/>
              </a:rPr>
              <a:t>th  </a:t>
            </a:r>
            <a:r>
              <a:rPr dirty="0" sz="1100" spc="10">
                <a:latin typeface="Times New Roman"/>
                <a:cs typeface="Times New Roman"/>
              </a:rPr>
              <a:t>class </a:t>
            </a:r>
            <a:r>
              <a:rPr dirty="0" sz="1100" spc="40">
                <a:latin typeface="Times New Roman"/>
                <a:cs typeface="Times New Roman"/>
              </a:rPr>
              <a:t>(k </a:t>
            </a:r>
            <a:r>
              <a:rPr dirty="0" sz="1100" spc="-5">
                <a:latin typeface="Times New Roman"/>
                <a:cs typeface="Times New Roman"/>
              </a:rPr>
              <a:t>-</a:t>
            </a:r>
            <a:r>
              <a:rPr dirty="0" sz="1100" spc="20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values)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44583" y="68888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44583" y="1070991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44583" y="162516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4583" y="1835200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44583" y="2045233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44583" y="2255266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3" name="object 2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9338" y="2988619"/>
            <a:ext cx="25781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19465" y="397452"/>
            <a:ext cx="218440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65"/>
              </a:lnSpc>
              <a:tabLst>
                <a:tab pos="179705" algn="l"/>
              </a:tabLst>
            </a:pPr>
            <a:r>
              <a:rPr dirty="0" sz="1100" spc="-100" i="1">
                <a:latin typeface="Verdana"/>
                <a:cs typeface="Verdana"/>
              </a:rPr>
              <a:t>·</a:t>
            </a:r>
            <a:r>
              <a:rPr dirty="0" sz="1100" spc="-100" i="1">
                <a:latin typeface="Verdana"/>
                <a:cs typeface="Verdana"/>
              </a:rPr>
              <a:t>	</a:t>
            </a:r>
            <a:r>
              <a:rPr dirty="0" sz="1100" spc="-100" i="1">
                <a:latin typeface="Verdana"/>
                <a:cs typeface="Verdana"/>
              </a:rPr>
              <a:t>·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2475" y="1042483"/>
            <a:ext cx="1136650" cy="1135380"/>
            <a:chOff x="602475" y="1042483"/>
            <a:chExt cx="1136650" cy="1135380"/>
          </a:xfrm>
        </p:grpSpPr>
        <p:sp>
          <p:nvSpPr>
            <p:cNvPr id="6" name="object 6"/>
            <p:cNvSpPr/>
            <p:nvPr/>
          </p:nvSpPr>
          <p:spPr>
            <a:xfrm>
              <a:off x="603744" y="1042483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2475" y="1852747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 h="0">
                  <a:moveTo>
                    <a:pt x="0" y="0"/>
                  </a:moveTo>
                  <a:lnTo>
                    <a:pt x="15424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2475" y="1042487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49730" y="2167707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3393" y="205421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1557" y="565427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86178" y="381512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799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c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w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h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773669" y="205421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44583" y="30678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264395" y="221296"/>
            <a:ext cx="2268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5">
                <a:latin typeface="Times New Roman"/>
                <a:cs typeface="Times New Roman"/>
              </a:rPr>
              <a:t>an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114" i="1">
                <a:latin typeface="Times New Roman"/>
                <a:cs typeface="Times New Roman"/>
              </a:rPr>
              <a:t>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409" i="1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grids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38995" y="349590"/>
            <a:ext cx="2320290" cy="256603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65">
                <a:latin typeface="Times New Roman"/>
                <a:cs typeface="Times New Roman"/>
              </a:rPr>
              <a:t>(S=7)</a:t>
            </a:r>
            <a:endParaRPr sz="1100">
              <a:latin typeface="Times New Roman"/>
              <a:cs typeface="Times New Roman"/>
            </a:endParaRPr>
          </a:p>
          <a:p>
            <a:pPr algn="just" marL="38100" marR="31115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such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interested </a:t>
            </a:r>
            <a:r>
              <a:rPr dirty="0" sz="1100" spc="20">
                <a:latin typeface="Times New Roman"/>
                <a:cs typeface="Times New Roman"/>
              </a:rPr>
              <a:t>in  </a:t>
            </a:r>
            <a:r>
              <a:rPr dirty="0" sz="1100" spc="30">
                <a:latin typeface="Times New Roman"/>
                <a:cs typeface="Times New Roman"/>
              </a:rPr>
              <a:t>predicting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75" i="1">
                <a:latin typeface="Times New Roman"/>
                <a:cs typeface="Times New Roman"/>
              </a:rPr>
              <a:t>k</a:t>
            </a:r>
            <a:r>
              <a:rPr dirty="0" sz="1100" spc="-125" i="1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quantities</a:t>
            </a:r>
            <a:endParaRPr sz="1100">
              <a:latin typeface="Times New Roman"/>
              <a:cs typeface="Times New Roman"/>
            </a:endParaRPr>
          </a:p>
          <a:p>
            <a:pPr algn="just"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Probability </a:t>
            </a:r>
            <a:r>
              <a:rPr dirty="0" sz="1100" spc="15">
                <a:latin typeface="Times New Roman"/>
                <a:cs typeface="Times New Roman"/>
              </a:rPr>
              <a:t>(confidence)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8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cell  is </a:t>
            </a:r>
            <a:r>
              <a:rPr dirty="0" sz="1100" spc="25">
                <a:latin typeface="Times New Roman"/>
                <a:cs typeface="Times New Roman"/>
              </a:rPr>
              <a:t>indeed </a:t>
            </a:r>
            <a:r>
              <a:rPr dirty="0" sz="1100" spc="30">
                <a:latin typeface="Times New Roman"/>
                <a:cs typeface="Times New Roman"/>
              </a:rPr>
              <a:t>contained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a true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  <a:p>
            <a:pPr marL="38100" marR="257175">
              <a:lnSpc>
                <a:spcPct val="125299"/>
              </a:lnSpc>
            </a:pPr>
            <a:r>
              <a:rPr dirty="0" sz="1100" spc="60">
                <a:latin typeface="Times New Roman"/>
                <a:cs typeface="Times New Roman"/>
              </a:rPr>
              <a:t>Width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5">
                <a:latin typeface="Times New Roman"/>
                <a:cs typeface="Times New Roman"/>
              </a:rPr>
              <a:t>box  Height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  </a:t>
            </a:r>
            <a:r>
              <a:rPr dirty="0" sz="1100" spc="40">
                <a:latin typeface="Times New Roman"/>
                <a:cs typeface="Times New Roman"/>
              </a:rPr>
              <a:t>Center </a:t>
            </a:r>
            <a:r>
              <a:rPr dirty="0" sz="1100" spc="35">
                <a:latin typeface="Times New Roman"/>
                <a:cs typeface="Times New Roman"/>
              </a:rPr>
              <a:t>(x,y)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bounding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box</a:t>
            </a:r>
            <a:endParaRPr sz="1100">
              <a:latin typeface="Times New Roman"/>
              <a:cs typeface="Times New Roman"/>
            </a:endParaRPr>
          </a:p>
          <a:p>
            <a:pPr algn="just" marL="38100" marR="30480">
              <a:lnSpc>
                <a:spcPct val="102600"/>
              </a:lnSpc>
              <a:spcBef>
                <a:spcPts val="295"/>
              </a:spcBef>
            </a:pPr>
            <a:r>
              <a:rPr dirty="0" sz="1100" spc="40">
                <a:latin typeface="Times New Roman"/>
                <a:cs typeface="Times New Roman"/>
              </a:rPr>
              <a:t>Probability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15">
                <a:latin typeface="Times New Roman"/>
                <a:cs typeface="Times New Roman"/>
              </a:rPr>
              <a:t>belonging </a:t>
            </a:r>
            <a:r>
              <a:rPr dirty="0" sz="1100" spc="55">
                <a:latin typeface="Times New Roman"/>
                <a:cs typeface="Times New Roman"/>
              </a:rPr>
              <a:t>to the </a:t>
            </a:r>
            <a:r>
              <a:rPr dirty="0" sz="1100" spc="45" i="1">
                <a:latin typeface="Times New Roman"/>
                <a:cs typeface="Times New Roman"/>
              </a:rPr>
              <a:t>k</a:t>
            </a:r>
            <a:r>
              <a:rPr dirty="0" baseline="27777" sz="1200" spc="67" b="0" i="1">
                <a:latin typeface="Bookman Old Style"/>
                <a:cs typeface="Bookman Old Style"/>
              </a:rPr>
              <a:t>th  </a:t>
            </a:r>
            <a:r>
              <a:rPr dirty="0" sz="1100" spc="10">
                <a:latin typeface="Times New Roman"/>
                <a:cs typeface="Times New Roman"/>
              </a:rPr>
              <a:t>class </a:t>
            </a:r>
            <a:r>
              <a:rPr dirty="0" sz="1100" spc="40">
                <a:latin typeface="Times New Roman"/>
                <a:cs typeface="Times New Roman"/>
              </a:rPr>
              <a:t>(k </a:t>
            </a:r>
            <a:r>
              <a:rPr dirty="0" sz="1100" spc="-5">
                <a:latin typeface="Times New Roman"/>
                <a:cs typeface="Times New Roman"/>
              </a:rPr>
              <a:t>-</a:t>
            </a:r>
            <a:r>
              <a:rPr dirty="0" sz="1100" spc="20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values)</a:t>
            </a:r>
            <a:endParaRPr sz="1100">
              <a:latin typeface="Times New Roman"/>
              <a:cs typeface="Times New Roman"/>
            </a:endParaRPr>
          </a:p>
          <a:p>
            <a:pPr algn="just" marL="38100">
              <a:lnSpc>
                <a:spcPct val="100000"/>
              </a:lnSpc>
              <a:spcBef>
                <a:spcPts val="335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65">
                <a:latin typeface="Times New Roman"/>
                <a:cs typeface="Times New Roman"/>
              </a:rPr>
              <a:t>output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50">
                <a:latin typeface="Times New Roman"/>
                <a:cs typeface="Times New Roman"/>
              </a:rPr>
              <a:t>thus </a:t>
            </a:r>
            <a:r>
              <a:rPr dirty="0" sz="1100" spc="30">
                <a:latin typeface="Times New Roman"/>
                <a:cs typeface="Times New Roman"/>
              </a:rPr>
              <a:t>contains </a:t>
            </a: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275" i="1">
                <a:latin typeface="Times New Roman"/>
                <a:cs typeface="Times New Roman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×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44583" y="68888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44583" y="1070991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4583" y="162516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44583" y="1835200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44583" y="2045233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44583" y="225526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44583" y="2809455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264395" y="2896043"/>
            <a:ext cx="12776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14" i="1">
                <a:latin typeface="Times New Roman"/>
                <a:cs typeface="Times New Roman"/>
              </a:rPr>
              <a:t>S</a:t>
            </a:r>
            <a:r>
              <a:rPr dirty="0" sz="1100" spc="15" i="1">
                <a:latin typeface="Times New Roman"/>
                <a:cs typeface="Times New Roman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155" i="1">
                <a:latin typeface="Verdana"/>
                <a:cs typeface="Verdana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(5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225">
                <a:latin typeface="Times New Roman"/>
                <a:cs typeface="Times New Roman"/>
              </a:rPr>
              <a:t>+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85" i="1">
                <a:latin typeface="Times New Roman"/>
                <a:cs typeface="Times New Roman"/>
              </a:rPr>
              <a:t>k</a:t>
            </a:r>
            <a:r>
              <a:rPr dirty="0" sz="1100" spc="85">
                <a:latin typeface="Times New Roman"/>
                <a:cs typeface="Times New Roman"/>
              </a:rPr>
              <a:t>)</a:t>
            </a:r>
            <a:r>
              <a:rPr dirty="0" sz="1100" spc="7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elemen</a:t>
            </a:r>
            <a:r>
              <a:rPr dirty="0" sz="1100" spc="20">
                <a:latin typeface="Times New Roman"/>
                <a:cs typeface="Times New Roman"/>
              </a:rPr>
              <a:t>ts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3548" y="1069260"/>
            <a:ext cx="1128014" cy="1135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12279" y="1069263"/>
          <a:ext cx="11328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3034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952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952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952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952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952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952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952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48854" y="2284877"/>
            <a:ext cx="65659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25">
                <a:latin typeface="Century"/>
                <a:cs typeface="Century"/>
              </a:rPr>
              <a:t>Input</a:t>
            </a:r>
            <a:r>
              <a:rPr dirty="0" sz="900" spc="-5">
                <a:latin typeface="Century"/>
                <a:cs typeface="Century"/>
              </a:rPr>
              <a:t> </a:t>
            </a:r>
            <a:r>
              <a:rPr dirty="0" sz="900" spc="-35">
                <a:latin typeface="Century"/>
                <a:cs typeface="Century"/>
              </a:rPr>
              <a:t>Image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64395" y="784833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How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45">
                <a:latin typeface="Times New Roman"/>
                <a:cs typeface="Times New Roman"/>
              </a:rPr>
              <a:t>interpret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75" i="1">
                <a:latin typeface="Times New Roman"/>
                <a:cs typeface="Times New Roman"/>
              </a:rPr>
              <a:t>S</a:t>
            </a:r>
            <a:r>
              <a:rPr dirty="0" sz="1100" spc="75" i="1">
                <a:latin typeface="Verdana"/>
                <a:cs typeface="Verdana"/>
              </a:rPr>
              <a:t>×</a:t>
            </a:r>
            <a:r>
              <a:rPr dirty="0" sz="1100" spc="75" i="1">
                <a:latin typeface="Times New Roman"/>
                <a:cs typeface="Times New Roman"/>
              </a:rPr>
              <a:t>S</a:t>
            </a:r>
            <a:r>
              <a:rPr dirty="0" sz="1100" spc="75" i="1">
                <a:latin typeface="Verdana"/>
                <a:cs typeface="Verdana"/>
              </a:rPr>
              <a:t>×</a:t>
            </a:r>
            <a:r>
              <a:rPr dirty="0" sz="1100" spc="75">
                <a:latin typeface="Times New Roman"/>
                <a:cs typeface="Times New Roman"/>
              </a:rPr>
              <a:t>(5+</a:t>
            </a:r>
            <a:r>
              <a:rPr dirty="0" sz="1100" spc="75" i="1">
                <a:latin typeface="Times New Roman"/>
                <a:cs typeface="Times New Roman"/>
              </a:rPr>
              <a:t>k</a:t>
            </a:r>
            <a:r>
              <a:rPr dirty="0" sz="1100" spc="75">
                <a:latin typeface="Times New Roman"/>
                <a:cs typeface="Times New Roman"/>
              </a:rPr>
              <a:t>)  </a:t>
            </a: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90676" y="1080062"/>
            <a:ext cx="1136650" cy="1135380"/>
            <a:chOff x="890676" y="1080062"/>
            <a:chExt cx="1136650" cy="1135380"/>
          </a:xfrm>
        </p:grpSpPr>
        <p:sp>
          <p:nvSpPr>
            <p:cNvPr id="4" name="object 4"/>
            <p:cNvSpPr/>
            <p:nvPr/>
          </p:nvSpPr>
          <p:spPr>
            <a:xfrm>
              <a:off x="891945" y="1080062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0676" y="1890326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5" h="0">
                  <a:moveTo>
                    <a:pt x="0" y="0"/>
                  </a:moveTo>
                  <a:lnTo>
                    <a:pt x="154227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90676" y="1080066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AEEF"/>
                      </a:solidFill>
                      <a:prstDash val="solid"/>
                    </a:lnR>
                    <a:lnB w="6350">
                      <a:solidFill>
                        <a:srgbClr val="00AEEF"/>
                      </a:solidFill>
                      <a:prstDash val="solid"/>
                    </a:lnB>
                    <a:solidFill>
                      <a:srgbClr val="7FDC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AEEF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6350">
                      <a:solidFill>
                        <a:srgbClr val="00AEEF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37931" y="2205286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341" rIns="0" bIns="0" rtlCol="0" vert="horz">
            <a:spAutoFit/>
          </a:bodyPr>
          <a:lstStyle/>
          <a:p>
            <a:pPr marL="304355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</a:t>
            </a:r>
            <a:r>
              <a:rPr dirty="0" spc="-40"/>
              <a:t> </a:t>
            </a:r>
            <a:r>
              <a:rPr dirty="0" spc="25"/>
              <a:t>do</a:t>
            </a:r>
            <a:r>
              <a:rPr dirty="0" spc="-40"/>
              <a:t> </a:t>
            </a:r>
            <a:r>
              <a:rPr dirty="0" spc="-25"/>
              <a:t>we</a:t>
            </a:r>
            <a:r>
              <a:rPr dirty="0" spc="-40"/>
              <a:t> </a:t>
            </a:r>
            <a:r>
              <a:rPr dirty="0" spc="45"/>
              <a:t>interpret</a:t>
            </a:r>
            <a:r>
              <a:rPr dirty="0" spc="-40"/>
              <a:t> </a:t>
            </a:r>
            <a:r>
              <a:rPr dirty="0" spc="40"/>
              <a:t>this</a:t>
            </a:r>
            <a:r>
              <a:rPr dirty="0" spc="-35"/>
              <a:t> 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/>
              <a:t>(5+</a:t>
            </a:r>
            <a:r>
              <a:rPr dirty="0" spc="75" i="1">
                <a:latin typeface="Times New Roman"/>
                <a:cs typeface="Times New Roman"/>
              </a:rPr>
              <a:t>k</a:t>
            </a:r>
            <a:r>
              <a:rPr dirty="0" spc="75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64395" y="913127"/>
            <a:ext cx="226822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89406" y="1078796"/>
            <a:ext cx="1140460" cy="1139190"/>
            <a:chOff x="889406" y="1078796"/>
            <a:chExt cx="1140460" cy="1139190"/>
          </a:xfrm>
        </p:grpSpPr>
        <p:sp>
          <p:nvSpPr>
            <p:cNvPr id="4" name="object 4"/>
            <p:cNvSpPr/>
            <p:nvPr/>
          </p:nvSpPr>
          <p:spPr>
            <a:xfrm>
              <a:off x="891945" y="1080062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0676" y="205288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0676" y="1727766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60"/>
                  </a:moveTo>
                  <a:lnTo>
                    <a:pt x="154227" y="162560"/>
                  </a:lnTo>
                </a:path>
                <a:path w="1137920" h="162560">
                  <a:moveTo>
                    <a:pt x="327028" y="162560"/>
                  </a:moveTo>
                  <a:lnTo>
                    <a:pt x="1137920" y="162560"/>
                  </a:lnTo>
                </a:path>
                <a:path w="1137920" h="162560">
                  <a:moveTo>
                    <a:pt x="0" y="0"/>
                  </a:moveTo>
                  <a:lnTo>
                    <a:pt x="154227" y="0"/>
                  </a:lnTo>
                </a:path>
                <a:path w="1137920" h="162560">
                  <a:moveTo>
                    <a:pt x="327028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0676" y="157028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676" y="140772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0676" y="124516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6349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0093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3837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7581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50696" y="1080066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59" h="1132839">
                  <a:moveTo>
                    <a:pt x="162560" y="817554"/>
                  </a:moveTo>
                  <a:lnTo>
                    <a:pt x="162560" y="1132840"/>
                  </a:lnTo>
                </a:path>
                <a:path w="162559" h="1132839">
                  <a:moveTo>
                    <a:pt x="162560" y="0"/>
                  </a:moveTo>
                  <a:lnTo>
                    <a:pt x="162560" y="644754"/>
                  </a:lnTo>
                </a:path>
                <a:path w="162559" h="1132839">
                  <a:moveTo>
                    <a:pt x="0" y="817554"/>
                  </a:moveTo>
                  <a:lnTo>
                    <a:pt x="0" y="1132840"/>
                  </a:lnTo>
                </a:path>
                <a:path w="162559" h="1132839">
                  <a:moveTo>
                    <a:pt x="0" y="0"/>
                  </a:moveTo>
                  <a:lnTo>
                    <a:pt x="0" y="644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90676" y="1080071"/>
              <a:ext cx="1137920" cy="1137920"/>
            </a:xfrm>
            <a:custGeom>
              <a:avLst/>
              <a:gdLst/>
              <a:ahLst/>
              <a:cxnLst/>
              <a:rect l="l" t="t" r="r" b="b"/>
              <a:pathLst>
                <a:path w="1137920" h="1137920">
                  <a:moveTo>
                    <a:pt x="1137920" y="0"/>
                  </a:moveTo>
                  <a:lnTo>
                    <a:pt x="1122680" y="0"/>
                  </a:lnTo>
                  <a:lnTo>
                    <a:pt x="1122680" y="15240"/>
                  </a:lnTo>
                  <a:lnTo>
                    <a:pt x="1122680" y="1122680"/>
                  </a:lnTo>
                  <a:lnTo>
                    <a:pt x="15240" y="1122680"/>
                  </a:lnTo>
                  <a:lnTo>
                    <a:pt x="15240" y="15240"/>
                  </a:lnTo>
                  <a:lnTo>
                    <a:pt x="1122680" y="15240"/>
                  </a:lnTo>
                  <a:lnTo>
                    <a:pt x="112268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20" y="1137920"/>
                  </a:lnTo>
                  <a:lnTo>
                    <a:pt x="1137920" y="1122680"/>
                  </a:lnTo>
                  <a:lnTo>
                    <a:pt x="1137920" y="15240"/>
                  </a:lnTo>
                  <a:lnTo>
                    <a:pt x="1137920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37931" y="2205286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60304" y="1507015"/>
            <a:ext cx="349250" cy="565785"/>
            <a:chOff x="960304" y="1507015"/>
            <a:chExt cx="349250" cy="565785"/>
          </a:xfrm>
        </p:grpSpPr>
        <p:sp>
          <p:nvSpPr>
            <p:cNvPr id="18" name="object 18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00B9F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72904" y="1519615"/>
              <a:ext cx="324485" cy="540385"/>
            </a:xfrm>
            <a:custGeom>
              <a:avLst/>
              <a:gdLst/>
              <a:ahLst/>
              <a:cxnLst/>
              <a:rect l="l" t="t" r="r" b="b"/>
              <a:pathLst>
                <a:path w="324484" h="540385">
                  <a:moveTo>
                    <a:pt x="0" y="540006"/>
                  </a:moveTo>
                  <a:lnTo>
                    <a:pt x="0" y="0"/>
                  </a:lnTo>
                  <a:lnTo>
                    <a:pt x="324001" y="0"/>
                  </a:lnTo>
                  <a:lnTo>
                    <a:pt x="324001" y="540006"/>
                  </a:lnTo>
                  <a:lnTo>
                    <a:pt x="0" y="540006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341" rIns="0" bIns="0" rtlCol="0" vert="horz">
            <a:spAutoFit/>
          </a:bodyPr>
          <a:lstStyle/>
          <a:p>
            <a:pPr marL="304355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</a:t>
            </a:r>
            <a:r>
              <a:rPr dirty="0" spc="-40"/>
              <a:t> </a:t>
            </a:r>
            <a:r>
              <a:rPr dirty="0" spc="25"/>
              <a:t>do</a:t>
            </a:r>
            <a:r>
              <a:rPr dirty="0" spc="-40"/>
              <a:t> </a:t>
            </a:r>
            <a:r>
              <a:rPr dirty="0" spc="-25"/>
              <a:t>we</a:t>
            </a:r>
            <a:r>
              <a:rPr dirty="0" spc="-40"/>
              <a:t> </a:t>
            </a:r>
            <a:r>
              <a:rPr dirty="0" spc="45"/>
              <a:t>interpret</a:t>
            </a:r>
            <a:r>
              <a:rPr dirty="0" spc="-40"/>
              <a:t> </a:t>
            </a:r>
            <a:r>
              <a:rPr dirty="0" spc="40"/>
              <a:t>this</a:t>
            </a:r>
            <a:r>
              <a:rPr dirty="0" spc="-35"/>
              <a:t> 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/>
              <a:t>(5+</a:t>
            </a:r>
            <a:r>
              <a:rPr dirty="0" spc="75" i="1">
                <a:latin typeface="Times New Roman"/>
                <a:cs typeface="Times New Roman"/>
              </a:rPr>
              <a:t>k</a:t>
            </a:r>
            <a:r>
              <a:rPr dirty="0" spc="75"/>
              <a:t>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264395" y="913127"/>
            <a:ext cx="226822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89406" y="1078796"/>
            <a:ext cx="1140460" cy="1139190"/>
            <a:chOff x="889406" y="1078796"/>
            <a:chExt cx="1140460" cy="1139190"/>
          </a:xfrm>
        </p:grpSpPr>
        <p:sp>
          <p:nvSpPr>
            <p:cNvPr id="4" name="object 4"/>
            <p:cNvSpPr/>
            <p:nvPr/>
          </p:nvSpPr>
          <p:spPr>
            <a:xfrm>
              <a:off x="891945" y="1080062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0676" y="1727766"/>
              <a:ext cx="1137920" cy="325120"/>
            </a:xfrm>
            <a:custGeom>
              <a:avLst/>
              <a:gdLst/>
              <a:ahLst/>
              <a:cxnLst/>
              <a:rect l="l" t="t" r="r" b="b"/>
              <a:pathLst>
                <a:path w="1137920" h="325119">
                  <a:moveTo>
                    <a:pt x="0" y="325120"/>
                  </a:moveTo>
                  <a:lnTo>
                    <a:pt x="802236" y="325120"/>
                  </a:lnTo>
                </a:path>
                <a:path w="1137920" h="325119">
                  <a:moveTo>
                    <a:pt x="975037" y="325120"/>
                  </a:moveTo>
                  <a:lnTo>
                    <a:pt x="1137920" y="325120"/>
                  </a:lnTo>
                </a:path>
                <a:path w="1137920" h="325119">
                  <a:moveTo>
                    <a:pt x="0" y="162560"/>
                  </a:moveTo>
                  <a:lnTo>
                    <a:pt x="154227" y="162560"/>
                  </a:lnTo>
                </a:path>
                <a:path w="1137920" h="325119">
                  <a:moveTo>
                    <a:pt x="327028" y="162560"/>
                  </a:moveTo>
                  <a:lnTo>
                    <a:pt x="802236" y="162560"/>
                  </a:lnTo>
                </a:path>
                <a:path w="1137920" h="325119">
                  <a:moveTo>
                    <a:pt x="975037" y="162560"/>
                  </a:moveTo>
                  <a:lnTo>
                    <a:pt x="1137920" y="162560"/>
                  </a:lnTo>
                </a:path>
                <a:path w="1137920" h="325119">
                  <a:moveTo>
                    <a:pt x="0" y="0"/>
                  </a:moveTo>
                  <a:lnTo>
                    <a:pt x="154227" y="0"/>
                  </a:lnTo>
                </a:path>
                <a:path w="1137920" h="325119">
                  <a:moveTo>
                    <a:pt x="327028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0676" y="157028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0676" y="140772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676" y="124516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00936" y="1080066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60" h="1132839">
                  <a:moveTo>
                    <a:pt x="162559" y="979555"/>
                  </a:moveTo>
                  <a:lnTo>
                    <a:pt x="162559" y="1132840"/>
                  </a:lnTo>
                </a:path>
                <a:path w="162560" h="1132839">
                  <a:moveTo>
                    <a:pt x="162559" y="0"/>
                  </a:moveTo>
                  <a:lnTo>
                    <a:pt x="162559" y="806754"/>
                  </a:lnTo>
                </a:path>
                <a:path w="162560" h="1132839">
                  <a:moveTo>
                    <a:pt x="0" y="979555"/>
                  </a:moveTo>
                  <a:lnTo>
                    <a:pt x="0" y="1132840"/>
                  </a:lnTo>
                </a:path>
                <a:path w="162560" h="1132839">
                  <a:moveTo>
                    <a:pt x="0" y="0"/>
                  </a:moveTo>
                  <a:lnTo>
                    <a:pt x="0" y="806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837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7581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0696" y="1080066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59" h="1132839">
                  <a:moveTo>
                    <a:pt x="162560" y="817554"/>
                  </a:moveTo>
                  <a:lnTo>
                    <a:pt x="162560" y="1132840"/>
                  </a:lnTo>
                </a:path>
                <a:path w="162559" h="1132839">
                  <a:moveTo>
                    <a:pt x="162560" y="0"/>
                  </a:moveTo>
                  <a:lnTo>
                    <a:pt x="162560" y="644754"/>
                  </a:lnTo>
                </a:path>
                <a:path w="162559" h="1132839">
                  <a:moveTo>
                    <a:pt x="0" y="817554"/>
                  </a:moveTo>
                  <a:lnTo>
                    <a:pt x="0" y="1132840"/>
                  </a:lnTo>
                </a:path>
                <a:path w="162559" h="1132839">
                  <a:moveTo>
                    <a:pt x="0" y="0"/>
                  </a:moveTo>
                  <a:lnTo>
                    <a:pt x="0" y="644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90676" y="1080071"/>
              <a:ext cx="1137920" cy="1137920"/>
            </a:xfrm>
            <a:custGeom>
              <a:avLst/>
              <a:gdLst/>
              <a:ahLst/>
              <a:cxnLst/>
              <a:rect l="l" t="t" r="r" b="b"/>
              <a:pathLst>
                <a:path w="1137920" h="1137920">
                  <a:moveTo>
                    <a:pt x="1137920" y="0"/>
                  </a:moveTo>
                  <a:lnTo>
                    <a:pt x="1122680" y="0"/>
                  </a:lnTo>
                  <a:lnTo>
                    <a:pt x="1122680" y="15240"/>
                  </a:lnTo>
                  <a:lnTo>
                    <a:pt x="1122680" y="1122680"/>
                  </a:lnTo>
                  <a:lnTo>
                    <a:pt x="15240" y="1122680"/>
                  </a:lnTo>
                  <a:lnTo>
                    <a:pt x="15240" y="15240"/>
                  </a:lnTo>
                  <a:lnTo>
                    <a:pt x="1122680" y="15240"/>
                  </a:lnTo>
                  <a:lnTo>
                    <a:pt x="112268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20" y="1137920"/>
                  </a:lnTo>
                  <a:lnTo>
                    <a:pt x="1137920" y="1122680"/>
                  </a:lnTo>
                  <a:lnTo>
                    <a:pt x="1137920" y="15240"/>
                  </a:lnTo>
                  <a:lnTo>
                    <a:pt x="1137920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37931" y="2205286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304" y="1507015"/>
            <a:ext cx="908050" cy="565785"/>
            <a:chOff x="960304" y="1507015"/>
            <a:chExt cx="908050" cy="565785"/>
          </a:xfrm>
        </p:grpSpPr>
        <p:sp>
          <p:nvSpPr>
            <p:cNvPr id="16" name="object 16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00B9F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72904" y="1519615"/>
              <a:ext cx="324485" cy="540385"/>
            </a:xfrm>
            <a:custGeom>
              <a:avLst/>
              <a:gdLst/>
              <a:ahLst/>
              <a:cxnLst/>
              <a:rect l="l" t="t" r="r" b="b"/>
              <a:pathLst>
                <a:path w="324484" h="540385">
                  <a:moveTo>
                    <a:pt x="0" y="540006"/>
                  </a:moveTo>
                  <a:lnTo>
                    <a:pt x="0" y="0"/>
                  </a:lnTo>
                  <a:lnTo>
                    <a:pt x="324001" y="0"/>
                  </a:lnTo>
                  <a:lnTo>
                    <a:pt x="324001" y="540006"/>
                  </a:lnTo>
                  <a:lnTo>
                    <a:pt x="0" y="540006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4CFF4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341" rIns="0" bIns="0" rtlCol="0" vert="horz">
            <a:spAutoFit/>
          </a:bodyPr>
          <a:lstStyle/>
          <a:p>
            <a:pPr marL="304355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</a:t>
            </a:r>
            <a:r>
              <a:rPr dirty="0" spc="-40"/>
              <a:t> </a:t>
            </a:r>
            <a:r>
              <a:rPr dirty="0" spc="25"/>
              <a:t>do</a:t>
            </a:r>
            <a:r>
              <a:rPr dirty="0" spc="-40"/>
              <a:t> </a:t>
            </a:r>
            <a:r>
              <a:rPr dirty="0" spc="-25"/>
              <a:t>we</a:t>
            </a:r>
            <a:r>
              <a:rPr dirty="0" spc="-40"/>
              <a:t> </a:t>
            </a:r>
            <a:r>
              <a:rPr dirty="0" spc="45"/>
              <a:t>interpret</a:t>
            </a:r>
            <a:r>
              <a:rPr dirty="0" spc="-40"/>
              <a:t> </a:t>
            </a:r>
            <a:r>
              <a:rPr dirty="0" spc="40"/>
              <a:t>this</a:t>
            </a:r>
            <a:r>
              <a:rPr dirty="0" spc="-35"/>
              <a:t> 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/>
              <a:t>(5+</a:t>
            </a:r>
            <a:r>
              <a:rPr dirty="0" spc="75" i="1">
                <a:latin typeface="Times New Roman"/>
                <a:cs typeface="Times New Roman"/>
              </a:rPr>
              <a:t>k</a:t>
            </a:r>
            <a:r>
              <a:rPr dirty="0" spc="75"/>
              <a:t>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264395" y="913127"/>
            <a:ext cx="226822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89406" y="1078796"/>
            <a:ext cx="1140460" cy="1139190"/>
            <a:chOff x="889406" y="1078796"/>
            <a:chExt cx="1140460" cy="1139190"/>
          </a:xfrm>
        </p:grpSpPr>
        <p:sp>
          <p:nvSpPr>
            <p:cNvPr id="4" name="object 4"/>
            <p:cNvSpPr/>
            <p:nvPr/>
          </p:nvSpPr>
          <p:spPr>
            <a:xfrm>
              <a:off x="891945" y="1080062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0676" y="1727766"/>
              <a:ext cx="1137920" cy="325120"/>
            </a:xfrm>
            <a:custGeom>
              <a:avLst/>
              <a:gdLst/>
              <a:ahLst/>
              <a:cxnLst/>
              <a:rect l="l" t="t" r="r" b="b"/>
              <a:pathLst>
                <a:path w="1137920" h="325119">
                  <a:moveTo>
                    <a:pt x="0" y="325120"/>
                  </a:moveTo>
                  <a:lnTo>
                    <a:pt x="802236" y="325120"/>
                  </a:lnTo>
                </a:path>
                <a:path w="1137920" h="325119">
                  <a:moveTo>
                    <a:pt x="975037" y="325120"/>
                  </a:moveTo>
                  <a:lnTo>
                    <a:pt x="1137920" y="325120"/>
                  </a:lnTo>
                </a:path>
                <a:path w="1137920" h="325119">
                  <a:moveTo>
                    <a:pt x="0" y="162560"/>
                  </a:moveTo>
                  <a:lnTo>
                    <a:pt x="154227" y="162560"/>
                  </a:lnTo>
                </a:path>
                <a:path w="1137920" h="325119">
                  <a:moveTo>
                    <a:pt x="327028" y="162560"/>
                  </a:moveTo>
                  <a:lnTo>
                    <a:pt x="802236" y="162560"/>
                  </a:lnTo>
                </a:path>
                <a:path w="1137920" h="325119">
                  <a:moveTo>
                    <a:pt x="975037" y="162560"/>
                  </a:moveTo>
                  <a:lnTo>
                    <a:pt x="1137920" y="162560"/>
                  </a:lnTo>
                </a:path>
                <a:path w="1137920" h="325119">
                  <a:moveTo>
                    <a:pt x="0" y="0"/>
                  </a:moveTo>
                  <a:lnTo>
                    <a:pt x="154227" y="0"/>
                  </a:lnTo>
                </a:path>
                <a:path w="1137920" h="325119">
                  <a:moveTo>
                    <a:pt x="327028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0676" y="157028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0676" y="140772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676" y="124516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00936" y="1080066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60" h="1132839">
                  <a:moveTo>
                    <a:pt x="162559" y="979555"/>
                  </a:moveTo>
                  <a:lnTo>
                    <a:pt x="162559" y="1132840"/>
                  </a:lnTo>
                </a:path>
                <a:path w="162560" h="1132839">
                  <a:moveTo>
                    <a:pt x="162559" y="0"/>
                  </a:moveTo>
                  <a:lnTo>
                    <a:pt x="162559" y="806754"/>
                  </a:lnTo>
                </a:path>
                <a:path w="162560" h="1132839">
                  <a:moveTo>
                    <a:pt x="0" y="979555"/>
                  </a:moveTo>
                  <a:lnTo>
                    <a:pt x="0" y="1132840"/>
                  </a:lnTo>
                </a:path>
                <a:path w="162560" h="1132839">
                  <a:moveTo>
                    <a:pt x="0" y="0"/>
                  </a:moveTo>
                  <a:lnTo>
                    <a:pt x="0" y="806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837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7581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0696" y="1080066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59" h="1132839">
                  <a:moveTo>
                    <a:pt x="162560" y="817554"/>
                  </a:moveTo>
                  <a:lnTo>
                    <a:pt x="162560" y="1132840"/>
                  </a:lnTo>
                </a:path>
                <a:path w="162559" h="1132839">
                  <a:moveTo>
                    <a:pt x="162560" y="0"/>
                  </a:moveTo>
                  <a:lnTo>
                    <a:pt x="162560" y="644754"/>
                  </a:lnTo>
                </a:path>
                <a:path w="162559" h="1132839">
                  <a:moveTo>
                    <a:pt x="0" y="817554"/>
                  </a:moveTo>
                  <a:lnTo>
                    <a:pt x="0" y="1132840"/>
                  </a:lnTo>
                </a:path>
                <a:path w="162559" h="1132839">
                  <a:moveTo>
                    <a:pt x="0" y="0"/>
                  </a:moveTo>
                  <a:lnTo>
                    <a:pt x="0" y="644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90676" y="1080071"/>
              <a:ext cx="1137920" cy="1137920"/>
            </a:xfrm>
            <a:custGeom>
              <a:avLst/>
              <a:gdLst/>
              <a:ahLst/>
              <a:cxnLst/>
              <a:rect l="l" t="t" r="r" b="b"/>
              <a:pathLst>
                <a:path w="1137920" h="1137920">
                  <a:moveTo>
                    <a:pt x="1137920" y="0"/>
                  </a:moveTo>
                  <a:lnTo>
                    <a:pt x="1122680" y="0"/>
                  </a:lnTo>
                  <a:lnTo>
                    <a:pt x="1122680" y="15240"/>
                  </a:lnTo>
                  <a:lnTo>
                    <a:pt x="1122680" y="1122680"/>
                  </a:lnTo>
                  <a:lnTo>
                    <a:pt x="15240" y="1122680"/>
                  </a:lnTo>
                  <a:lnTo>
                    <a:pt x="15240" y="15240"/>
                  </a:lnTo>
                  <a:lnTo>
                    <a:pt x="1122680" y="15240"/>
                  </a:lnTo>
                  <a:lnTo>
                    <a:pt x="112268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20" y="1137920"/>
                  </a:lnTo>
                  <a:lnTo>
                    <a:pt x="1137920" y="1122680"/>
                  </a:lnTo>
                  <a:lnTo>
                    <a:pt x="1137920" y="15240"/>
                  </a:lnTo>
                  <a:lnTo>
                    <a:pt x="1137920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37931" y="2205286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304" y="1507015"/>
            <a:ext cx="1060450" cy="664210"/>
            <a:chOff x="960304" y="1507015"/>
            <a:chExt cx="1060450" cy="664210"/>
          </a:xfrm>
        </p:grpSpPr>
        <p:sp>
          <p:nvSpPr>
            <p:cNvPr id="16" name="object 16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00B9F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72904" y="1519615"/>
              <a:ext cx="324485" cy="540385"/>
            </a:xfrm>
            <a:custGeom>
              <a:avLst/>
              <a:gdLst/>
              <a:ahLst/>
              <a:cxnLst/>
              <a:rect l="l" t="t" r="r" b="b"/>
              <a:pathLst>
                <a:path w="324484" h="540385">
                  <a:moveTo>
                    <a:pt x="0" y="540006"/>
                  </a:moveTo>
                  <a:lnTo>
                    <a:pt x="0" y="0"/>
                  </a:lnTo>
                  <a:lnTo>
                    <a:pt x="324001" y="0"/>
                  </a:lnTo>
                  <a:lnTo>
                    <a:pt x="324001" y="540006"/>
                  </a:lnTo>
                  <a:lnTo>
                    <a:pt x="0" y="540006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4CFF4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48908" y="1778818"/>
              <a:ext cx="468630" cy="389255"/>
            </a:xfrm>
            <a:custGeom>
              <a:avLst/>
              <a:gdLst/>
              <a:ahLst/>
              <a:cxnLst/>
              <a:rect l="l" t="t" r="r" b="b"/>
              <a:pathLst>
                <a:path w="468630" h="389255">
                  <a:moveTo>
                    <a:pt x="0" y="388805"/>
                  </a:moveTo>
                  <a:lnTo>
                    <a:pt x="0" y="0"/>
                  </a:lnTo>
                  <a:lnTo>
                    <a:pt x="468006" y="0"/>
                  </a:lnTo>
                  <a:lnTo>
                    <a:pt x="468006" y="388805"/>
                  </a:lnTo>
                  <a:lnTo>
                    <a:pt x="0" y="388805"/>
                  </a:lnTo>
                  <a:close/>
                </a:path>
              </a:pathLst>
            </a:custGeom>
            <a:ln w="7200">
              <a:solidFill>
                <a:srgbClr val="00FF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341" rIns="0" bIns="0" rtlCol="0" vert="horz">
            <a:spAutoFit/>
          </a:bodyPr>
          <a:lstStyle/>
          <a:p>
            <a:pPr marL="304355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</a:t>
            </a:r>
            <a:r>
              <a:rPr dirty="0" spc="-40"/>
              <a:t> </a:t>
            </a:r>
            <a:r>
              <a:rPr dirty="0" spc="25"/>
              <a:t>do</a:t>
            </a:r>
            <a:r>
              <a:rPr dirty="0" spc="-40"/>
              <a:t> </a:t>
            </a:r>
            <a:r>
              <a:rPr dirty="0" spc="-25"/>
              <a:t>we</a:t>
            </a:r>
            <a:r>
              <a:rPr dirty="0" spc="-40"/>
              <a:t> </a:t>
            </a:r>
            <a:r>
              <a:rPr dirty="0" spc="45"/>
              <a:t>interpret</a:t>
            </a:r>
            <a:r>
              <a:rPr dirty="0" spc="-40"/>
              <a:t> </a:t>
            </a:r>
            <a:r>
              <a:rPr dirty="0" spc="40"/>
              <a:t>this</a:t>
            </a:r>
            <a:r>
              <a:rPr dirty="0" spc="-35"/>
              <a:t> 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/>
              <a:t>(5+</a:t>
            </a:r>
            <a:r>
              <a:rPr dirty="0" spc="75" i="1">
                <a:latin typeface="Times New Roman"/>
                <a:cs typeface="Times New Roman"/>
              </a:rPr>
              <a:t>k</a:t>
            </a:r>
            <a:r>
              <a:rPr dirty="0" spc="75"/>
              <a:t>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264395" y="913127"/>
            <a:ext cx="226822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89406" y="1078796"/>
            <a:ext cx="1140460" cy="1139190"/>
            <a:chOff x="889406" y="1078796"/>
            <a:chExt cx="1140460" cy="1139190"/>
          </a:xfrm>
        </p:grpSpPr>
        <p:sp>
          <p:nvSpPr>
            <p:cNvPr id="4" name="object 4"/>
            <p:cNvSpPr/>
            <p:nvPr/>
          </p:nvSpPr>
          <p:spPr>
            <a:xfrm>
              <a:off x="891945" y="1080062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0676" y="1727766"/>
              <a:ext cx="1137920" cy="325120"/>
            </a:xfrm>
            <a:custGeom>
              <a:avLst/>
              <a:gdLst/>
              <a:ahLst/>
              <a:cxnLst/>
              <a:rect l="l" t="t" r="r" b="b"/>
              <a:pathLst>
                <a:path w="1137920" h="325119">
                  <a:moveTo>
                    <a:pt x="0" y="325120"/>
                  </a:moveTo>
                  <a:lnTo>
                    <a:pt x="802236" y="325120"/>
                  </a:lnTo>
                </a:path>
                <a:path w="1137920" h="325119">
                  <a:moveTo>
                    <a:pt x="975037" y="325120"/>
                  </a:moveTo>
                  <a:lnTo>
                    <a:pt x="1137920" y="325120"/>
                  </a:lnTo>
                </a:path>
                <a:path w="1137920" h="325119">
                  <a:moveTo>
                    <a:pt x="0" y="162560"/>
                  </a:moveTo>
                  <a:lnTo>
                    <a:pt x="154227" y="162560"/>
                  </a:lnTo>
                </a:path>
                <a:path w="1137920" h="325119">
                  <a:moveTo>
                    <a:pt x="327028" y="162560"/>
                  </a:moveTo>
                  <a:lnTo>
                    <a:pt x="802236" y="162560"/>
                  </a:lnTo>
                </a:path>
                <a:path w="1137920" h="325119">
                  <a:moveTo>
                    <a:pt x="975037" y="162560"/>
                  </a:moveTo>
                  <a:lnTo>
                    <a:pt x="1137920" y="162560"/>
                  </a:lnTo>
                </a:path>
                <a:path w="1137920" h="325119">
                  <a:moveTo>
                    <a:pt x="0" y="0"/>
                  </a:moveTo>
                  <a:lnTo>
                    <a:pt x="154227" y="0"/>
                  </a:lnTo>
                </a:path>
                <a:path w="1137920" h="325119">
                  <a:moveTo>
                    <a:pt x="489029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0676" y="157028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316228" y="0"/>
                  </a:lnTo>
                </a:path>
                <a:path w="1137920" h="0">
                  <a:moveTo>
                    <a:pt x="489029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0676" y="140772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676" y="124516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00936" y="1080066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60" h="1132839">
                  <a:moveTo>
                    <a:pt x="162559" y="979555"/>
                  </a:moveTo>
                  <a:lnTo>
                    <a:pt x="162559" y="1132840"/>
                  </a:lnTo>
                </a:path>
                <a:path w="162560" h="1132839">
                  <a:moveTo>
                    <a:pt x="162559" y="0"/>
                  </a:moveTo>
                  <a:lnTo>
                    <a:pt x="162559" y="806754"/>
                  </a:lnTo>
                </a:path>
                <a:path w="162560" h="1132839">
                  <a:moveTo>
                    <a:pt x="0" y="979555"/>
                  </a:moveTo>
                  <a:lnTo>
                    <a:pt x="0" y="1132840"/>
                  </a:lnTo>
                </a:path>
                <a:path w="162560" h="1132839">
                  <a:moveTo>
                    <a:pt x="0" y="0"/>
                  </a:moveTo>
                  <a:lnTo>
                    <a:pt x="0" y="806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837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0696" y="1080066"/>
              <a:ext cx="325120" cy="1132840"/>
            </a:xfrm>
            <a:custGeom>
              <a:avLst/>
              <a:gdLst/>
              <a:ahLst/>
              <a:cxnLst/>
              <a:rect l="l" t="t" r="r" b="b"/>
              <a:pathLst>
                <a:path w="325119" h="1132839">
                  <a:moveTo>
                    <a:pt x="325120" y="655553"/>
                  </a:moveTo>
                  <a:lnTo>
                    <a:pt x="325120" y="1132840"/>
                  </a:lnTo>
                </a:path>
                <a:path w="325119" h="1132839">
                  <a:moveTo>
                    <a:pt x="325120" y="0"/>
                  </a:moveTo>
                  <a:lnTo>
                    <a:pt x="325120" y="482753"/>
                  </a:lnTo>
                </a:path>
                <a:path w="325119" h="1132839">
                  <a:moveTo>
                    <a:pt x="162560" y="817554"/>
                  </a:moveTo>
                  <a:lnTo>
                    <a:pt x="162560" y="1132840"/>
                  </a:lnTo>
                </a:path>
                <a:path w="325119" h="1132839">
                  <a:moveTo>
                    <a:pt x="162560" y="0"/>
                  </a:moveTo>
                  <a:lnTo>
                    <a:pt x="162560" y="482753"/>
                  </a:lnTo>
                </a:path>
                <a:path w="325119" h="1132839">
                  <a:moveTo>
                    <a:pt x="0" y="817554"/>
                  </a:moveTo>
                  <a:lnTo>
                    <a:pt x="0" y="1132840"/>
                  </a:lnTo>
                </a:path>
                <a:path w="325119" h="1132839">
                  <a:moveTo>
                    <a:pt x="0" y="0"/>
                  </a:moveTo>
                  <a:lnTo>
                    <a:pt x="0" y="644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90676" y="1080071"/>
              <a:ext cx="1137920" cy="1137920"/>
            </a:xfrm>
            <a:custGeom>
              <a:avLst/>
              <a:gdLst/>
              <a:ahLst/>
              <a:cxnLst/>
              <a:rect l="l" t="t" r="r" b="b"/>
              <a:pathLst>
                <a:path w="1137920" h="1137920">
                  <a:moveTo>
                    <a:pt x="1137920" y="0"/>
                  </a:moveTo>
                  <a:lnTo>
                    <a:pt x="1122680" y="0"/>
                  </a:lnTo>
                  <a:lnTo>
                    <a:pt x="1122680" y="15240"/>
                  </a:lnTo>
                  <a:lnTo>
                    <a:pt x="1122680" y="1122680"/>
                  </a:lnTo>
                  <a:lnTo>
                    <a:pt x="15240" y="1122680"/>
                  </a:lnTo>
                  <a:lnTo>
                    <a:pt x="15240" y="15240"/>
                  </a:lnTo>
                  <a:lnTo>
                    <a:pt x="1122680" y="15240"/>
                  </a:lnTo>
                  <a:lnTo>
                    <a:pt x="112268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20" y="1137920"/>
                  </a:lnTo>
                  <a:lnTo>
                    <a:pt x="1137920" y="1122680"/>
                  </a:lnTo>
                  <a:lnTo>
                    <a:pt x="1137920" y="15240"/>
                  </a:lnTo>
                  <a:lnTo>
                    <a:pt x="1137920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37931" y="2205286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60304" y="1507015"/>
            <a:ext cx="1060450" cy="664210"/>
            <a:chOff x="960304" y="1507015"/>
            <a:chExt cx="1060450" cy="664210"/>
          </a:xfrm>
        </p:grpSpPr>
        <p:sp>
          <p:nvSpPr>
            <p:cNvPr id="15" name="object 15"/>
            <p:cNvSpPr/>
            <p:nvPr/>
          </p:nvSpPr>
          <p:spPr>
            <a:xfrm>
              <a:off x="1044892" y="1724824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172808" y="0"/>
                  </a:moveTo>
                  <a:lnTo>
                    <a:pt x="0" y="0"/>
                  </a:lnTo>
                  <a:lnTo>
                    <a:pt x="0" y="10795"/>
                  </a:lnTo>
                  <a:lnTo>
                    <a:pt x="0" y="172796"/>
                  </a:lnTo>
                  <a:lnTo>
                    <a:pt x="172808" y="172796"/>
                  </a:lnTo>
                  <a:lnTo>
                    <a:pt x="172808" y="10795"/>
                  </a:lnTo>
                  <a:lnTo>
                    <a:pt x="172808" y="0"/>
                  </a:lnTo>
                  <a:close/>
                </a:path>
              </a:pathLst>
            </a:custGeom>
            <a:solidFill>
              <a:srgbClr val="00B9F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72904" y="1519615"/>
              <a:ext cx="324485" cy="540385"/>
            </a:xfrm>
            <a:custGeom>
              <a:avLst/>
              <a:gdLst/>
              <a:ahLst/>
              <a:cxnLst/>
              <a:rect l="l" t="t" r="r" b="b"/>
              <a:pathLst>
                <a:path w="324484" h="540385">
                  <a:moveTo>
                    <a:pt x="0" y="540006"/>
                  </a:moveTo>
                  <a:lnTo>
                    <a:pt x="0" y="0"/>
                  </a:lnTo>
                  <a:lnTo>
                    <a:pt x="324001" y="0"/>
                  </a:lnTo>
                  <a:lnTo>
                    <a:pt x="324001" y="540006"/>
                  </a:lnTo>
                  <a:lnTo>
                    <a:pt x="0" y="540006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4CFF4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48908" y="1778818"/>
              <a:ext cx="468630" cy="389255"/>
            </a:xfrm>
            <a:custGeom>
              <a:avLst/>
              <a:gdLst/>
              <a:ahLst/>
              <a:cxnLst/>
              <a:rect l="l" t="t" r="r" b="b"/>
              <a:pathLst>
                <a:path w="468630" h="389255">
                  <a:moveTo>
                    <a:pt x="0" y="388805"/>
                  </a:moveTo>
                  <a:lnTo>
                    <a:pt x="0" y="0"/>
                  </a:lnTo>
                  <a:lnTo>
                    <a:pt x="468006" y="0"/>
                  </a:lnTo>
                  <a:lnTo>
                    <a:pt x="468006" y="388805"/>
                  </a:lnTo>
                  <a:lnTo>
                    <a:pt x="0" y="388805"/>
                  </a:lnTo>
                  <a:close/>
                </a:path>
              </a:pathLst>
            </a:custGeom>
            <a:ln w="7200">
              <a:solidFill>
                <a:srgbClr val="00FF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FFF56D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341" rIns="0" bIns="0" rtlCol="0" vert="horz">
            <a:spAutoFit/>
          </a:bodyPr>
          <a:lstStyle/>
          <a:p>
            <a:pPr marL="304355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</a:t>
            </a:r>
            <a:r>
              <a:rPr dirty="0" spc="-40"/>
              <a:t> </a:t>
            </a:r>
            <a:r>
              <a:rPr dirty="0" spc="25"/>
              <a:t>do</a:t>
            </a:r>
            <a:r>
              <a:rPr dirty="0" spc="-40"/>
              <a:t> </a:t>
            </a:r>
            <a:r>
              <a:rPr dirty="0" spc="-25"/>
              <a:t>we</a:t>
            </a:r>
            <a:r>
              <a:rPr dirty="0" spc="-40"/>
              <a:t> </a:t>
            </a:r>
            <a:r>
              <a:rPr dirty="0" spc="45"/>
              <a:t>interpret</a:t>
            </a:r>
            <a:r>
              <a:rPr dirty="0" spc="-40"/>
              <a:t> </a:t>
            </a:r>
            <a:r>
              <a:rPr dirty="0" spc="40"/>
              <a:t>this</a:t>
            </a:r>
            <a:r>
              <a:rPr dirty="0" spc="-35"/>
              <a:t> 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/>
              <a:t>(5+</a:t>
            </a:r>
            <a:r>
              <a:rPr dirty="0" spc="75" i="1">
                <a:latin typeface="Times New Roman"/>
                <a:cs typeface="Times New Roman"/>
              </a:rPr>
              <a:t>k</a:t>
            </a:r>
            <a:r>
              <a:rPr dirty="0" spc="75"/>
              <a:t>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264395" y="913127"/>
            <a:ext cx="226822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89406" y="1078796"/>
            <a:ext cx="1140460" cy="1139190"/>
            <a:chOff x="889406" y="1078796"/>
            <a:chExt cx="1140460" cy="1139190"/>
          </a:xfrm>
        </p:grpSpPr>
        <p:sp>
          <p:nvSpPr>
            <p:cNvPr id="4" name="object 4"/>
            <p:cNvSpPr/>
            <p:nvPr/>
          </p:nvSpPr>
          <p:spPr>
            <a:xfrm>
              <a:off x="891945" y="1080062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0676" y="1727766"/>
              <a:ext cx="1137920" cy="325120"/>
            </a:xfrm>
            <a:custGeom>
              <a:avLst/>
              <a:gdLst/>
              <a:ahLst/>
              <a:cxnLst/>
              <a:rect l="l" t="t" r="r" b="b"/>
              <a:pathLst>
                <a:path w="1137920" h="325119">
                  <a:moveTo>
                    <a:pt x="0" y="325120"/>
                  </a:moveTo>
                  <a:lnTo>
                    <a:pt x="802236" y="325120"/>
                  </a:lnTo>
                </a:path>
                <a:path w="1137920" h="325119">
                  <a:moveTo>
                    <a:pt x="975037" y="325120"/>
                  </a:moveTo>
                  <a:lnTo>
                    <a:pt x="1137920" y="325120"/>
                  </a:lnTo>
                </a:path>
                <a:path w="1137920" h="325119">
                  <a:moveTo>
                    <a:pt x="0" y="162560"/>
                  </a:moveTo>
                  <a:lnTo>
                    <a:pt x="154227" y="162560"/>
                  </a:lnTo>
                </a:path>
                <a:path w="1137920" h="325119">
                  <a:moveTo>
                    <a:pt x="327028" y="162560"/>
                  </a:moveTo>
                  <a:lnTo>
                    <a:pt x="802236" y="162560"/>
                  </a:lnTo>
                </a:path>
                <a:path w="1137920" h="325119">
                  <a:moveTo>
                    <a:pt x="975037" y="162560"/>
                  </a:moveTo>
                  <a:lnTo>
                    <a:pt x="1137920" y="162560"/>
                  </a:lnTo>
                </a:path>
                <a:path w="1137920" h="325119">
                  <a:moveTo>
                    <a:pt x="0" y="0"/>
                  </a:moveTo>
                  <a:lnTo>
                    <a:pt x="154227" y="0"/>
                  </a:lnTo>
                </a:path>
                <a:path w="1137920" h="325119">
                  <a:moveTo>
                    <a:pt x="489029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0676" y="157028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316228" y="0"/>
                  </a:lnTo>
                </a:path>
                <a:path w="1137920" h="0">
                  <a:moveTo>
                    <a:pt x="489029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0676" y="140772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676" y="1245166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00936" y="1080066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60" h="1132839">
                  <a:moveTo>
                    <a:pt x="162559" y="979555"/>
                  </a:moveTo>
                  <a:lnTo>
                    <a:pt x="162559" y="1132840"/>
                  </a:lnTo>
                </a:path>
                <a:path w="162560" h="1132839">
                  <a:moveTo>
                    <a:pt x="162559" y="0"/>
                  </a:moveTo>
                  <a:lnTo>
                    <a:pt x="162559" y="806754"/>
                  </a:lnTo>
                </a:path>
                <a:path w="162560" h="1132839">
                  <a:moveTo>
                    <a:pt x="0" y="979555"/>
                  </a:moveTo>
                  <a:lnTo>
                    <a:pt x="0" y="1132840"/>
                  </a:lnTo>
                </a:path>
                <a:path w="162560" h="1132839">
                  <a:moveTo>
                    <a:pt x="0" y="0"/>
                  </a:moveTo>
                  <a:lnTo>
                    <a:pt x="0" y="806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837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0696" y="1080066"/>
              <a:ext cx="325120" cy="1132840"/>
            </a:xfrm>
            <a:custGeom>
              <a:avLst/>
              <a:gdLst/>
              <a:ahLst/>
              <a:cxnLst/>
              <a:rect l="l" t="t" r="r" b="b"/>
              <a:pathLst>
                <a:path w="325119" h="1132839">
                  <a:moveTo>
                    <a:pt x="325120" y="655553"/>
                  </a:moveTo>
                  <a:lnTo>
                    <a:pt x="325120" y="1132840"/>
                  </a:lnTo>
                </a:path>
                <a:path w="325119" h="1132839">
                  <a:moveTo>
                    <a:pt x="325120" y="0"/>
                  </a:moveTo>
                  <a:lnTo>
                    <a:pt x="325120" y="482753"/>
                  </a:lnTo>
                </a:path>
                <a:path w="325119" h="1132839">
                  <a:moveTo>
                    <a:pt x="162560" y="817554"/>
                  </a:moveTo>
                  <a:lnTo>
                    <a:pt x="162560" y="1132840"/>
                  </a:lnTo>
                </a:path>
                <a:path w="325119" h="1132839">
                  <a:moveTo>
                    <a:pt x="162560" y="0"/>
                  </a:moveTo>
                  <a:lnTo>
                    <a:pt x="162560" y="482753"/>
                  </a:lnTo>
                </a:path>
                <a:path w="325119" h="1132839">
                  <a:moveTo>
                    <a:pt x="0" y="817554"/>
                  </a:moveTo>
                  <a:lnTo>
                    <a:pt x="0" y="1132840"/>
                  </a:lnTo>
                </a:path>
                <a:path w="325119" h="1132839">
                  <a:moveTo>
                    <a:pt x="0" y="0"/>
                  </a:moveTo>
                  <a:lnTo>
                    <a:pt x="0" y="644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90676" y="1080071"/>
              <a:ext cx="1137920" cy="1137920"/>
            </a:xfrm>
            <a:custGeom>
              <a:avLst/>
              <a:gdLst/>
              <a:ahLst/>
              <a:cxnLst/>
              <a:rect l="l" t="t" r="r" b="b"/>
              <a:pathLst>
                <a:path w="1137920" h="1137920">
                  <a:moveTo>
                    <a:pt x="1137920" y="0"/>
                  </a:moveTo>
                  <a:lnTo>
                    <a:pt x="1122680" y="0"/>
                  </a:lnTo>
                  <a:lnTo>
                    <a:pt x="1122680" y="15240"/>
                  </a:lnTo>
                  <a:lnTo>
                    <a:pt x="1122680" y="1122680"/>
                  </a:lnTo>
                  <a:lnTo>
                    <a:pt x="15240" y="1122680"/>
                  </a:lnTo>
                  <a:lnTo>
                    <a:pt x="15240" y="15240"/>
                  </a:lnTo>
                  <a:lnTo>
                    <a:pt x="1122680" y="15240"/>
                  </a:lnTo>
                  <a:lnTo>
                    <a:pt x="112268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20" y="1137920"/>
                  </a:lnTo>
                  <a:lnTo>
                    <a:pt x="1137920" y="1122680"/>
                  </a:lnTo>
                  <a:lnTo>
                    <a:pt x="1137920" y="15240"/>
                  </a:lnTo>
                  <a:lnTo>
                    <a:pt x="1137920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37931" y="2205286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60304" y="1291015"/>
            <a:ext cx="1060450" cy="880744"/>
            <a:chOff x="960304" y="1291015"/>
            <a:chExt cx="1060450" cy="880744"/>
          </a:xfrm>
        </p:grpSpPr>
        <p:sp>
          <p:nvSpPr>
            <p:cNvPr id="15" name="object 15"/>
            <p:cNvSpPr/>
            <p:nvPr/>
          </p:nvSpPr>
          <p:spPr>
            <a:xfrm>
              <a:off x="1044892" y="1724824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172808" y="0"/>
                  </a:moveTo>
                  <a:lnTo>
                    <a:pt x="0" y="0"/>
                  </a:lnTo>
                  <a:lnTo>
                    <a:pt x="0" y="10795"/>
                  </a:lnTo>
                  <a:lnTo>
                    <a:pt x="0" y="172796"/>
                  </a:lnTo>
                  <a:lnTo>
                    <a:pt x="172808" y="172796"/>
                  </a:lnTo>
                  <a:lnTo>
                    <a:pt x="172808" y="10795"/>
                  </a:lnTo>
                  <a:lnTo>
                    <a:pt x="172808" y="0"/>
                  </a:lnTo>
                  <a:close/>
                </a:path>
              </a:pathLst>
            </a:custGeom>
            <a:solidFill>
              <a:srgbClr val="00B9F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72904" y="1519615"/>
              <a:ext cx="324485" cy="540385"/>
            </a:xfrm>
            <a:custGeom>
              <a:avLst/>
              <a:gdLst/>
              <a:ahLst/>
              <a:cxnLst/>
              <a:rect l="l" t="t" r="r" b="b"/>
              <a:pathLst>
                <a:path w="324484" h="540385">
                  <a:moveTo>
                    <a:pt x="0" y="540006"/>
                  </a:moveTo>
                  <a:lnTo>
                    <a:pt x="0" y="0"/>
                  </a:lnTo>
                  <a:lnTo>
                    <a:pt x="324001" y="0"/>
                  </a:lnTo>
                  <a:lnTo>
                    <a:pt x="324001" y="540006"/>
                  </a:lnTo>
                  <a:lnTo>
                    <a:pt x="0" y="540006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4CFF4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48908" y="1778818"/>
              <a:ext cx="468630" cy="389255"/>
            </a:xfrm>
            <a:custGeom>
              <a:avLst/>
              <a:gdLst/>
              <a:ahLst/>
              <a:cxnLst/>
              <a:rect l="l" t="t" r="r" b="b"/>
              <a:pathLst>
                <a:path w="468630" h="389255">
                  <a:moveTo>
                    <a:pt x="0" y="388805"/>
                  </a:moveTo>
                  <a:lnTo>
                    <a:pt x="0" y="0"/>
                  </a:lnTo>
                  <a:lnTo>
                    <a:pt x="468006" y="0"/>
                  </a:lnTo>
                  <a:lnTo>
                    <a:pt x="468006" y="388805"/>
                  </a:lnTo>
                  <a:lnTo>
                    <a:pt x="0" y="388805"/>
                  </a:lnTo>
                  <a:close/>
                </a:path>
              </a:pathLst>
            </a:custGeom>
            <a:ln w="7200">
              <a:solidFill>
                <a:srgbClr val="00FF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FFF56D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72904" y="1303615"/>
              <a:ext cx="756285" cy="720090"/>
            </a:xfrm>
            <a:custGeom>
              <a:avLst/>
              <a:gdLst/>
              <a:ahLst/>
              <a:cxnLst/>
              <a:rect l="l" t="t" r="r" b="b"/>
              <a:pathLst>
                <a:path w="756285" h="720089">
                  <a:moveTo>
                    <a:pt x="0" y="720008"/>
                  </a:moveTo>
                  <a:lnTo>
                    <a:pt x="0" y="0"/>
                  </a:lnTo>
                  <a:lnTo>
                    <a:pt x="756005" y="0"/>
                  </a:lnTo>
                  <a:lnTo>
                    <a:pt x="756005" y="720008"/>
                  </a:lnTo>
                  <a:lnTo>
                    <a:pt x="0" y="720008"/>
                  </a:lnTo>
                  <a:close/>
                </a:path>
              </a:pathLst>
            </a:custGeom>
            <a:ln w="2520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341" rIns="0" bIns="0" rtlCol="0" vert="horz">
            <a:spAutoFit/>
          </a:bodyPr>
          <a:lstStyle/>
          <a:p>
            <a:pPr marL="304355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</a:t>
            </a:r>
            <a:r>
              <a:rPr dirty="0" spc="-40"/>
              <a:t> </a:t>
            </a:r>
            <a:r>
              <a:rPr dirty="0" spc="25"/>
              <a:t>do</a:t>
            </a:r>
            <a:r>
              <a:rPr dirty="0" spc="-40"/>
              <a:t> </a:t>
            </a:r>
            <a:r>
              <a:rPr dirty="0" spc="-25"/>
              <a:t>we</a:t>
            </a:r>
            <a:r>
              <a:rPr dirty="0" spc="-40"/>
              <a:t> </a:t>
            </a:r>
            <a:r>
              <a:rPr dirty="0" spc="45"/>
              <a:t>interpret</a:t>
            </a:r>
            <a:r>
              <a:rPr dirty="0" spc="-40"/>
              <a:t> </a:t>
            </a:r>
            <a:r>
              <a:rPr dirty="0" spc="40"/>
              <a:t>this</a:t>
            </a:r>
            <a:r>
              <a:rPr dirty="0" spc="-35"/>
              <a:t> 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/>
              <a:t>(5+</a:t>
            </a:r>
            <a:r>
              <a:rPr dirty="0" spc="75" i="1">
                <a:latin typeface="Times New Roman"/>
                <a:cs typeface="Times New Roman"/>
              </a:rPr>
              <a:t>k</a:t>
            </a:r>
            <a:r>
              <a:rPr dirty="0" spc="75"/>
              <a:t>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264395" y="913127"/>
            <a:ext cx="226822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3783" y="183857"/>
            <a:ext cx="347345" cy="537210"/>
            <a:chOff x="753783" y="183857"/>
            <a:chExt cx="347345" cy="537210"/>
          </a:xfrm>
        </p:grpSpPr>
        <p:sp>
          <p:nvSpPr>
            <p:cNvPr id="24" name="object 24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3778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264395" y="10084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Let </a:t>
            </a:r>
            <a:r>
              <a:rPr dirty="0" sz="1100" spc="25">
                <a:latin typeface="Times New Roman"/>
                <a:cs typeface="Times New Roman"/>
              </a:rPr>
              <a:t>us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>
                <a:latin typeface="Times New Roman"/>
                <a:cs typeface="Times New Roman"/>
              </a:rPr>
              <a:t>how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15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>
                <a:latin typeface="Times New Roman"/>
                <a:cs typeface="Times New Roman"/>
              </a:rPr>
              <a:t>evolved over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time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264395" y="482954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Propose </a:t>
            </a:r>
            <a:r>
              <a:rPr dirty="0" sz="1100" spc="15">
                <a:latin typeface="Times New Roman"/>
                <a:cs typeface="Times New Roman"/>
              </a:rPr>
              <a:t>all possible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20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varying </a:t>
            </a:r>
            <a:r>
              <a:rPr dirty="0" sz="1100" spc="-5">
                <a:latin typeface="Times New Roman"/>
                <a:cs typeface="Times New Roman"/>
              </a:rPr>
              <a:t>sizes </a:t>
            </a:r>
            <a:r>
              <a:rPr dirty="0" sz="1100" spc="35">
                <a:latin typeface="Times New Roman"/>
                <a:cs typeface="Times New Roman"/>
              </a:rPr>
              <a:t>(almost </a:t>
            </a:r>
            <a:r>
              <a:rPr dirty="0" sz="1100" spc="55">
                <a:latin typeface="Times New Roman"/>
                <a:cs typeface="Times New Roman"/>
              </a:rPr>
              <a:t>brute  </a:t>
            </a:r>
            <a:r>
              <a:rPr dirty="0" sz="1100" spc="10">
                <a:latin typeface="Times New Roman"/>
                <a:cs typeface="Times New Roman"/>
              </a:rPr>
              <a:t>force)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6" name="object 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89406" y="1078796"/>
            <a:ext cx="1140460" cy="1139190"/>
            <a:chOff x="889406" y="1078796"/>
            <a:chExt cx="1140460" cy="1139190"/>
          </a:xfrm>
        </p:grpSpPr>
        <p:sp>
          <p:nvSpPr>
            <p:cNvPr id="4" name="object 4"/>
            <p:cNvSpPr/>
            <p:nvPr/>
          </p:nvSpPr>
          <p:spPr>
            <a:xfrm>
              <a:off x="891945" y="1080062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0676" y="1727766"/>
              <a:ext cx="1137920" cy="325120"/>
            </a:xfrm>
            <a:custGeom>
              <a:avLst/>
              <a:gdLst/>
              <a:ahLst/>
              <a:cxnLst/>
              <a:rect l="l" t="t" r="r" b="b"/>
              <a:pathLst>
                <a:path w="1137920" h="325119">
                  <a:moveTo>
                    <a:pt x="0" y="325120"/>
                  </a:moveTo>
                  <a:lnTo>
                    <a:pt x="802236" y="325120"/>
                  </a:lnTo>
                </a:path>
                <a:path w="1137920" h="325119">
                  <a:moveTo>
                    <a:pt x="975037" y="325120"/>
                  </a:moveTo>
                  <a:lnTo>
                    <a:pt x="1137920" y="325120"/>
                  </a:lnTo>
                </a:path>
                <a:path w="1137920" h="325119">
                  <a:moveTo>
                    <a:pt x="0" y="162560"/>
                  </a:moveTo>
                  <a:lnTo>
                    <a:pt x="154227" y="162560"/>
                  </a:lnTo>
                </a:path>
                <a:path w="1137920" h="325119">
                  <a:moveTo>
                    <a:pt x="327028" y="162560"/>
                  </a:moveTo>
                  <a:lnTo>
                    <a:pt x="802236" y="162560"/>
                  </a:lnTo>
                </a:path>
                <a:path w="1137920" h="325119">
                  <a:moveTo>
                    <a:pt x="975037" y="162560"/>
                  </a:moveTo>
                  <a:lnTo>
                    <a:pt x="1137920" y="162560"/>
                  </a:lnTo>
                </a:path>
                <a:path w="1137920" h="325119">
                  <a:moveTo>
                    <a:pt x="0" y="0"/>
                  </a:moveTo>
                  <a:lnTo>
                    <a:pt x="154227" y="0"/>
                  </a:lnTo>
                </a:path>
                <a:path w="1137920" h="325119">
                  <a:moveTo>
                    <a:pt x="489029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0676" y="1080066"/>
              <a:ext cx="1137920" cy="1132840"/>
            </a:xfrm>
            <a:custGeom>
              <a:avLst/>
              <a:gdLst/>
              <a:ahLst/>
              <a:cxnLst/>
              <a:rect l="l" t="t" r="r" b="b"/>
              <a:pathLst>
                <a:path w="1137920" h="1132839">
                  <a:moveTo>
                    <a:pt x="0" y="490220"/>
                  </a:moveTo>
                  <a:lnTo>
                    <a:pt x="316228" y="490220"/>
                  </a:lnTo>
                </a:path>
                <a:path w="1137920" h="1132839">
                  <a:moveTo>
                    <a:pt x="489029" y="490220"/>
                  </a:moveTo>
                  <a:lnTo>
                    <a:pt x="1137920" y="490220"/>
                  </a:lnTo>
                </a:path>
                <a:path w="1137920" h="1132839">
                  <a:moveTo>
                    <a:pt x="0" y="327660"/>
                  </a:moveTo>
                  <a:lnTo>
                    <a:pt x="802236" y="327660"/>
                  </a:lnTo>
                </a:path>
                <a:path w="1137920" h="1132839">
                  <a:moveTo>
                    <a:pt x="975037" y="327660"/>
                  </a:moveTo>
                  <a:lnTo>
                    <a:pt x="1137920" y="327660"/>
                  </a:lnTo>
                </a:path>
                <a:path w="1137920" h="1132839">
                  <a:moveTo>
                    <a:pt x="0" y="165100"/>
                  </a:moveTo>
                  <a:lnTo>
                    <a:pt x="802236" y="165100"/>
                  </a:lnTo>
                </a:path>
                <a:path w="1137920" h="1132839">
                  <a:moveTo>
                    <a:pt x="975037" y="165100"/>
                  </a:moveTo>
                  <a:lnTo>
                    <a:pt x="1137920" y="165100"/>
                  </a:lnTo>
                </a:path>
                <a:path w="1137920" h="1132839">
                  <a:moveTo>
                    <a:pt x="972819" y="979555"/>
                  </a:moveTo>
                  <a:lnTo>
                    <a:pt x="972819" y="1132840"/>
                  </a:lnTo>
                </a:path>
                <a:path w="1137920" h="1132839">
                  <a:moveTo>
                    <a:pt x="972819" y="331552"/>
                  </a:moveTo>
                  <a:lnTo>
                    <a:pt x="972819" y="806754"/>
                  </a:lnTo>
                </a:path>
                <a:path w="1137920" h="1132839">
                  <a:moveTo>
                    <a:pt x="972819" y="0"/>
                  </a:moveTo>
                  <a:lnTo>
                    <a:pt x="972819" y="158751"/>
                  </a:lnTo>
                </a:path>
                <a:path w="1137920" h="1132839">
                  <a:moveTo>
                    <a:pt x="810260" y="979555"/>
                  </a:moveTo>
                  <a:lnTo>
                    <a:pt x="810260" y="1132840"/>
                  </a:lnTo>
                </a:path>
                <a:path w="1137920" h="1132839">
                  <a:moveTo>
                    <a:pt x="810260" y="331552"/>
                  </a:moveTo>
                  <a:lnTo>
                    <a:pt x="810260" y="806754"/>
                  </a:lnTo>
                </a:path>
                <a:path w="1137920" h="1132839">
                  <a:moveTo>
                    <a:pt x="810260" y="0"/>
                  </a:moveTo>
                  <a:lnTo>
                    <a:pt x="810260" y="158751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837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0696" y="1080066"/>
              <a:ext cx="325120" cy="1132840"/>
            </a:xfrm>
            <a:custGeom>
              <a:avLst/>
              <a:gdLst/>
              <a:ahLst/>
              <a:cxnLst/>
              <a:rect l="l" t="t" r="r" b="b"/>
              <a:pathLst>
                <a:path w="325119" h="1132839">
                  <a:moveTo>
                    <a:pt x="325120" y="655553"/>
                  </a:moveTo>
                  <a:lnTo>
                    <a:pt x="325120" y="1132840"/>
                  </a:lnTo>
                </a:path>
                <a:path w="325119" h="1132839">
                  <a:moveTo>
                    <a:pt x="325120" y="0"/>
                  </a:moveTo>
                  <a:lnTo>
                    <a:pt x="325120" y="482753"/>
                  </a:lnTo>
                </a:path>
                <a:path w="325119" h="1132839">
                  <a:moveTo>
                    <a:pt x="162560" y="817554"/>
                  </a:moveTo>
                  <a:lnTo>
                    <a:pt x="162560" y="1132840"/>
                  </a:lnTo>
                </a:path>
                <a:path w="325119" h="1132839">
                  <a:moveTo>
                    <a:pt x="162560" y="0"/>
                  </a:moveTo>
                  <a:lnTo>
                    <a:pt x="162560" y="482753"/>
                  </a:lnTo>
                </a:path>
                <a:path w="325119" h="1132839">
                  <a:moveTo>
                    <a:pt x="0" y="817554"/>
                  </a:moveTo>
                  <a:lnTo>
                    <a:pt x="0" y="1132840"/>
                  </a:lnTo>
                </a:path>
                <a:path w="325119" h="1132839">
                  <a:moveTo>
                    <a:pt x="0" y="0"/>
                  </a:moveTo>
                  <a:lnTo>
                    <a:pt x="0" y="644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0676" y="1080071"/>
              <a:ext cx="1137920" cy="1137920"/>
            </a:xfrm>
            <a:custGeom>
              <a:avLst/>
              <a:gdLst/>
              <a:ahLst/>
              <a:cxnLst/>
              <a:rect l="l" t="t" r="r" b="b"/>
              <a:pathLst>
                <a:path w="1137920" h="1137920">
                  <a:moveTo>
                    <a:pt x="1137920" y="0"/>
                  </a:moveTo>
                  <a:lnTo>
                    <a:pt x="1122680" y="0"/>
                  </a:lnTo>
                  <a:lnTo>
                    <a:pt x="1122680" y="15240"/>
                  </a:lnTo>
                  <a:lnTo>
                    <a:pt x="1122680" y="1122680"/>
                  </a:lnTo>
                  <a:lnTo>
                    <a:pt x="15240" y="1122680"/>
                  </a:lnTo>
                  <a:lnTo>
                    <a:pt x="15240" y="15240"/>
                  </a:lnTo>
                  <a:lnTo>
                    <a:pt x="1122680" y="15240"/>
                  </a:lnTo>
                  <a:lnTo>
                    <a:pt x="112268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20" y="1137920"/>
                  </a:lnTo>
                  <a:lnTo>
                    <a:pt x="1137920" y="1122680"/>
                  </a:lnTo>
                  <a:lnTo>
                    <a:pt x="1137920" y="15240"/>
                  </a:lnTo>
                  <a:lnTo>
                    <a:pt x="1137920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37931" y="2205286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60304" y="1236287"/>
            <a:ext cx="1060450" cy="935355"/>
            <a:chOff x="960304" y="1236287"/>
            <a:chExt cx="1060450" cy="935355"/>
          </a:xfrm>
        </p:grpSpPr>
        <p:sp>
          <p:nvSpPr>
            <p:cNvPr id="12" name="object 12"/>
            <p:cNvSpPr/>
            <p:nvPr/>
          </p:nvSpPr>
          <p:spPr>
            <a:xfrm>
              <a:off x="1044892" y="1724824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172808" y="0"/>
                  </a:moveTo>
                  <a:lnTo>
                    <a:pt x="0" y="0"/>
                  </a:lnTo>
                  <a:lnTo>
                    <a:pt x="0" y="10795"/>
                  </a:lnTo>
                  <a:lnTo>
                    <a:pt x="0" y="172796"/>
                  </a:lnTo>
                  <a:lnTo>
                    <a:pt x="172808" y="172796"/>
                  </a:lnTo>
                  <a:lnTo>
                    <a:pt x="172808" y="10795"/>
                  </a:lnTo>
                  <a:lnTo>
                    <a:pt x="172808" y="0"/>
                  </a:lnTo>
                  <a:close/>
                </a:path>
              </a:pathLst>
            </a:custGeom>
            <a:solidFill>
              <a:srgbClr val="00B9F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2904" y="1519615"/>
              <a:ext cx="324485" cy="540385"/>
            </a:xfrm>
            <a:custGeom>
              <a:avLst/>
              <a:gdLst/>
              <a:ahLst/>
              <a:cxnLst/>
              <a:rect l="l" t="t" r="r" b="b"/>
              <a:pathLst>
                <a:path w="324484" h="540385">
                  <a:moveTo>
                    <a:pt x="0" y="540006"/>
                  </a:moveTo>
                  <a:lnTo>
                    <a:pt x="0" y="0"/>
                  </a:lnTo>
                  <a:lnTo>
                    <a:pt x="324001" y="0"/>
                  </a:lnTo>
                  <a:lnTo>
                    <a:pt x="324001" y="540006"/>
                  </a:lnTo>
                  <a:lnTo>
                    <a:pt x="0" y="540006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4CFF4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48908" y="1778818"/>
              <a:ext cx="468630" cy="389255"/>
            </a:xfrm>
            <a:custGeom>
              <a:avLst/>
              <a:gdLst/>
              <a:ahLst/>
              <a:cxnLst/>
              <a:rect l="l" t="t" r="r" b="b"/>
              <a:pathLst>
                <a:path w="468630" h="389255">
                  <a:moveTo>
                    <a:pt x="0" y="388805"/>
                  </a:moveTo>
                  <a:lnTo>
                    <a:pt x="0" y="0"/>
                  </a:lnTo>
                  <a:lnTo>
                    <a:pt x="468006" y="0"/>
                  </a:lnTo>
                  <a:lnTo>
                    <a:pt x="468006" y="388805"/>
                  </a:lnTo>
                  <a:lnTo>
                    <a:pt x="0" y="388805"/>
                  </a:lnTo>
                  <a:close/>
                </a:path>
              </a:pathLst>
            </a:custGeom>
            <a:ln w="7200">
              <a:solidFill>
                <a:srgbClr val="00FF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FFF56D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72904" y="1303615"/>
              <a:ext cx="756285" cy="720090"/>
            </a:xfrm>
            <a:custGeom>
              <a:avLst/>
              <a:gdLst/>
              <a:ahLst/>
              <a:cxnLst/>
              <a:rect l="l" t="t" r="r" b="b"/>
              <a:pathLst>
                <a:path w="756285" h="720089">
                  <a:moveTo>
                    <a:pt x="0" y="720008"/>
                  </a:moveTo>
                  <a:lnTo>
                    <a:pt x="0" y="0"/>
                  </a:lnTo>
                  <a:lnTo>
                    <a:pt x="756005" y="0"/>
                  </a:lnTo>
                  <a:lnTo>
                    <a:pt x="756005" y="720008"/>
                  </a:lnTo>
                  <a:lnTo>
                    <a:pt x="0" y="720008"/>
                  </a:lnTo>
                  <a:close/>
                </a:path>
              </a:pathLst>
            </a:custGeom>
            <a:ln w="2520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92913" y="123881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F173A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92913" y="123881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341" rIns="0" bIns="0" rtlCol="0" vert="horz">
            <a:spAutoFit/>
          </a:bodyPr>
          <a:lstStyle/>
          <a:p>
            <a:pPr marL="304355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</a:t>
            </a:r>
            <a:r>
              <a:rPr dirty="0" spc="-40"/>
              <a:t> </a:t>
            </a:r>
            <a:r>
              <a:rPr dirty="0" spc="25"/>
              <a:t>do</a:t>
            </a:r>
            <a:r>
              <a:rPr dirty="0" spc="-40"/>
              <a:t> </a:t>
            </a:r>
            <a:r>
              <a:rPr dirty="0" spc="-25"/>
              <a:t>we</a:t>
            </a:r>
            <a:r>
              <a:rPr dirty="0" spc="-40"/>
              <a:t> </a:t>
            </a:r>
            <a:r>
              <a:rPr dirty="0" spc="45"/>
              <a:t>interpret</a:t>
            </a:r>
            <a:r>
              <a:rPr dirty="0" spc="-40"/>
              <a:t> </a:t>
            </a:r>
            <a:r>
              <a:rPr dirty="0" spc="40"/>
              <a:t>this</a:t>
            </a:r>
            <a:r>
              <a:rPr dirty="0" spc="-35"/>
              <a:t> 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/>
              <a:t>(5+</a:t>
            </a:r>
            <a:r>
              <a:rPr dirty="0" spc="75" i="1">
                <a:latin typeface="Times New Roman"/>
                <a:cs typeface="Times New Roman"/>
              </a:rPr>
              <a:t>k</a:t>
            </a:r>
            <a:r>
              <a:rPr dirty="0" spc="75"/>
              <a:t>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264395" y="913127"/>
            <a:ext cx="226822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89406" y="1078796"/>
            <a:ext cx="1140460" cy="1139190"/>
            <a:chOff x="889406" y="1078796"/>
            <a:chExt cx="1140460" cy="1139190"/>
          </a:xfrm>
        </p:grpSpPr>
        <p:sp>
          <p:nvSpPr>
            <p:cNvPr id="4" name="object 4"/>
            <p:cNvSpPr/>
            <p:nvPr/>
          </p:nvSpPr>
          <p:spPr>
            <a:xfrm>
              <a:off x="891945" y="1080062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0676" y="1727766"/>
              <a:ext cx="1137920" cy="325120"/>
            </a:xfrm>
            <a:custGeom>
              <a:avLst/>
              <a:gdLst/>
              <a:ahLst/>
              <a:cxnLst/>
              <a:rect l="l" t="t" r="r" b="b"/>
              <a:pathLst>
                <a:path w="1137920" h="325119">
                  <a:moveTo>
                    <a:pt x="0" y="325120"/>
                  </a:moveTo>
                  <a:lnTo>
                    <a:pt x="802236" y="325120"/>
                  </a:lnTo>
                </a:path>
                <a:path w="1137920" h="325119">
                  <a:moveTo>
                    <a:pt x="975037" y="325120"/>
                  </a:moveTo>
                  <a:lnTo>
                    <a:pt x="1137920" y="325120"/>
                  </a:lnTo>
                </a:path>
                <a:path w="1137920" h="325119">
                  <a:moveTo>
                    <a:pt x="0" y="162560"/>
                  </a:moveTo>
                  <a:lnTo>
                    <a:pt x="154227" y="162560"/>
                  </a:lnTo>
                </a:path>
                <a:path w="1137920" h="325119">
                  <a:moveTo>
                    <a:pt x="327028" y="162560"/>
                  </a:moveTo>
                  <a:lnTo>
                    <a:pt x="802236" y="162560"/>
                  </a:lnTo>
                </a:path>
                <a:path w="1137920" h="325119">
                  <a:moveTo>
                    <a:pt x="975037" y="162560"/>
                  </a:moveTo>
                  <a:lnTo>
                    <a:pt x="1137920" y="162560"/>
                  </a:lnTo>
                </a:path>
                <a:path w="1137920" h="325119">
                  <a:moveTo>
                    <a:pt x="0" y="0"/>
                  </a:moveTo>
                  <a:lnTo>
                    <a:pt x="154227" y="0"/>
                  </a:lnTo>
                </a:path>
                <a:path w="1137920" h="325119">
                  <a:moveTo>
                    <a:pt x="489029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0676" y="1080066"/>
              <a:ext cx="1137920" cy="1132840"/>
            </a:xfrm>
            <a:custGeom>
              <a:avLst/>
              <a:gdLst/>
              <a:ahLst/>
              <a:cxnLst/>
              <a:rect l="l" t="t" r="r" b="b"/>
              <a:pathLst>
                <a:path w="1137920" h="1132839">
                  <a:moveTo>
                    <a:pt x="0" y="490220"/>
                  </a:moveTo>
                  <a:lnTo>
                    <a:pt x="316228" y="490220"/>
                  </a:lnTo>
                </a:path>
                <a:path w="1137920" h="1132839">
                  <a:moveTo>
                    <a:pt x="489029" y="490220"/>
                  </a:moveTo>
                  <a:lnTo>
                    <a:pt x="1137920" y="490220"/>
                  </a:lnTo>
                </a:path>
                <a:path w="1137920" h="1132839">
                  <a:moveTo>
                    <a:pt x="0" y="327660"/>
                  </a:moveTo>
                  <a:lnTo>
                    <a:pt x="802236" y="327660"/>
                  </a:lnTo>
                </a:path>
                <a:path w="1137920" h="1132839">
                  <a:moveTo>
                    <a:pt x="975037" y="327660"/>
                  </a:moveTo>
                  <a:lnTo>
                    <a:pt x="1137920" y="327660"/>
                  </a:lnTo>
                </a:path>
                <a:path w="1137920" h="1132839">
                  <a:moveTo>
                    <a:pt x="0" y="165100"/>
                  </a:moveTo>
                  <a:lnTo>
                    <a:pt x="802236" y="165100"/>
                  </a:lnTo>
                </a:path>
                <a:path w="1137920" h="1132839">
                  <a:moveTo>
                    <a:pt x="975037" y="165100"/>
                  </a:moveTo>
                  <a:lnTo>
                    <a:pt x="1137920" y="165100"/>
                  </a:lnTo>
                </a:path>
                <a:path w="1137920" h="1132839">
                  <a:moveTo>
                    <a:pt x="972819" y="979555"/>
                  </a:moveTo>
                  <a:lnTo>
                    <a:pt x="972819" y="1132840"/>
                  </a:lnTo>
                </a:path>
                <a:path w="1137920" h="1132839">
                  <a:moveTo>
                    <a:pt x="972819" y="331552"/>
                  </a:moveTo>
                  <a:lnTo>
                    <a:pt x="972819" y="806754"/>
                  </a:lnTo>
                </a:path>
                <a:path w="1137920" h="1132839">
                  <a:moveTo>
                    <a:pt x="972819" y="0"/>
                  </a:moveTo>
                  <a:lnTo>
                    <a:pt x="972819" y="158751"/>
                  </a:lnTo>
                </a:path>
                <a:path w="1137920" h="1132839">
                  <a:moveTo>
                    <a:pt x="810260" y="979555"/>
                  </a:moveTo>
                  <a:lnTo>
                    <a:pt x="810260" y="1132840"/>
                  </a:lnTo>
                </a:path>
                <a:path w="1137920" h="1132839">
                  <a:moveTo>
                    <a:pt x="810260" y="331552"/>
                  </a:moveTo>
                  <a:lnTo>
                    <a:pt x="810260" y="806754"/>
                  </a:lnTo>
                </a:path>
                <a:path w="1137920" h="1132839">
                  <a:moveTo>
                    <a:pt x="810260" y="0"/>
                  </a:moveTo>
                  <a:lnTo>
                    <a:pt x="810260" y="158751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837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0696" y="1080066"/>
              <a:ext cx="325120" cy="1132840"/>
            </a:xfrm>
            <a:custGeom>
              <a:avLst/>
              <a:gdLst/>
              <a:ahLst/>
              <a:cxnLst/>
              <a:rect l="l" t="t" r="r" b="b"/>
              <a:pathLst>
                <a:path w="325119" h="1132839">
                  <a:moveTo>
                    <a:pt x="325120" y="655553"/>
                  </a:moveTo>
                  <a:lnTo>
                    <a:pt x="325120" y="1132840"/>
                  </a:lnTo>
                </a:path>
                <a:path w="325119" h="1132839">
                  <a:moveTo>
                    <a:pt x="325120" y="0"/>
                  </a:moveTo>
                  <a:lnTo>
                    <a:pt x="325120" y="482753"/>
                  </a:lnTo>
                </a:path>
                <a:path w="325119" h="1132839">
                  <a:moveTo>
                    <a:pt x="162560" y="817554"/>
                  </a:moveTo>
                  <a:lnTo>
                    <a:pt x="162560" y="1132840"/>
                  </a:lnTo>
                </a:path>
                <a:path w="325119" h="1132839">
                  <a:moveTo>
                    <a:pt x="162560" y="0"/>
                  </a:moveTo>
                  <a:lnTo>
                    <a:pt x="162560" y="482753"/>
                  </a:lnTo>
                </a:path>
                <a:path w="325119" h="1132839">
                  <a:moveTo>
                    <a:pt x="0" y="817554"/>
                  </a:moveTo>
                  <a:lnTo>
                    <a:pt x="0" y="1132840"/>
                  </a:lnTo>
                </a:path>
                <a:path w="325119" h="1132839">
                  <a:moveTo>
                    <a:pt x="0" y="0"/>
                  </a:moveTo>
                  <a:lnTo>
                    <a:pt x="0" y="644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0676" y="1080071"/>
              <a:ext cx="1137920" cy="1137920"/>
            </a:xfrm>
            <a:custGeom>
              <a:avLst/>
              <a:gdLst/>
              <a:ahLst/>
              <a:cxnLst/>
              <a:rect l="l" t="t" r="r" b="b"/>
              <a:pathLst>
                <a:path w="1137920" h="1137920">
                  <a:moveTo>
                    <a:pt x="1137920" y="0"/>
                  </a:moveTo>
                  <a:lnTo>
                    <a:pt x="1122680" y="0"/>
                  </a:lnTo>
                  <a:lnTo>
                    <a:pt x="1122680" y="15240"/>
                  </a:lnTo>
                  <a:lnTo>
                    <a:pt x="1122680" y="1122680"/>
                  </a:lnTo>
                  <a:lnTo>
                    <a:pt x="15240" y="1122680"/>
                  </a:lnTo>
                  <a:lnTo>
                    <a:pt x="15240" y="15240"/>
                  </a:lnTo>
                  <a:lnTo>
                    <a:pt x="1122680" y="15240"/>
                  </a:lnTo>
                  <a:lnTo>
                    <a:pt x="112268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20" y="1137920"/>
                  </a:lnTo>
                  <a:lnTo>
                    <a:pt x="1137920" y="1122680"/>
                  </a:lnTo>
                  <a:lnTo>
                    <a:pt x="1137920" y="15240"/>
                  </a:lnTo>
                  <a:lnTo>
                    <a:pt x="1137920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37931" y="2205286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60304" y="1183013"/>
            <a:ext cx="1069340" cy="988694"/>
            <a:chOff x="960304" y="1183013"/>
            <a:chExt cx="1069340" cy="988694"/>
          </a:xfrm>
        </p:grpSpPr>
        <p:sp>
          <p:nvSpPr>
            <p:cNvPr id="12" name="object 12"/>
            <p:cNvSpPr/>
            <p:nvPr/>
          </p:nvSpPr>
          <p:spPr>
            <a:xfrm>
              <a:off x="1044892" y="1724824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172808" y="0"/>
                  </a:moveTo>
                  <a:lnTo>
                    <a:pt x="0" y="0"/>
                  </a:lnTo>
                  <a:lnTo>
                    <a:pt x="0" y="10795"/>
                  </a:lnTo>
                  <a:lnTo>
                    <a:pt x="0" y="172796"/>
                  </a:lnTo>
                  <a:lnTo>
                    <a:pt x="172808" y="172796"/>
                  </a:lnTo>
                  <a:lnTo>
                    <a:pt x="172808" y="10795"/>
                  </a:lnTo>
                  <a:lnTo>
                    <a:pt x="172808" y="0"/>
                  </a:lnTo>
                  <a:close/>
                </a:path>
              </a:pathLst>
            </a:custGeom>
            <a:solidFill>
              <a:srgbClr val="00B9F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2904" y="1519615"/>
              <a:ext cx="324485" cy="540385"/>
            </a:xfrm>
            <a:custGeom>
              <a:avLst/>
              <a:gdLst/>
              <a:ahLst/>
              <a:cxnLst/>
              <a:rect l="l" t="t" r="r" b="b"/>
              <a:pathLst>
                <a:path w="324484" h="540385">
                  <a:moveTo>
                    <a:pt x="0" y="540006"/>
                  </a:moveTo>
                  <a:lnTo>
                    <a:pt x="0" y="0"/>
                  </a:lnTo>
                  <a:lnTo>
                    <a:pt x="324001" y="0"/>
                  </a:lnTo>
                  <a:lnTo>
                    <a:pt x="324001" y="540006"/>
                  </a:lnTo>
                  <a:lnTo>
                    <a:pt x="0" y="540006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4CFF4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48908" y="1778818"/>
              <a:ext cx="468630" cy="389255"/>
            </a:xfrm>
            <a:custGeom>
              <a:avLst/>
              <a:gdLst/>
              <a:ahLst/>
              <a:cxnLst/>
              <a:rect l="l" t="t" r="r" b="b"/>
              <a:pathLst>
                <a:path w="468630" h="389255">
                  <a:moveTo>
                    <a:pt x="0" y="388805"/>
                  </a:moveTo>
                  <a:lnTo>
                    <a:pt x="0" y="0"/>
                  </a:lnTo>
                  <a:lnTo>
                    <a:pt x="468006" y="0"/>
                  </a:lnTo>
                  <a:lnTo>
                    <a:pt x="468006" y="388805"/>
                  </a:lnTo>
                  <a:lnTo>
                    <a:pt x="0" y="388805"/>
                  </a:lnTo>
                  <a:close/>
                </a:path>
              </a:pathLst>
            </a:custGeom>
            <a:ln w="7200">
              <a:solidFill>
                <a:srgbClr val="00FF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FFF56D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72904" y="1303615"/>
              <a:ext cx="756285" cy="720090"/>
            </a:xfrm>
            <a:custGeom>
              <a:avLst/>
              <a:gdLst/>
              <a:ahLst/>
              <a:cxnLst/>
              <a:rect l="l" t="t" r="r" b="b"/>
              <a:pathLst>
                <a:path w="756285" h="720089">
                  <a:moveTo>
                    <a:pt x="0" y="720008"/>
                  </a:moveTo>
                  <a:lnTo>
                    <a:pt x="0" y="0"/>
                  </a:lnTo>
                  <a:lnTo>
                    <a:pt x="756005" y="0"/>
                  </a:lnTo>
                  <a:lnTo>
                    <a:pt x="756005" y="720008"/>
                  </a:lnTo>
                  <a:lnTo>
                    <a:pt x="0" y="720008"/>
                  </a:lnTo>
                  <a:close/>
                </a:path>
              </a:pathLst>
            </a:custGeom>
            <a:ln w="2520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92913" y="123881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F173A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92913" y="123881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84910" y="1195613"/>
              <a:ext cx="432434" cy="252095"/>
            </a:xfrm>
            <a:custGeom>
              <a:avLst/>
              <a:gdLst/>
              <a:ahLst/>
              <a:cxnLst/>
              <a:rect l="l" t="t" r="r" b="b"/>
              <a:pathLst>
                <a:path w="432435" h="252094">
                  <a:moveTo>
                    <a:pt x="0" y="252002"/>
                  </a:moveTo>
                  <a:lnTo>
                    <a:pt x="0" y="0"/>
                  </a:lnTo>
                  <a:lnTo>
                    <a:pt x="432004" y="0"/>
                  </a:lnTo>
                  <a:lnTo>
                    <a:pt x="432004" y="252002"/>
                  </a:lnTo>
                  <a:lnTo>
                    <a:pt x="0" y="252002"/>
                  </a:lnTo>
                  <a:close/>
                </a:path>
              </a:pathLst>
            </a:custGeom>
            <a:ln w="25200">
              <a:solidFill>
                <a:srgbClr val="EC008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341" rIns="0" bIns="0" rtlCol="0" vert="horz">
            <a:spAutoFit/>
          </a:bodyPr>
          <a:lstStyle/>
          <a:p>
            <a:pPr marL="304355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</a:t>
            </a:r>
            <a:r>
              <a:rPr dirty="0" spc="-40"/>
              <a:t> </a:t>
            </a:r>
            <a:r>
              <a:rPr dirty="0" spc="25"/>
              <a:t>do</a:t>
            </a:r>
            <a:r>
              <a:rPr dirty="0" spc="-40"/>
              <a:t> </a:t>
            </a:r>
            <a:r>
              <a:rPr dirty="0" spc="-25"/>
              <a:t>we</a:t>
            </a:r>
            <a:r>
              <a:rPr dirty="0" spc="-40"/>
              <a:t> </a:t>
            </a:r>
            <a:r>
              <a:rPr dirty="0" spc="45"/>
              <a:t>interpret</a:t>
            </a:r>
            <a:r>
              <a:rPr dirty="0" spc="-40"/>
              <a:t> </a:t>
            </a:r>
            <a:r>
              <a:rPr dirty="0" spc="40"/>
              <a:t>this</a:t>
            </a:r>
            <a:r>
              <a:rPr dirty="0" spc="-35"/>
              <a:t> 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/>
              <a:t>(5+</a:t>
            </a:r>
            <a:r>
              <a:rPr dirty="0" spc="75" i="1">
                <a:latin typeface="Times New Roman"/>
                <a:cs typeface="Times New Roman"/>
              </a:rPr>
              <a:t>k</a:t>
            </a:r>
            <a:r>
              <a:rPr dirty="0" spc="75"/>
              <a:t>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264395" y="913127"/>
            <a:ext cx="226822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90676" y="1080062"/>
            <a:ext cx="1139190" cy="1242695"/>
            <a:chOff x="890676" y="1080062"/>
            <a:chExt cx="1139190" cy="1242695"/>
          </a:xfrm>
        </p:grpSpPr>
        <p:sp>
          <p:nvSpPr>
            <p:cNvPr id="4" name="object 4"/>
            <p:cNvSpPr/>
            <p:nvPr/>
          </p:nvSpPr>
          <p:spPr>
            <a:xfrm>
              <a:off x="891945" y="1080062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0676" y="1727766"/>
              <a:ext cx="1137920" cy="325120"/>
            </a:xfrm>
            <a:custGeom>
              <a:avLst/>
              <a:gdLst/>
              <a:ahLst/>
              <a:cxnLst/>
              <a:rect l="l" t="t" r="r" b="b"/>
              <a:pathLst>
                <a:path w="1137920" h="325119">
                  <a:moveTo>
                    <a:pt x="0" y="325120"/>
                  </a:moveTo>
                  <a:lnTo>
                    <a:pt x="802236" y="325120"/>
                  </a:lnTo>
                </a:path>
                <a:path w="1137920" h="325119">
                  <a:moveTo>
                    <a:pt x="975037" y="325120"/>
                  </a:moveTo>
                  <a:lnTo>
                    <a:pt x="1137920" y="325120"/>
                  </a:lnTo>
                </a:path>
                <a:path w="1137920" h="325119">
                  <a:moveTo>
                    <a:pt x="0" y="162560"/>
                  </a:moveTo>
                  <a:lnTo>
                    <a:pt x="154227" y="162560"/>
                  </a:lnTo>
                </a:path>
                <a:path w="1137920" h="325119">
                  <a:moveTo>
                    <a:pt x="327028" y="162560"/>
                  </a:moveTo>
                  <a:lnTo>
                    <a:pt x="802236" y="162560"/>
                  </a:lnTo>
                </a:path>
                <a:path w="1137920" h="325119">
                  <a:moveTo>
                    <a:pt x="975037" y="162560"/>
                  </a:moveTo>
                  <a:lnTo>
                    <a:pt x="1137920" y="162560"/>
                  </a:lnTo>
                </a:path>
                <a:path w="1137920" h="325119">
                  <a:moveTo>
                    <a:pt x="0" y="0"/>
                  </a:moveTo>
                  <a:lnTo>
                    <a:pt x="154227" y="0"/>
                  </a:lnTo>
                </a:path>
                <a:path w="1137920" h="325119">
                  <a:moveTo>
                    <a:pt x="489029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90676" y="1080066"/>
              <a:ext cx="1137920" cy="1132840"/>
            </a:xfrm>
            <a:custGeom>
              <a:avLst/>
              <a:gdLst/>
              <a:ahLst/>
              <a:cxnLst/>
              <a:rect l="l" t="t" r="r" b="b"/>
              <a:pathLst>
                <a:path w="1137920" h="1132839">
                  <a:moveTo>
                    <a:pt x="0" y="490220"/>
                  </a:moveTo>
                  <a:lnTo>
                    <a:pt x="316228" y="490220"/>
                  </a:lnTo>
                </a:path>
                <a:path w="1137920" h="1132839">
                  <a:moveTo>
                    <a:pt x="489029" y="490220"/>
                  </a:moveTo>
                  <a:lnTo>
                    <a:pt x="1137920" y="490220"/>
                  </a:lnTo>
                </a:path>
                <a:path w="1137920" h="1132839">
                  <a:moveTo>
                    <a:pt x="0" y="327660"/>
                  </a:moveTo>
                  <a:lnTo>
                    <a:pt x="802236" y="327660"/>
                  </a:lnTo>
                </a:path>
                <a:path w="1137920" h="1132839">
                  <a:moveTo>
                    <a:pt x="975037" y="327660"/>
                  </a:moveTo>
                  <a:lnTo>
                    <a:pt x="1137920" y="327660"/>
                  </a:lnTo>
                </a:path>
                <a:path w="1137920" h="1132839">
                  <a:moveTo>
                    <a:pt x="0" y="165100"/>
                  </a:moveTo>
                  <a:lnTo>
                    <a:pt x="802236" y="165100"/>
                  </a:lnTo>
                </a:path>
                <a:path w="1137920" h="1132839">
                  <a:moveTo>
                    <a:pt x="975037" y="165100"/>
                  </a:moveTo>
                  <a:lnTo>
                    <a:pt x="1137920" y="165100"/>
                  </a:lnTo>
                </a:path>
                <a:path w="1137920" h="1132839">
                  <a:moveTo>
                    <a:pt x="972819" y="979555"/>
                  </a:moveTo>
                  <a:lnTo>
                    <a:pt x="972819" y="1132840"/>
                  </a:lnTo>
                </a:path>
                <a:path w="1137920" h="1132839">
                  <a:moveTo>
                    <a:pt x="972819" y="331552"/>
                  </a:moveTo>
                  <a:lnTo>
                    <a:pt x="972819" y="806754"/>
                  </a:lnTo>
                </a:path>
                <a:path w="1137920" h="1132839">
                  <a:moveTo>
                    <a:pt x="972819" y="0"/>
                  </a:moveTo>
                  <a:lnTo>
                    <a:pt x="972819" y="158751"/>
                  </a:lnTo>
                </a:path>
                <a:path w="1137920" h="1132839">
                  <a:moveTo>
                    <a:pt x="810260" y="979555"/>
                  </a:moveTo>
                  <a:lnTo>
                    <a:pt x="810260" y="1132840"/>
                  </a:lnTo>
                </a:path>
                <a:path w="1137920" h="1132839">
                  <a:moveTo>
                    <a:pt x="810260" y="331552"/>
                  </a:moveTo>
                  <a:lnTo>
                    <a:pt x="810260" y="806754"/>
                  </a:lnTo>
                </a:path>
                <a:path w="1137920" h="1132839">
                  <a:moveTo>
                    <a:pt x="810260" y="0"/>
                  </a:moveTo>
                  <a:lnTo>
                    <a:pt x="810260" y="158751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8376" y="1080066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0696" y="1080066"/>
              <a:ext cx="325120" cy="1132840"/>
            </a:xfrm>
            <a:custGeom>
              <a:avLst/>
              <a:gdLst/>
              <a:ahLst/>
              <a:cxnLst/>
              <a:rect l="l" t="t" r="r" b="b"/>
              <a:pathLst>
                <a:path w="325119" h="1132839">
                  <a:moveTo>
                    <a:pt x="325120" y="655553"/>
                  </a:moveTo>
                  <a:lnTo>
                    <a:pt x="325120" y="1132840"/>
                  </a:lnTo>
                </a:path>
                <a:path w="325119" h="1132839">
                  <a:moveTo>
                    <a:pt x="325120" y="0"/>
                  </a:moveTo>
                  <a:lnTo>
                    <a:pt x="325120" y="482753"/>
                  </a:lnTo>
                </a:path>
                <a:path w="325119" h="1132839">
                  <a:moveTo>
                    <a:pt x="162560" y="817554"/>
                  </a:moveTo>
                  <a:lnTo>
                    <a:pt x="162560" y="1132840"/>
                  </a:lnTo>
                </a:path>
                <a:path w="325119" h="1132839">
                  <a:moveTo>
                    <a:pt x="162560" y="0"/>
                  </a:moveTo>
                  <a:lnTo>
                    <a:pt x="162560" y="482753"/>
                  </a:lnTo>
                </a:path>
                <a:path w="325119" h="1132839">
                  <a:moveTo>
                    <a:pt x="0" y="817554"/>
                  </a:moveTo>
                  <a:lnTo>
                    <a:pt x="0" y="1132840"/>
                  </a:lnTo>
                </a:path>
                <a:path w="325119" h="1132839">
                  <a:moveTo>
                    <a:pt x="0" y="0"/>
                  </a:moveTo>
                  <a:lnTo>
                    <a:pt x="0" y="644754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0676" y="1080071"/>
              <a:ext cx="1137920" cy="1137920"/>
            </a:xfrm>
            <a:custGeom>
              <a:avLst/>
              <a:gdLst/>
              <a:ahLst/>
              <a:cxnLst/>
              <a:rect l="l" t="t" r="r" b="b"/>
              <a:pathLst>
                <a:path w="1137920" h="1137920">
                  <a:moveTo>
                    <a:pt x="1137920" y="0"/>
                  </a:moveTo>
                  <a:lnTo>
                    <a:pt x="1122680" y="0"/>
                  </a:lnTo>
                  <a:lnTo>
                    <a:pt x="1122680" y="15240"/>
                  </a:lnTo>
                  <a:lnTo>
                    <a:pt x="1122680" y="1122680"/>
                  </a:lnTo>
                  <a:lnTo>
                    <a:pt x="15240" y="1122680"/>
                  </a:lnTo>
                  <a:lnTo>
                    <a:pt x="15240" y="15240"/>
                  </a:lnTo>
                  <a:lnTo>
                    <a:pt x="1122680" y="15240"/>
                  </a:lnTo>
                  <a:lnTo>
                    <a:pt x="112268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20" y="1137920"/>
                  </a:lnTo>
                  <a:lnTo>
                    <a:pt x="1137920" y="1122680"/>
                  </a:lnTo>
                  <a:lnTo>
                    <a:pt x="1137920" y="15240"/>
                  </a:lnTo>
                  <a:lnTo>
                    <a:pt x="1137920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4892" y="1724824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172808" y="0"/>
                  </a:moveTo>
                  <a:lnTo>
                    <a:pt x="0" y="0"/>
                  </a:lnTo>
                  <a:lnTo>
                    <a:pt x="0" y="10795"/>
                  </a:lnTo>
                  <a:lnTo>
                    <a:pt x="0" y="172796"/>
                  </a:lnTo>
                  <a:lnTo>
                    <a:pt x="172808" y="172796"/>
                  </a:lnTo>
                  <a:lnTo>
                    <a:pt x="172808" y="10795"/>
                  </a:lnTo>
                  <a:lnTo>
                    <a:pt x="172808" y="0"/>
                  </a:lnTo>
                  <a:close/>
                </a:path>
              </a:pathLst>
            </a:custGeom>
            <a:solidFill>
              <a:srgbClr val="00B9F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44904" y="1724820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2904" y="1519615"/>
              <a:ext cx="324485" cy="540385"/>
            </a:xfrm>
            <a:custGeom>
              <a:avLst/>
              <a:gdLst/>
              <a:ahLst/>
              <a:cxnLst/>
              <a:rect l="l" t="t" r="r" b="b"/>
              <a:pathLst>
                <a:path w="324484" h="540385">
                  <a:moveTo>
                    <a:pt x="0" y="540006"/>
                  </a:moveTo>
                  <a:lnTo>
                    <a:pt x="0" y="0"/>
                  </a:lnTo>
                  <a:lnTo>
                    <a:pt x="324001" y="0"/>
                  </a:lnTo>
                  <a:lnTo>
                    <a:pt x="324001" y="540006"/>
                  </a:lnTo>
                  <a:lnTo>
                    <a:pt x="0" y="540006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4CFF4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2913" y="188682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48908" y="1778818"/>
              <a:ext cx="468630" cy="389255"/>
            </a:xfrm>
            <a:custGeom>
              <a:avLst/>
              <a:gdLst/>
              <a:ahLst/>
              <a:cxnLst/>
              <a:rect l="l" t="t" r="r" b="b"/>
              <a:pathLst>
                <a:path w="468630" h="389255">
                  <a:moveTo>
                    <a:pt x="0" y="388805"/>
                  </a:moveTo>
                  <a:lnTo>
                    <a:pt x="0" y="0"/>
                  </a:lnTo>
                  <a:lnTo>
                    <a:pt x="468006" y="0"/>
                  </a:lnTo>
                  <a:lnTo>
                    <a:pt x="468006" y="388805"/>
                  </a:lnTo>
                  <a:lnTo>
                    <a:pt x="0" y="388805"/>
                  </a:lnTo>
                  <a:close/>
                </a:path>
              </a:pathLst>
            </a:custGeom>
            <a:ln w="7200">
              <a:solidFill>
                <a:srgbClr val="00FF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FFF56D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06905" y="1562819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72904" y="1303615"/>
              <a:ext cx="756285" cy="720090"/>
            </a:xfrm>
            <a:custGeom>
              <a:avLst/>
              <a:gdLst/>
              <a:ahLst/>
              <a:cxnLst/>
              <a:rect l="l" t="t" r="r" b="b"/>
              <a:pathLst>
                <a:path w="756285" h="720089">
                  <a:moveTo>
                    <a:pt x="0" y="720008"/>
                  </a:moveTo>
                  <a:lnTo>
                    <a:pt x="0" y="0"/>
                  </a:lnTo>
                  <a:lnTo>
                    <a:pt x="756005" y="0"/>
                  </a:lnTo>
                  <a:lnTo>
                    <a:pt x="756005" y="720008"/>
                  </a:lnTo>
                  <a:lnTo>
                    <a:pt x="0" y="720008"/>
                  </a:lnTo>
                  <a:close/>
                </a:path>
              </a:pathLst>
            </a:custGeom>
            <a:ln w="2520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92913" y="123881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F173A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92913" y="123881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84910" y="1195613"/>
              <a:ext cx="432434" cy="252095"/>
            </a:xfrm>
            <a:custGeom>
              <a:avLst/>
              <a:gdLst/>
              <a:ahLst/>
              <a:cxnLst/>
              <a:rect l="l" t="t" r="r" b="b"/>
              <a:pathLst>
                <a:path w="432435" h="252094">
                  <a:moveTo>
                    <a:pt x="0" y="252002"/>
                  </a:moveTo>
                  <a:lnTo>
                    <a:pt x="0" y="0"/>
                  </a:lnTo>
                  <a:lnTo>
                    <a:pt x="432004" y="0"/>
                  </a:lnTo>
                  <a:lnTo>
                    <a:pt x="432004" y="252002"/>
                  </a:lnTo>
                  <a:lnTo>
                    <a:pt x="0" y="252002"/>
                  </a:lnTo>
                  <a:close/>
                </a:path>
              </a:pathLst>
            </a:custGeom>
            <a:ln w="25200">
              <a:solidFill>
                <a:srgbClr val="EC008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40384" y="1301149"/>
              <a:ext cx="923925" cy="1019175"/>
            </a:xfrm>
            <a:custGeom>
              <a:avLst/>
              <a:gdLst/>
              <a:ahLst/>
              <a:cxnLst/>
              <a:rect l="l" t="t" r="r" b="b"/>
              <a:pathLst>
                <a:path w="923925" h="1019175">
                  <a:moveTo>
                    <a:pt x="297431" y="722475"/>
                  </a:moveTo>
                  <a:lnTo>
                    <a:pt x="297431" y="919495"/>
                  </a:lnTo>
                  <a:lnTo>
                    <a:pt x="138687" y="919495"/>
                  </a:lnTo>
                  <a:lnTo>
                    <a:pt x="138687" y="722475"/>
                  </a:lnTo>
                  <a:lnTo>
                    <a:pt x="297431" y="722475"/>
                  </a:lnTo>
                  <a:close/>
                </a:path>
                <a:path w="923925" h="1019175">
                  <a:moveTo>
                    <a:pt x="0" y="578470"/>
                  </a:moveTo>
                  <a:lnTo>
                    <a:pt x="0" y="682879"/>
                  </a:lnTo>
                  <a:lnTo>
                    <a:pt x="82436" y="682879"/>
                  </a:lnTo>
                  <a:lnTo>
                    <a:pt x="82436" y="578470"/>
                  </a:lnTo>
                  <a:lnTo>
                    <a:pt x="0" y="578470"/>
                  </a:lnTo>
                  <a:close/>
                </a:path>
                <a:path w="923925" h="1019175">
                  <a:moveTo>
                    <a:pt x="221053" y="434465"/>
                  </a:moveTo>
                  <a:lnTo>
                    <a:pt x="221053" y="198069"/>
                  </a:lnTo>
                  <a:lnTo>
                    <a:pt x="498477" y="198069"/>
                  </a:lnTo>
                  <a:lnTo>
                    <a:pt x="498477" y="434465"/>
                  </a:lnTo>
                  <a:lnTo>
                    <a:pt x="221053" y="434465"/>
                  </a:lnTo>
                  <a:close/>
                </a:path>
                <a:path w="923925" h="1019175">
                  <a:moveTo>
                    <a:pt x="250288" y="290460"/>
                  </a:moveTo>
                  <a:lnTo>
                    <a:pt x="250288" y="257259"/>
                  </a:lnTo>
                  <a:lnTo>
                    <a:pt x="212621" y="257259"/>
                  </a:lnTo>
                  <a:lnTo>
                    <a:pt x="212621" y="290460"/>
                  </a:lnTo>
                  <a:lnTo>
                    <a:pt x="250288" y="290460"/>
                  </a:lnTo>
                  <a:close/>
                </a:path>
                <a:path w="923925" h="1019175">
                  <a:moveTo>
                    <a:pt x="417238" y="722475"/>
                  </a:moveTo>
                  <a:lnTo>
                    <a:pt x="417238" y="821210"/>
                  </a:lnTo>
                  <a:lnTo>
                    <a:pt x="472626" y="821210"/>
                  </a:lnTo>
                  <a:lnTo>
                    <a:pt x="472626" y="722475"/>
                  </a:lnTo>
                  <a:lnTo>
                    <a:pt x="417238" y="722475"/>
                  </a:lnTo>
                  <a:close/>
                </a:path>
                <a:path w="923925" h="1019175">
                  <a:moveTo>
                    <a:pt x="383949" y="578470"/>
                  </a:moveTo>
                  <a:lnTo>
                    <a:pt x="383949" y="780175"/>
                  </a:lnTo>
                  <a:lnTo>
                    <a:pt x="399880" y="780175"/>
                  </a:lnTo>
                  <a:lnTo>
                    <a:pt x="399880" y="578470"/>
                  </a:lnTo>
                  <a:lnTo>
                    <a:pt x="383949" y="578470"/>
                  </a:lnTo>
                  <a:close/>
                </a:path>
                <a:path w="923925" h="1019175">
                  <a:moveTo>
                    <a:pt x="675013" y="434465"/>
                  </a:moveTo>
                  <a:lnTo>
                    <a:pt x="675013" y="722964"/>
                  </a:lnTo>
                  <a:lnTo>
                    <a:pt x="142055" y="722964"/>
                  </a:lnTo>
                  <a:lnTo>
                    <a:pt x="142055" y="434465"/>
                  </a:lnTo>
                  <a:lnTo>
                    <a:pt x="675013" y="434465"/>
                  </a:lnTo>
                  <a:close/>
                </a:path>
                <a:path w="923925" h="1019175">
                  <a:moveTo>
                    <a:pt x="46253" y="290460"/>
                  </a:moveTo>
                  <a:lnTo>
                    <a:pt x="46253" y="463408"/>
                  </a:lnTo>
                  <a:lnTo>
                    <a:pt x="588423" y="463408"/>
                  </a:lnTo>
                  <a:lnTo>
                    <a:pt x="588423" y="290460"/>
                  </a:lnTo>
                  <a:lnTo>
                    <a:pt x="46253" y="290460"/>
                  </a:lnTo>
                  <a:close/>
                </a:path>
                <a:path w="923925" h="1019175">
                  <a:moveTo>
                    <a:pt x="326698" y="722475"/>
                  </a:moveTo>
                  <a:lnTo>
                    <a:pt x="326698" y="841260"/>
                  </a:lnTo>
                  <a:lnTo>
                    <a:pt x="698337" y="841260"/>
                  </a:lnTo>
                  <a:lnTo>
                    <a:pt x="698337" y="722475"/>
                  </a:lnTo>
                  <a:lnTo>
                    <a:pt x="326698" y="722475"/>
                  </a:lnTo>
                  <a:close/>
                </a:path>
                <a:path w="923925" h="1019175">
                  <a:moveTo>
                    <a:pt x="243690" y="578470"/>
                  </a:moveTo>
                  <a:lnTo>
                    <a:pt x="243690" y="724243"/>
                  </a:lnTo>
                  <a:lnTo>
                    <a:pt x="433526" y="724243"/>
                  </a:lnTo>
                  <a:lnTo>
                    <a:pt x="433526" y="578470"/>
                  </a:lnTo>
                  <a:lnTo>
                    <a:pt x="243690" y="578470"/>
                  </a:lnTo>
                  <a:close/>
                </a:path>
                <a:path w="923925" h="1019175">
                  <a:moveTo>
                    <a:pt x="737334" y="434465"/>
                  </a:moveTo>
                  <a:lnTo>
                    <a:pt x="737334" y="243311"/>
                  </a:lnTo>
                  <a:lnTo>
                    <a:pt x="572636" y="243311"/>
                  </a:lnTo>
                  <a:lnTo>
                    <a:pt x="572636" y="434465"/>
                  </a:lnTo>
                  <a:lnTo>
                    <a:pt x="737334" y="434465"/>
                  </a:lnTo>
                  <a:close/>
                </a:path>
                <a:path w="923925" h="1019175">
                  <a:moveTo>
                    <a:pt x="104854" y="290460"/>
                  </a:moveTo>
                  <a:lnTo>
                    <a:pt x="104854" y="499477"/>
                  </a:lnTo>
                  <a:lnTo>
                    <a:pt x="340025" y="499477"/>
                  </a:lnTo>
                  <a:lnTo>
                    <a:pt x="340025" y="290460"/>
                  </a:lnTo>
                  <a:lnTo>
                    <a:pt x="104854" y="290460"/>
                  </a:lnTo>
                  <a:close/>
                </a:path>
                <a:path w="923925" h="1019175">
                  <a:moveTo>
                    <a:pt x="657929" y="722475"/>
                  </a:moveTo>
                  <a:lnTo>
                    <a:pt x="657929" y="914562"/>
                  </a:lnTo>
                  <a:lnTo>
                    <a:pt x="393172" y="914562"/>
                  </a:lnTo>
                  <a:lnTo>
                    <a:pt x="393172" y="722475"/>
                  </a:lnTo>
                  <a:lnTo>
                    <a:pt x="657929" y="722475"/>
                  </a:lnTo>
                  <a:close/>
                </a:path>
                <a:path w="923925" h="1019175">
                  <a:moveTo>
                    <a:pt x="656940" y="578470"/>
                  </a:moveTo>
                  <a:lnTo>
                    <a:pt x="656940" y="527146"/>
                  </a:lnTo>
                  <a:lnTo>
                    <a:pt x="289960" y="527146"/>
                  </a:lnTo>
                  <a:lnTo>
                    <a:pt x="289960" y="578470"/>
                  </a:lnTo>
                  <a:lnTo>
                    <a:pt x="656940" y="578470"/>
                  </a:lnTo>
                  <a:close/>
                </a:path>
                <a:path w="923925" h="1019175">
                  <a:moveTo>
                    <a:pt x="246261" y="434465"/>
                  </a:moveTo>
                  <a:lnTo>
                    <a:pt x="246261" y="374199"/>
                  </a:lnTo>
                  <a:lnTo>
                    <a:pt x="437942" y="374199"/>
                  </a:lnTo>
                  <a:lnTo>
                    <a:pt x="437942" y="434465"/>
                  </a:lnTo>
                  <a:lnTo>
                    <a:pt x="246261" y="434465"/>
                  </a:lnTo>
                  <a:close/>
                </a:path>
                <a:path w="923925" h="1019175">
                  <a:moveTo>
                    <a:pt x="537402" y="290460"/>
                  </a:moveTo>
                  <a:lnTo>
                    <a:pt x="537402" y="0"/>
                  </a:lnTo>
                  <a:lnTo>
                    <a:pt x="916287" y="0"/>
                  </a:lnTo>
                  <a:lnTo>
                    <a:pt x="916287" y="290460"/>
                  </a:lnTo>
                  <a:lnTo>
                    <a:pt x="537402" y="290460"/>
                  </a:lnTo>
                  <a:close/>
                </a:path>
                <a:path w="923925" h="1019175">
                  <a:moveTo>
                    <a:pt x="341706" y="722475"/>
                  </a:moveTo>
                  <a:lnTo>
                    <a:pt x="341706" y="1018774"/>
                  </a:lnTo>
                  <a:lnTo>
                    <a:pt x="492830" y="1018774"/>
                  </a:lnTo>
                  <a:lnTo>
                    <a:pt x="492830" y="722475"/>
                  </a:lnTo>
                  <a:lnTo>
                    <a:pt x="341706" y="722475"/>
                  </a:lnTo>
                  <a:close/>
                </a:path>
                <a:path w="923925" h="1019175">
                  <a:moveTo>
                    <a:pt x="780434" y="578470"/>
                  </a:moveTo>
                  <a:lnTo>
                    <a:pt x="780434" y="873978"/>
                  </a:lnTo>
                  <a:lnTo>
                    <a:pt x="917149" y="873978"/>
                  </a:lnTo>
                  <a:lnTo>
                    <a:pt x="917149" y="578470"/>
                  </a:lnTo>
                  <a:lnTo>
                    <a:pt x="780434" y="578470"/>
                  </a:lnTo>
                  <a:close/>
                </a:path>
                <a:path w="923925" h="1019175">
                  <a:moveTo>
                    <a:pt x="624376" y="434465"/>
                  </a:moveTo>
                  <a:lnTo>
                    <a:pt x="624376" y="782521"/>
                  </a:lnTo>
                  <a:lnTo>
                    <a:pt x="615812" y="782521"/>
                  </a:lnTo>
                  <a:lnTo>
                    <a:pt x="615812" y="434465"/>
                  </a:lnTo>
                  <a:lnTo>
                    <a:pt x="624376" y="434465"/>
                  </a:lnTo>
                  <a:close/>
                </a:path>
                <a:path w="923925" h="1019175">
                  <a:moveTo>
                    <a:pt x="919517" y="290460"/>
                  </a:moveTo>
                  <a:lnTo>
                    <a:pt x="919517" y="594729"/>
                  </a:lnTo>
                  <a:lnTo>
                    <a:pt x="743827" y="594729"/>
                  </a:lnTo>
                  <a:lnTo>
                    <a:pt x="743827" y="290460"/>
                  </a:lnTo>
                  <a:lnTo>
                    <a:pt x="919517" y="290460"/>
                  </a:lnTo>
                  <a:close/>
                </a:path>
                <a:path w="923925" h="1019175">
                  <a:moveTo>
                    <a:pt x="923653" y="722475"/>
                  </a:moveTo>
                  <a:lnTo>
                    <a:pt x="923653" y="402890"/>
                  </a:lnTo>
                  <a:lnTo>
                    <a:pt x="492600" y="402890"/>
                  </a:lnTo>
                  <a:lnTo>
                    <a:pt x="492600" y="722475"/>
                  </a:lnTo>
                  <a:lnTo>
                    <a:pt x="923653" y="722475"/>
                  </a:lnTo>
                  <a:close/>
                </a:path>
                <a:path w="923925" h="1019175">
                  <a:moveTo>
                    <a:pt x="529558" y="578470"/>
                  </a:moveTo>
                  <a:lnTo>
                    <a:pt x="529558" y="744112"/>
                  </a:lnTo>
                  <a:lnTo>
                    <a:pt x="893232" y="744112"/>
                  </a:lnTo>
                  <a:lnTo>
                    <a:pt x="893232" y="578470"/>
                  </a:lnTo>
                  <a:lnTo>
                    <a:pt x="529558" y="578470"/>
                  </a:lnTo>
                  <a:close/>
                </a:path>
                <a:path w="923925" h="1019175">
                  <a:moveTo>
                    <a:pt x="679897" y="434465"/>
                  </a:moveTo>
                  <a:lnTo>
                    <a:pt x="679897" y="353577"/>
                  </a:lnTo>
                  <a:lnTo>
                    <a:pt x="615137" y="353577"/>
                  </a:lnTo>
                  <a:lnTo>
                    <a:pt x="615137" y="434465"/>
                  </a:lnTo>
                  <a:lnTo>
                    <a:pt x="679897" y="434465"/>
                  </a:lnTo>
                  <a:close/>
                </a:path>
                <a:path w="923925" h="1019175">
                  <a:moveTo>
                    <a:pt x="748507" y="290460"/>
                  </a:moveTo>
                  <a:lnTo>
                    <a:pt x="748507" y="198151"/>
                  </a:lnTo>
                  <a:lnTo>
                    <a:pt x="541725" y="198151"/>
                  </a:lnTo>
                  <a:lnTo>
                    <a:pt x="541725" y="290460"/>
                  </a:lnTo>
                  <a:lnTo>
                    <a:pt x="748507" y="290460"/>
                  </a:lnTo>
                  <a:close/>
                </a:path>
              </a:pathLst>
            </a:custGeom>
            <a:ln w="5060">
              <a:solidFill>
                <a:srgbClr val="FF7F7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76908" y="1555618"/>
              <a:ext cx="180340" cy="126364"/>
            </a:xfrm>
            <a:custGeom>
              <a:avLst/>
              <a:gdLst/>
              <a:ahLst/>
              <a:cxnLst/>
              <a:rect l="l" t="t" r="r" b="b"/>
              <a:pathLst>
                <a:path w="180339" h="126364">
                  <a:moveTo>
                    <a:pt x="0" y="126003"/>
                  </a:moveTo>
                  <a:lnTo>
                    <a:pt x="0" y="0"/>
                  </a:lnTo>
                  <a:lnTo>
                    <a:pt x="180002" y="0"/>
                  </a:lnTo>
                  <a:lnTo>
                    <a:pt x="180002" y="126003"/>
                  </a:lnTo>
                  <a:lnTo>
                    <a:pt x="0" y="126003"/>
                  </a:lnTo>
                  <a:close/>
                </a:path>
              </a:pathLst>
            </a:custGeom>
            <a:ln w="5060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5215" y="2205286"/>
            <a:ext cx="1583055" cy="4222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26034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65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900" spc="-25">
                <a:latin typeface="Century"/>
                <a:cs typeface="Century"/>
              </a:rPr>
              <a:t>Bounding Boxes </a:t>
            </a:r>
            <a:r>
              <a:rPr dirty="0" sz="900" spc="-20">
                <a:latin typeface="Century"/>
                <a:cs typeface="Century"/>
              </a:rPr>
              <a:t>&amp;</a:t>
            </a:r>
            <a:r>
              <a:rPr dirty="0" sz="900" spc="-10">
                <a:latin typeface="Century"/>
                <a:cs typeface="Century"/>
              </a:rPr>
              <a:t> </a:t>
            </a:r>
            <a:r>
              <a:rPr dirty="0" sz="900" spc="-25">
                <a:latin typeface="Century"/>
                <a:cs typeface="Century"/>
              </a:rPr>
              <a:t>Confidence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341" rIns="0" bIns="0" rtlCol="0" vert="horz">
            <a:spAutoFit/>
          </a:bodyPr>
          <a:lstStyle/>
          <a:p>
            <a:pPr marL="3043555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</a:t>
            </a:r>
            <a:r>
              <a:rPr dirty="0" spc="-40"/>
              <a:t> </a:t>
            </a:r>
            <a:r>
              <a:rPr dirty="0" spc="25"/>
              <a:t>do</a:t>
            </a:r>
            <a:r>
              <a:rPr dirty="0" spc="-40"/>
              <a:t> </a:t>
            </a:r>
            <a:r>
              <a:rPr dirty="0" spc="-25"/>
              <a:t>we</a:t>
            </a:r>
            <a:r>
              <a:rPr dirty="0" spc="-40"/>
              <a:t> </a:t>
            </a:r>
            <a:r>
              <a:rPr dirty="0" spc="45"/>
              <a:t>interpret</a:t>
            </a:r>
            <a:r>
              <a:rPr dirty="0" spc="-40"/>
              <a:t> </a:t>
            </a:r>
            <a:r>
              <a:rPr dirty="0" spc="40"/>
              <a:t>this</a:t>
            </a:r>
            <a:r>
              <a:rPr dirty="0" spc="-35"/>
              <a:t> 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 i="1">
                <a:latin typeface="Times New Roman"/>
                <a:cs typeface="Times New Roman"/>
              </a:rPr>
              <a:t>S</a:t>
            </a:r>
            <a:r>
              <a:rPr dirty="0" spc="75" i="1">
                <a:latin typeface="Verdana"/>
                <a:cs typeface="Verdana"/>
              </a:rPr>
              <a:t>×</a:t>
            </a:r>
            <a:r>
              <a:rPr dirty="0" spc="75"/>
              <a:t>(5+</a:t>
            </a:r>
            <a:r>
              <a:rPr dirty="0" spc="75" i="1">
                <a:latin typeface="Times New Roman"/>
                <a:cs typeface="Times New Roman"/>
              </a:rPr>
              <a:t>k</a:t>
            </a:r>
            <a:r>
              <a:rPr dirty="0" spc="75"/>
              <a:t>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264395" y="913127"/>
            <a:ext cx="226822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34"/>
              </a:spcBef>
            </a:pP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98144" y="1068633"/>
            <a:ext cx="1153795" cy="1166495"/>
            <a:chOff x="898144" y="1068633"/>
            <a:chExt cx="1153795" cy="1166495"/>
          </a:xfrm>
        </p:grpSpPr>
        <p:sp>
          <p:nvSpPr>
            <p:cNvPr id="4" name="object 4"/>
            <p:cNvSpPr/>
            <p:nvPr/>
          </p:nvSpPr>
          <p:spPr>
            <a:xfrm>
              <a:off x="898144" y="1068633"/>
              <a:ext cx="1153626" cy="11663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8144" y="1069403"/>
              <a:ext cx="1153795" cy="1164590"/>
            </a:xfrm>
            <a:custGeom>
              <a:avLst/>
              <a:gdLst/>
              <a:ahLst/>
              <a:cxnLst/>
              <a:rect l="l" t="t" r="r" b="b"/>
              <a:pathLst>
                <a:path w="1153795" h="1164589">
                  <a:moveTo>
                    <a:pt x="1153617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1149350"/>
                  </a:lnTo>
                  <a:lnTo>
                    <a:pt x="0" y="1164590"/>
                  </a:lnTo>
                  <a:lnTo>
                    <a:pt x="1153617" y="1164590"/>
                  </a:lnTo>
                  <a:lnTo>
                    <a:pt x="1153617" y="1149350"/>
                  </a:lnTo>
                  <a:lnTo>
                    <a:pt x="1153617" y="15519"/>
                  </a:lnTo>
                  <a:lnTo>
                    <a:pt x="1141907" y="15519"/>
                  </a:lnTo>
                  <a:lnTo>
                    <a:pt x="1141907" y="1149350"/>
                  </a:lnTo>
                  <a:lnTo>
                    <a:pt x="8077" y="1149350"/>
                  </a:lnTo>
                  <a:lnTo>
                    <a:pt x="8077" y="15240"/>
                  </a:lnTo>
                  <a:lnTo>
                    <a:pt x="1153617" y="15240"/>
                  </a:lnTo>
                  <a:lnTo>
                    <a:pt x="1153617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3144583" y="87030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64395" y="784833"/>
            <a:ext cx="2268855" cy="1472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How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45">
                <a:latin typeface="Times New Roman"/>
                <a:cs typeface="Times New Roman"/>
              </a:rPr>
              <a:t>interpret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-40">
                <a:latin typeface="Times New Roman"/>
                <a:cs typeface="Times New Roman"/>
              </a:rPr>
              <a:t> </a:t>
            </a:r>
            <a:r>
              <a:rPr dirty="0" sz="1100" spc="75" i="1">
                <a:latin typeface="Times New Roman"/>
                <a:cs typeface="Times New Roman"/>
              </a:rPr>
              <a:t>S</a:t>
            </a:r>
            <a:r>
              <a:rPr dirty="0" sz="1100" spc="75" i="1">
                <a:latin typeface="Verdana"/>
                <a:cs typeface="Verdana"/>
              </a:rPr>
              <a:t>×</a:t>
            </a:r>
            <a:r>
              <a:rPr dirty="0" sz="1100" spc="75" i="1">
                <a:latin typeface="Times New Roman"/>
                <a:cs typeface="Times New Roman"/>
              </a:rPr>
              <a:t>S</a:t>
            </a:r>
            <a:r>
              <a:rPr dirty="0" sz="1100" spc="75" i="1">
                <a:latin typeface="Verdana"/>
                <a:cs typeface="Verdana"/>
              </a:rPr>
              <a:t>×</a:t>
            </a:r>
            <a:r>
              <a:rPr dirty="0" sz="1100" spc="75">
                <a:latin typeface="Times New Roman"/>
                <a:cs typeface="Times New Roman"/>
              </a:rPr>
              <a:t>(5+</a:t>
            </a:r>
            <a:r>
              <a:rPr dirty="0" sz="1100" spc="75" i="1">
                <a:latin typeface="Times New Roman"/>
                <a:cs typeface="Times New Roman"/>
              </a:rPr>
              <a:t>k</a:t>
            </a:r>
            <a:r>
              <a:rPr dirty="0" sz="1100" spc="75">
                <a:latin typeface="Times New Roman"/>
                <a:cs typeface="Times New Roman"/>
              </a:rPr>
              <a:t>)  </a:t>
            </a: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>
                <a:latin typeface="Times New Roman"/>
                <a:cs typeface="Times New Roman"/>
              </a:rPr>
              <a:t>cell,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are computing </a:t>
            </a:r>
            <a:r>
              <a:rPr dirty="0" sz="1100" spc="55">
                <a:latin typeface="Times New Roman"/>
                <a:cs typeface="Times New Roman"/>
              </a:rPr>
              <a:t>a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box, </a:t>
            </a:r>
            <a:r>
              <a:rPr dirty="0" sz="1100" spc="35">
                <a:latin typeface="Times New Roman"/>
                <a:cs typeface="Times New Roman"/>
              </a:rPr>
              <a:t>its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and the 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45">
                <a:latin typeface="Times New Roman"/>
                <a:cs typeface="Times New Roman"/>
              </a:rPr>
              <a:t>retain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most </a:t>
            </a:r>
            <a:r>
              <a:rPr dirty="0" sz="1100" spc="15">
                <a:latin typeface="Times New Roman"/>
                <a:cs typeface="Times New Roman"/>
              </a:rPr>
              <a:t>confident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10">
                <a:latin typeface="Times New Roman"/>
                <a:cs typeface="Times New Roman"/>
              </a:rPr>
              <a:t>boxes </a:t>
            </a:r>
            <a:r>
              <a:rPr dirty="0" sz="1100" spc="55">
                <a:latin typeface="Times New Roman"/>
                <a:cs typeface="Times New Roman"/>
              </a:rPr>
              <a:t>and the </a:t>
            </a:r>
            <a:r>
              <a:rPr dirty="0" sz="1100" spc="25">
                <a:latin typeface="Times New Roman"/>
                <a:cs typeface="Times New Roman"/>
              </a:rPr>
              <a:t>correspond-  </a:t>
            </a:r>
            <a:r>
              <a:rPr dirty="0" sz="1100" spc="15">
                <a:latin typeface="Times New Roman"/>
                <a:cs typeface="Times New Roman"/>
              </a:rPr>
              <a:t>ing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label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44583" y="125242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44583" y="1806600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0001" y="412317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1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557567" y="1073306"/>
            <a:ext cx="1135381" cy="1135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56298" y="1073309"/>
          <a:ext cx="1145540" cy="113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62560"/>
                <a:gridCol w="162560"/>
                <a:gridCol w="162560"/>
                <a:gridCol w="162559"/>
                <a:gridCol w="162559"/>
                <a:gridCol w="157480"/>
              </a:tblGrid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19050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6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3175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3175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20303"/>
                      </a:solidFill>
                      <a:prstDash val="solid"/>
                    </a:lnL>
                    <a:lnR w="19050">
                      <a:solidFill>
                        <a:srgbClr val="020303"/>
                      </a:solidFill>
                      <a:prstDash val="solid"/>
                    </a:lnR>
                    <a:lnT w="3175">
                      <a:solidFill>
                        <a:srgbClr val="020303"/>
                      </a:solidFill>
                      <a:prstDash val="solid"/>
                    </a:lnT>
                    <a:lnB w="19050">
                      <a:solidFill>
                        <a:srgbClr val="02030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583" y="192646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64395" y="107173"/>
            <a:ext cx="19399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imes New Roman"/>
                <a:cs typeface="Times New Roman"/>
              </a:rPr>
              <a:t>How </a:t>
            </a:r>
            <a:r>
              <a:rPr dirty="0" sz="1100" spc="25">
                <a:latin typeface="Times New Roman"/>
                <a:cs typeface="Times New Roman"/>
              </a:rPr>
              <a:t>do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55">
                <a:latin typeface="Times New Roman"/>
                <a:cs typeface="Times New Roman"/>
              </a:rPr>
              <a:t>train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25">
                <a:latin typeface="Times New Roman"/>
                <a:cs typeface="Times New Roman"/>
              </a:rPr>
              <a:t>network</a:t>
            </a:r>
            <a:r>
              <a:rPr dirty="0" sz="1100" spc="12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0001" y="412317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1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5" name="object 5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2" name="object 32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3144583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37" name="object 37"/>
          <p:cNvSpPr/>
          <p:nvPr/>
        </p:nvSpPr>
        <p:spPr>
          <a:xfrm>
            <a:off x="3144583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264395" y="31720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0" name="object 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0001" y="412317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1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5" name="object 5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2" name="object 32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3144583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37" name="object 37"/>
          <p:cNvSpPr/>
          <p:nvPr/>
        </p:nvSpPr>
        <p:spPr>
          <a:xfrm>
            <a:off x="3144583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264395" y="317206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0">
                <a:latin typeface="Times New Roman"/>
                <a:cs typeface="Times New Roman"/>
              </a:rPr>
              <a:t>initialized </a:t>
            </a:r>
            <a:r>
              <a:rPr dirty="0" sz="1100" spc="35">
                <a:latin typeface="Times New Roman"/>
                <a:cs typeface="Times New Roman"/>
              </a:rPr>
              <a:t>randomly  </a:t>
            </a:r>
            <a:r>
              <a:rPr dirty="0" sz="1100" spc="55">
                <a:latin typeface="Times New Roman"/>
                <a:cs typeface="Times New Roman"/>
              </a:rPr>
              <a:t>and it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10">
                <a:latin typeface="Times New Roman"/>
                <a:cs typeface="Times New Roman"/>
              </a:rPr>
              <a:t>some values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5" i="1">
                <a:latin typeface="Times New Roman"/>
                <a:cs typeface="Times New Roman"/>
              </a:rPr>
              <a:t>c,</a:t>
            </a:r>
            <a:r>
              <a:rPr dirty="0" sz="1100" spc="-100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w,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h,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r>
              <a:rPr dirty="0" sz="1100" spc="12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&amp;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44583" y="784796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1" name="object 4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0001" y="412317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1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5" name="object 5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2" name="object 32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3144583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37" name="object 37"/>
          <p:cNvSpPr/>
          <p:nvPr/>
        </p:nvSpPr>
        <p:spPr>
          <a:xfrm>
            <a:off x="3144583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264395" y="317206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0">
                <a:latin typeface="Times New Roman"/>
                <a:cs typeface="Times New Roman"/>
              </a:rPr>
              <a:t>initialized </a:t>
            </a:r>
            <a:r>
              <a:rPr dirty="0" sz="1100" spc="35">
                <a:latin typeface="Times New Roman"/>
                <a:cs typeface="Times New Roman"/>
              </a:rPr>
              <a:t>randomly  </a:t>
            </a:r>
            <a:r>
              <a:rPr dirty="0" sz="1100" spc="55">
                <a:latin typeface="Times New Roman"/>
                <a:cs typeface="Times New Roman"/>
              </a:rPr>
              <a:t>and it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10">
                <a:latin typeface="Times New Roman"/>
                <a:cs typeface="Times New Roman"/>
              </a:rPr>
              <a:t>some values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5" i="1">
                <a:latin typeface="Times New Roman"/>
                <a:cs typeface="Times New Roman"/>
              </a:rPr>
              <a:t>c,</a:t>
            </a:r>
            <a:r>
              <a:rPr dirty="0" sz="1100" spc="-100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w,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h,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r>
              <a:rPr dirty="0" sz="1100" spc="12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&amp;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  losses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44583" y="784796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44583" y="1338973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2" name="object 4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9245" y="464101"/>
            <a:ext cx="56515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370" b="0" i="1">
                <a:latin typeface="Bookman Old Style"/>
                <a:cs typeface="Bookman Old Style"/>
              </a:rPr>
              <a:t>c</a:t>
            </a:r>
            <a:r>
              <a:rPr dirty="0" sz="800" spc="155">
                <a:latin typeface="Times New Roman"/>
                <a:cs typeface="Times New Roman"/>
              </a:rPr>
              <a:t>ˆ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0001" y="412317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c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1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6" name="object 6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3" name="object 33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3144583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38" name="object 38"/>
          <p:cNvSpPr/>
          <p:nvPr/>
        </p:nvSpPr>
        <p:spPr>
          <a:xfrm>
            <a:off x="3144583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251695" y="317206"/>
            <a:ext cx="22942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0">
                <a:latin typeface="Times New Roman"/>
                <a:cs typeface="Times New Roman"/>
              </a:rPr>
              <a:t>initialized </a:t>
            </a:r>
            <a:r>
              <a:rPr dirty="0" sz="1100" spc="35">
                <a:latin typeface="Times New Roman"/>
                <a:cs typeface="Times New Roman"/>
              </a:rPr>
              <a:t>randomly  </a:t>
            </a:r>
            <a:r>
              <a:rPr dirty="0" sz="1100" spc="55">
                <a:latin typeface="Times New Roman"/>
                <a:cs typeface="Times New Roman"/>
              </a:rPr>
              <a:t>and it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10">
                <a:latin typeface="Times New Roman"/>
                <a:cs typeface="Times New Roman"/>
              </a:rPr>
              <a:t>some values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5" i="1">
                <a:latin typeface="Times New Roman"/>
                <a:cs typeface="Times New Roman"/>
              </a:rPr>
              <a:t>c,</a:t>
            </a:r>
            <a:r>
              <a:rPr dirty="0" sz="1100" spc="-100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w,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h,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r>
              <a:rPr dirty="0" sz="1100" spc="12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&amp;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  losses</a:t>
            </a:r>
            <a:endParaRPr sz="11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34"/>
              </a:spcBef>
            </a:pPr>
            <a:r>
              <a:rPr dirty="0" sz="1100" spc="25">
                <a:latin typeface="Times New Roman"/>
                <a:cs typeface="Times New Roman"/>
              </a:rPr>
              <a:t>(1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210" i="1">
                <a:latin typeface="Verdana"/>
                <a:cs typeface="Verdana"/>
              </a:rPr>
              <a:t> </a:t>
            </a:r>
            <a:r>
              <a:rPr dirty="0" sz="1100" spc="-80" i="1">
                <a:latin typeface="Times New Roman"/>
                <a:cs typeface="Times New Roman"/>
              </a:rPr>
              <a:t>c</a:t>
            </a:r>
            <a:r>
              <a:rPr dirty="0" sz="1100" spc="-80">
                <a:latin typeface="Times New Roman"/>
                <a:cs typeface="Times New Roman"/>
              </a:rPr>
              <a:t>ˆ)</a:t>
            </a:r>
            <a:r>
              <a:rPr dirty="0" baseline="27777" sz="1200" spc="-120">
                <a:latin typeface="Times New Roman"/>
                <a:cs typeface="Times New Roman"/>
              </a:rPr>
              <a:t>2</a:t>
            </a:r>
            <a:endParaRPr baseline="27777"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44583" y="784796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44583" y="1338973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44583" y="1721078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4" name="object 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579" y="464101"/>
            <a:ext cx="7747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535" b="0" i="1">
                <a:latin typeface="Bookman Old Style"/>
                <a:cs typeface="Bookman Old Style"/>
              </a:rPr>
              <a:t>w</a:t>
            </a:r>
            <a:r>
              <a:rPr dirty="0" sz="800" spc="155">
                <a:latin typeface="Times New Roman"/>
                <a:cs typeface="Times New Roman"/>
              </a:rPr>
              <a:t>ˆ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0001" y="412317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w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1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6" name="object 6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3" name="object 33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3144583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38" name="object 38"/>
          <p:cNvSpPr/>
          <p:nvPr/>
        </p:nvSpPr>
        <p:spPr>
          <a:xfrm>
            <a:off x="3144583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44583" y="784796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44583" y="133897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44583" y="1721078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446424" y="1684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 h="0">
                <a:moveTo>
                  <a:pt x="0" y="0"/>
                </a:moveTo>
                <a:lnTo>
                  <a:pt x="10292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34129" y="166599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 h="0">
                <a:moveTo>
                  <a:pt x="0" y="0"/>
                </a:moveTo>
                <a:lnTo>
                  <a:pt x="10292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226295" y="317206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50165" marR="177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50165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0">
                <a:latin typeface="Times New Roman"/>
                <a:cs typeface="Times New Roman"/>
              </a:rPr>
              <a:t>initialized </a:t>
            </a:r>
            <a:r>
              <a:rPr dirty="0" sz="1100" spc="35">
                <a:latin typeface="Times New Roman"/>
                <a:cs typeface="Times New Roman"/>
              </a:rPr>
              <a:t>randomly  </a:t>
            </a:r>
            <a:r>
              <a:rPr dirty="0" sz="1100" spc="55">
                <a:latin typeface="Times New Roman"/>
                <a:cs typeface="Times New Roman"/>
              </a:rPr>
              <a:t>and it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10">
                <a:latin typeface="Times New Roman"/>
                <a:cs typeface="Times New Roman"/>
              </a:rPr>
              <a:t>some values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5" i="1">
                <a:latin typeface="Times New Roman"/>
                <a:cs typeface="Times New Roman"/>
              </a:rPr>
              <a:t>c,</a:t>
            </a:r>
            <a:r>
              <a:rPr dirty="0" sz="1100" spc="-100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w,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h,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r>
              <a:rPr dirty="0" sz="1100" spc="12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&amp;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algn="just" marL="50165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  losses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34"/>
              </a:spcBef>
            </a:pPr>
            <a:r>
              <a:rPr dirty="0" sz="1100" spc="35">
                <a:latin typeface="Times New Roman"/>
                <a:cs typeface="Times New Roman"/>
              </a:rPr>
              <a:t>(</a:t>
            </a:r>
            <a:r>
              <a:rPr dirty="0" baseline="40404" sz="1650" spc="52" i="1">
                <a:latin typeface="Verdana"/>
                <a:cs typeface="Verdana"/>
              </a:rPr>
              <a:t>√</a:t>
            </a:r>
            <a:r>
              <a:rPr dirty="0" sz="1100" spc="35" i="1">
                <a:latin typeface="Times New Roman"/>
                <a:cs typeface="Times New Roman"/>
              </a:rPr>
              <a:t>w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190" i="1">
                <a:latin typeface="Verdana"/>
                <a:cs typeface="Verdana"/>
              </a:rPr>
              <a:t> </a:t>
            </a:r>
            <a:r>
              <a:rPr dirty="0" baseline="47979" sz="1650" spc="-67" i="1">
                <a:latin typeface="Verdana"/>
                <a:cs typeface="Verdana"/>
              </a:rPr>
              <a:t>√</a:t>
            </a:r>
            <a:r>
              <a:rPr dirty="0" sz="1100" spc="-45" i="1">
                <a:latin typeface="Times New Roman"/>
                <a:cs typeface="Times New Roman"/>
              </a:rPr>
              <a:t>w</a:t>
            </a:r>
            <a:r>
              <a:rPr dirty="0" sz="1100" spc="-45">
                <a:latin typeface="Times New Roman"/>
                <a:cs typeface="Times New Roman"/>
              </a:rPr>
              <a:t>ˆ)</a:t>
            </a:r>
            <a:r>
              <a:rPr dirty="0" baseline="27777" sz="1200" spc="-67">
                <a:latin typeface="Times New Roman"/>
                <a:cs typeface="Times New Roman"/>
              </a:rPr>
              <a:t>2</a:t>
            </a:r>
            <a:endParaRPr baseline="27777" sz="12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6" name="object 4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9193" y="858964"/>
            <a:ext cx="5142230" cy="186690"/>
          </a:xfrm>
          <a:custGeom>
            <a:avLst/>
            <a:gdLst/>
            <a:ahLst/>
            <a:cxnLst/>
            <a:rect l="l" t="t" r="r" b="b"/>
            <a:pathLst>
              <a:path w="5142230" h="186690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558"/>
                </a:lnTo>
                <a:lnTo>
                  <a:pt x="5141666" y="186558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47294" y="842034"/>
            <a:ext cx="1169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solidFill>
                  <a:srgbClr val="3333B2"/>
                </a:solidFill>
                <a:latin typeface="Times New Roman"/>
                <a:cs typeface="Times New Roman"/>
              </a:rPr>
              <a:t>A</a:t>
            </a:r>
            <a:r>
              <a:rPr dirty="0" sz="1100" spc="-30">
                <a:solidFill>
                  <a:srgbClr val="3333B2"/>
                </a:solidFill>
                <a:latin typeface="Times New Roman"/>
                <a:cs typeface="Times New Roman"/>
              </a:rPr>
              <a:t>c</a:t>
            </a:r>
            <a:r>
              <a:rPr dirty="0" sz="1100" spc="25">
                <a:solidFill>
                  <a:srgbClr val="3333B2"/>
                </a:solidFill>
                <a:latin typeface="Times New Roman"/>
                <a:cs typeface="Times New Roman"/>
              </a:rPr>
              <a:t>kn</a:t>
            </a:r>
            <a:r>
              <a:rPr dirty="0" sz="1100" spc="-5">
                <a:solidFill>
                  <a:srgbClr val="3333B2"/>
                </a:solidFill>
                <a:latin typeface="Times New Roman"/>
                <a:cs typeface="Times New Roman"/>
              </a:rPr>
              <a:t>o</a:t>
            </a:r>
            <a:r>
              <a:rPr dirty="0" sz="1100" spc="-5">
                <a:solidFill>
                  <a:srgbClr val="3333B2"/>
                </a:solidFill>
                <a:latin typeface="Times New Roman"/>
                <a:cs typeface="Times New Roman"/>
              </a:rPr>
              <a:t>wle</a:t>
            </a:r>
            <a:r>
              <a:rPr dirty="0" sz="1100" spc="50">
                <a:solidFill>
                  <a:srgbClr val="3333B2"/>
                </a:solidFill>
                <a:latin typeface="Times New Roman"/>
                <a:cs typeface="Times New Roman"/>
              </a:rPr>
              <a:t>d</a:t>
            </a:r>
            <a:r>
              <a:rPr dirty="0" sz="1100" spc="-5">
                <a:solidFill>
                  <a:srgbClr val="3333B2"/>
                </a:solidFill>
                <a:latin typeface="Times New Roman"/>
                <a:cs typeface="Times New Roman"/>
              </a:rPr>
              <a:t>ge</a:t>
            </a:r>
            <a:r>
              <a:rPr dirty="0" sz="1100" spc="35">
                <a:solidFill>
                  <a:srgbClr val="3333B2"/>
                </a:solidFill>
                <a:latin typeface="Times New Roman"/>
                <a:cs typeface="Times New Roman"/>
              </a:rPr>
              <a:t>me</a:t>
            </a:r>
            <a:r>
              <a:rPr dirty="0" sz="1100" spc="-5">
                <a:solidFill>
                  <a:srgbClr val="3333B2"/>
                </a:solidFill>
                <a:latin typeface="Times New Roman"/>
                <a:cs typeface="Times New Roman"/>
              </a:rPr>
              <a:t>n</a:t>
            </a:r>
            <a:r>
              <a:rPr dirty="0" sz="1100" spc="55">
                <a:solidFill>
                  <a:srgbClr val="3333B2"/>
                </a:solidFill>
                <a:latin typeface="Times New Roman"/>
                <a:cs typeface="Times New Roman"/>
              </a:rPr>
              <a:t>ts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09193" y="903195"/>
            <a:ext cx="5193030" cy="1065530"/>
            <a:chOff x="309193" y="903195"/>
            <a:chExt cx="5193030" cy="1065530"/>
          </a:xfrm>
        </p:grpSpPr>
        <p:sp>
          <p:nvSpPr>
            <p:cNvPr id="25" name="object 25"/>
            <p:cNvSpPr/>
            <p:nvPr/>
          </p:nvSpPr>
          <p:spPr>
            <a:xfrm>
              <a:off x="309194" y="1032878"/>
              <a:ext cx="5141665" cy="506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59994" y="1867052"/>
              <a:ext cx="101600" cy="10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0794" y="1854352"/>
              <a:ext cx="5090807" cy="114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450859" y="903211"/>
              <a:ext cx="50742" cy="9638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9193" y="1077148"/>
              <a:ext cx="5142230" cy="840740"/>
            </a:xfrm>
            <a:custGeom>
              <a:avLst/>
              <a:gdLst/>
              <a:ahLst/>
              <a:cxnLst/>
              <a:rect l="l" t="t" r="r" b="b"/>
              <a:pathLst>
                <a:path w="5142230" h="840739">
                  <a:moveTo>
                    <a:pt x="5141666" y="0"/>
                  </a:moveTo>
                  <a:lnTo>
                    <a:pt x="0" y="0"/>
                  </a:lnTo>
                  <a:lnTo>
                    <a:pt x="0" y="789904"/>
                  </a:lnTo>
                  <a:lnTo>
                    <a:pt x="4008" y="809629"/>
                  </a:lnTo>
                  <a:lnTo>
                    <a:pt x="14922" y="825782"/>
                  </a:lnTo>
                  <a:lnTo>
                    <a:pt x="31075" y="836696"/>
                  </a:lnTo>
                  <a:lnTo>
                    <a:pt x="50800" y="840704"/>
                  </a:lnTo>
                  <a:lnTo>
                    <a:pt x="5090865" y="840704"/>
                  </a:lnTo>
                  <a:lnTo>
                    <a:pt x="5110590" y="836696"/>
                  </a:lnTo>
                  <a:lnTo>
                    <a:pt x="5126743" y="825782"/>
                  </a:lnTo>
                  <a:lnTo>
                    <a:pt x="5137657" y="809629"/>
                  </a:lnTo>
                  <a:lnTo>
                    <a:pt x="5141666" y="789904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450859" y="941295"/>
              <a:ext cx="0" cy="944880"/>
            </a:xfrm>
            <a:custGeom>
              <a:avLst/>
              <a:gdLst/>
              <a:ahLst/>
              <a:cxnLst/>
              <a:rect l="l" t="t" r="r" b="b"/>
              <a:pathLst>
                <a:path w="0" h="944880">
                  <a:moveTo>
                    <a:pt x="0" y="9448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450859" y="9285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50859" y="9158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450859" y="9031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4583" y="1132916"/>
              <a:ext cx="63233" cy="632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04583" y="1515020"/>
              <a:ext cx="63233" cy="6323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59994" y="1698815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 h="0">
                  <a:moveTo>
                    <a:pt x="0" y="0"/>
                  </a:moveTo>
                  <a:lnTo>
                    <a:pt x="18288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19861" y="1047431"/>
            <a:ext cx="4930775" cy="81978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16839" marR="43180">
              <a:lnSpc>
                <a:spcPct val="102600"/>
              </a:lnSpc>
              <a:spcBef>
                <a:spcPts val="55"/>
              </a:spcBef>
            </a:pPr>
            <a:r>
              <a:rPr dirty="0" sz="1100" spc="5">
                <a:latin typeface="Times New Roman"/>
                <a:cs typeface="Times New Roman"/>
              </a:rPr>
              <a:t>Some </a:t>
            </a:r>
            <a:r>
              <a:rPr dirty="0" sz="1100" spc="15">
                <a:latin typeface="Times New Roman"/>
                <a:cs typeface="Times New Roman"/>
              </a:rPr>
              <a:t>images </a:t>
            </a:r>
            <a:r>
              <a:rPr dirty="0" sz="1100" spc="20">
                <a:latin typeface="Times New Roman"/>
                <a:cs typeface="Times New Roman"/>
              </a:rPr>
              <a:t>borrowed </a:t>
            </a:r>
            <a:r>
              <a:rPr dirty="0" sz="1100" spc="15">
                <a:latin typeface="Times New Roman"/>
                <a:cs typeface="Times New Roman"/>
              </a:rPr>
              <a:t>from Ross </a:t>
            </a:r>
            <a:r>
              <a:rPr dirty="0" sz="1100" spc="10">
                <a:latin typeface="Times New Roman"/>
                <a:cs typeface="Times New Roman"/>
              </a:rPr>
              <a:t>Girshick’s </a:t>
            </a:r>
            <a:r>
              <a:rPr dirty="0" sz="1100" spc="15">
                <a:latin typeface="Times New Roman"/>
                <a:cs typeface="Times New Roman"/>
              </a:rPr>
              <a:t>original </a:t>
            </a:r>
            <a:r>
              <a:rPr dirty="0" sz="1100" spc="5">
                <a:latin typeface="Times New Roman"/>
                <a:cs typeface="Times New Roman"/>
              </a:rPr>
              <a:t>slides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30">
                <a:latin typeface="Times New Roman"/>
                <a:cs typeface="Times New Roman"/>
              </a:rPr>
              <a:t>RCNN, </a:t>
            </a:r>
            <a:r>
              <a:rPr dirty="0" sz="1100" spc="45">
                <a:latin typeface="Times New Roman"/>
                <a:cs typeface="Times New Roman"/>
              </a:rPr>
              <a:t>Fast  </a:t>
            </a:r>
            <a:r>
              <a:rPr dirty="0" sz="1100" spc="30">
                <a:latin typeface="Times New Roman"/>
                <a:cs typeface="Times New Roman"/>
              </a:rPr>
              <a:t>RCNN,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etc.</a:t>
            </a:r>
            <a:endParaRPr sz="1100">
              <a:latin typeface="Times New Roman"/>
              <a:cs typeface="Times New Roman"/>
            </a:endParaRPr>
          </a:p>
          <a:p>
            <a:pPr marL="116839">
              <a:lnSpc>
                <a:spcPct val="100000"/>
              </a:lnSpc>
              <a:spcBef>
                <a:spcPts val="335"/>
              </a:spcBef>
            </a:pPr>
            <a:r>
              <a:rPr dirty="0" sz="1100" spc="5">
                <a:latin typeface="Times New Roman"/>
                <a:cs typeface="Times New Roman"/>
              </a:rPr>
              <a:t>Some </a:t>
            </a:r>
            <a:r>
              <a:rPr dirty="0" sz="1100" spc="20">
                <a:latin typeface="Times New Roman"/>
                <a:cs typeface="Times New Roman"/>
              </a:rPr>
              <a:t>ideas borrowed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presentation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5">
                <a:latin typeface="Times New Roman"/>
                <a:cs typeface="Times New Roman"/>
              </a:rPr>
              <a:t>Kaustav</a:t>
            </a:r>
            <a:r>
              <a:rPr dirty="0" sz="1100" spc="32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Kundu</a:t>
            </a:r>
            <a:r>
              <a:rPr dirty="0" baseline="27777" sz="1200" spc="7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855"/>
              </a:spcBef>
            </a:pPr>
            <a:r>
              <a:rPr dirty="0" baseline="37037" sz="900" spc="217">
                <a:latin typeface="Arial Unicode MS"/>
                <a:cs typeface="Arial Unicode MS"/>
              </a:rPr>
              <a:t>∗ </a:t>
            </a:r>
            <a:r>
              <a:rPr dirty="0" sz="900" spc="-25">
                <a:solidFill>
                  <a:srgbClr val="0000FF"/>
                </a:solidFill>
                <a:latin typeface="Century"/>
                <a:cs typeface="Century"/>
              </a:rPr>
              <a:t>Deep </a:t>
            </a:r>
            <a:r>
              <a:rPr dirty="0" sz="900" spc="10">
                <a:solidFill>
                  <a:srgbClr val="0000FF"/>
                </a:solidFill>
                <a:latin typeface="Century"/>
                <a:cs typeface="Century"/>
              </a:rPr>
              <a:t>Object</a:t>
            </a:r>
            <a:r>
              <a:rPr dirty="0" sz="900" spc="-50">
                <a:solidFill>
                  <a:srgbClr val="0000FF"/>
                </a:solidFill>
                <a:latin typeface="Century"/>
                <a:cs typeface="Century"/>
              </a:rPr>
              <a:t> </a:t>
            </a:r>
            <a:r>
              <a:rPr dirty="0" sz="900" spc="-15">
                <a:solidFill>
                  <a:srgbClr val="0000FF"/>
                </a:solidFill>
                <a:latin typeface="Century"/>
                <a:cs typeface="Century"/>
              </a:rPr>
              <a:t>Detection</a:t>
            </a:r>
            <a:endParaRPr sz="900">
              <a:latin typeface="Century"/>
              <a:cs typeface="Century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9" name="object 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1</a:t>
            </a:fld>
            <a:r>
              <a:rPr dirty="0" spc="95"/>
              <a:t>/47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3783" y="183857"/>
            <a:ext cx="347345" cy="537210"/>
            <a:chOff x="753783" y="183857"/>
            <a:chExt cx="347345" cy="537210"/>
          </a:xfrm>
        </p:grpSpPr>
        <p:sp>
          <p:nvSpPr>
            <p:cNvPr id="24" name="object 24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3778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81175" y="458685"/>
            <a:ext cx="724535" cy="269240"/>
            <a:chOff x="1381175" y="458685"/>
            <a:chExt cx="724535" cy="269240"/>
          </a:xfrm>
        </p:grpSpPr>
        <p:sp>
          <p:nvSpPr>
            <p:cNvPr id="32" name="object 32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264395" y="10084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Let </a:t>
            </a:r>
            <a:r>
              <a:rPr dirty="0" sz="1100" spc="25">
                <a:latin typeface="Times New Roman"/>
                <a:cs typeface="Times New Roman"/>
              </a:rPr>
              <a:t>us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>
                <a:latin typeface="Times New Roman"/>
                <a:cs typeface="Times New Roman"/>
              </a:rPr>
              <a:t>how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15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>
                <a:latin typeface="Times New Roman"/>
                <a:cs typeface="Times New Roman"/>
              </a:rPr>
              <a:t>evolved over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time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264395" y="482954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Propose </a:t>
            </a:r>
            <a:r>
              <a:rPr dirty="0" sz="1100" spc="15">
                <a:latin typeface="Times New Roman"/>
                <a:cs typeface="Times New Roman"/>
              </a:rPr>
              <a:t>all possible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20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varying </a:t>
            </a:r>
            <a:r>
              <a:rPr dirty="0" sz="1100" spc="-5">
                <a:latin typeface="Times New Roman"/>
                <a:cs typeface="Times New Roman"/>
              </a:rPr>
              <a:t>sizes </a:t>
            </a:r>
            <a:r>
              <a:rPr dirty="0" sz="1100" spc="35">
                <a:latin typeface="Times New Roman"/>
                <a:cs typeface="Times New Roman"/>
              </a:rPr>
              <a:t>(almost </a:t>
            </a:r>
            <a:r>
              <a:rPr dirty="0" sz="1100" spc="55">
                <a:latin typeface="Times New Roman"/>
                <a:cs typeface="Times New Roman"/>
              </a:rPr>
              <a:t>brute  </a:t>
            </a:r>
            <a:r>
              <a:rPr dirty="0" sz="1100" spc="10">
                <a:latin typeface="Times New Roman"/>
                <a:cs typeface="Times New Roman"/>
              </a:rPr>
              <a:t>force)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Times New Roman"/>
                <a:cs typeface="Times New Roman"/>
              </a:rPr>
              <a:t>Use </a:t>
            </a:r>
            <a:r>
              <a:rPr dirty="0" sz="1100" spc="40">
                <a:latin typeface="Times New Roman"/>
                <a:cs typeface="Times New Roman"/>
              </a:rPr>
              <a:t>handcrafted </a:t>
            </a:r>
            <a:r>
              <a:rPr dirty="0" sz="1100" spc="30">
                <a:latin typeface="Times New Roman"/>
                <a:cs typeface="Times New Roman"/>
              </a:rPr>
              <a:t>features</a:t>
            </a:r>
            <a:r>
              <a:rPr dirty="0" sz="1100" spc="335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(SIFT,  </a:t>
            </a:r>
            <a:r>
              <a:rPr dirty="0" sz="1100" spc="45">
                <a:latin typeface="Times New Roman"/>
                <a:cs typeface="Times New Roman"/>
              </a:rPr>
              <a:t>HOG)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0" name="object 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1543" y="450741"/>
            <a:ext cx="62230" cy="128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baseline="-13888" sz="1200" spc="-735" b="0" i="1">
                <a:latin typeface="Bookman Old Style"/>
                <a:cs typeface="Bookman Old Style"/>
              </a:rPr>
              <a:t>h</a:t>
            </a:r>
            <a:r>
              <a:rPr dirty="0" sz="800" spc="155">
                <a:latin typeface="Times New Roman"/>
                <a:cs typeface="Times New Roman"/>
              </a:rPr>
              <a:t>ˆ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0001" y="412317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h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1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6" name="object 6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3" name="object 33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3144583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38" name="object 38"/>
          <p:cNvSpPr/>
          <p:nvPr/>
        </p:nvSpPr>
        <p:spPr>
          <a:xfrm>
            <a:off x="3144583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44583" y="784796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44583" y="1338973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44583" y="172107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446424" y="1665998"/>
            <a:ext cx="80010" cy="0"/>
          </a:xfrm>
          <a:custGeom>
            <a:avLst/>
            <a:gdLst/>
            <a:ahLst/>
            <a:cxnLst/>
            <a:rect l="l" t="t" r="r" b="b"/>
            <a:pathLst>
              <a:path w="80010" h="0">
                <a:moveTo>
                  <a:pt x="0" y="0"/>
                </a:moveTo>
                <a:lnTo>
                  <a:pt x="79819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34129" y="1633867"/>
            <a:ext cx="80010" cy="0"/>
          </a:xfrm>
          <a:custGeom>
            <a:avLst/>
            <a:gdLst/>
            <a:ahLst/>
            <a:cxnLst/>
            <a:rect l="l" t="t" r="r" b="b"/>
            <a:pathLst>
              <a:path w="80010" h="0">
                <a:moveTo>
                  <a:pt x="0" y="0"/>
                </a:moveTo>
                <a:lnTo>
                  <a:pt x="79819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226295" y="317206"/>
            <a:ext cx="23196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50165" marR="177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50165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0">
                <a:latin typeface="Times New Roman"/>
                <a:cs typeface="Times New Roman"/>
              </a:rPr>
              <a:t>initialized </a:t>
            </a:r>
            <a:r>
              <a:rPr dirty="0" sz="1100" spc="35">
                <a:latin typeface="Times New Roman"/>
                <a:cs typeface="Times New Roman"/>
              </a:rPr>
              <a:t>randomly  </a:t>
            </a:r>
            <a:r>
              <a:rPr dirty="0" sz="1100" spc="55">
                <a:latin typeface="Times New Roman"/>
                <a:cs typeface="Times New Roman"/>
              </a:rPr>
              <a:t>and it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10">
                <a:latin typeface="Times New Roman"/>
                <a:cs typeface="Times New Roman"/>
              </a:rPr>
              <a:t>some values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5" i="1">
                <a:latin typeface="Times New Roman"/>
                <a:cs typeface="Times New Roman"/>
              </a:rPr>
              <a:t>c,</a:t>
            </a:r>
            <a:r>
              <a:rPr dirty="0" sz="1100" spc="-100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w,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h,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r>
              <a:rPr dirty="0" sz="1100" spc="12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&amp;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algn="just" marL="50165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  losses</a:t>
            </a:r>
            <a:endParaRPr sz="1100">
              <a:latin typeface="Times New Roman"/>
              <a:cs typeface="Times New Roman"/>
            </a:endParaRPr>
          </a:p>
          <a:p>
            <a:pPr algn="just" marL="50800">
              <a:lnSpc>
                <a:spcPct val="100000"/>
              </a:lnSpc>
              <a:spcBef>
                <a:spcPts val="334"/>
              </a:spcBef>
            </a:pPr>
            <a:r>
              <a:rPr dirty="0" sz="1100" spc="45">
                <a:latin typeface="Times New Roman"/>
                <a:cs typeface="Times New Roman"/>
              </a:rPr>
              <a:t>(</a:t>
            </a:r>
            <a:r>
              <a:rPr dirty="0" baseline="47979" sz="1650" spc="67" i="1">
                <a:latin typeface="Verdana"/>
                <a:cs typeface="Verdana"/>
              </a:rPr>
              <a:t>√</a:t>
            </a:r>
            <a:r>
              <a:rPr dirty="0" sz="1100" spc="45" i="1">
                <a:latin typeface="Times New Roman"/>
                <a:cs typeface="Times New Roman"/>
              </a:rPr>
              <a:t>h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baseline="60606" sz="1650" spc="284" i="1">
                <a:latin typeface="Verdana"/>
                <a:cs typeface="Verdana"/>
              </a:rPr>
              <a:t> </a:t>
            </a:r>
            <a:r>
              <a:rPr dirty="0" sz="1100" spc="-55" i="1">
                <a:latin typeface="Times New Roman"/>
                <a:cs typeface="Times New Roman"/>
              </a:rPr>
              <a:t>h</a:t>
            </a:r>
            <a:r>
              <a:rPr dirty="0" baseline="15151" sz="1650" spc="-82">
                <a:latin typeface="Times New Roman"/>
                <a:cs typeface="Times New Roman"/>
              </a:rPr>
              <a:t>ˆ</a:t>
            </a:r>
            <a:r>
              <a:rPr dirty="0" sz="1100" spc="-55">
                <a:latin typeface="Times New Roman"/>
                <a:cs typeface="Times New Roman"/>
              </a:rPr>
              <a:t>)</a:t>
            </a:r>
            <a:r>
              <a:rPr dirty="0" baseline="27777" sz="1200" spc="-82">
                <a:latin typeface="Times New Roman"/>
                <a:cs typeface="Times New Roman"/>
              </a:rPr>
              <a:t>2</a:t>
            </a:r>
            <a:endParaRPr baseline="27777" sz="12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6" name="object 4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2263" y="464101"/>
            <a:ext cx="6096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390" b="0" i="1">
                <a:latin typeface="Bookman Old Style"/>
                <a:cs typeface="Bookman Old Style"/>
              </a:rPr>
              <a:t>x</a:t>
            </a:r>
            <a:r>
              <a:rPr dirty="0" sz="800" spc="155">
                <a:latin typeface="Times New Roman"/>
                <a:cs typeface="Times New Roman"/>
              </a:rPr>
              <a:t>ˆ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140" y="454258"/>
            <a:ext cx="6159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425" b="0" i="1">
                <a:latin typeface="Bookman Old Style"/>
                <a:cs typeface="Bookman Old Style"/>
              </a:rPr>
              <a:t>y</a:t>
            </a:r>
            <a:r>
              <a:rPr dirty="0" sz="800" spc="155">
                <a:latin typeface="Times New Roman"/>
                <a:cs typeface="Times New Roman"/>
              </a:rPr>
              <a:t>ˆ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0001" y="411052"/>
          <a:ext cx="1807845" cy="18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2532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7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7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2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7" name="object 7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4" name="object 34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3144596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39" name="object 39"/>
          <p:cNvSpPr/>
          <p:nvPr/>
        </p:nvSpPr>
        <p:spPr>
          <a:xfrm>
            <a:off x="3144596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251695" y="317206"/>
            <a:ext cx="22942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0">
                <a:latin typeface="Times New Roman"/>
                <a:cs typeface="Times New Roman"/>
              </a:rPr>
              <a:t>initialized </a:t>
            </a:r>
            <a:r>
              <a:rPr dirty="0" sz="1100" spc="35">
                <a:latin typeface="Times New Roman"/>
                <a:cs typeface="Times New Roman"/>
              </a:rPr>
              <a:t>randomly  </a:t>
            </a:r>
            <a:r>
              <a:rPr dirty="0" sz="1100" spc="55">
                <a:latin typeface="Times New Roman"/>
                <a:cs typeface="Times New Roman"/>
              </a:rPr>
              <a:t>and it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10">
                <a:latin typeface="Times New Roman"/>
                <a:cs typeface="Times New Roman"/>
              </a:rPr>
              <a:t>some values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5" i="1">
                <a:latin typeface="Times New Roman"/>
                <a:cs typeface="Times New Roman"/>
              </a:rPr>
              <a:t>c,</a:t>
            </a:r>
            <a:r>
              <a:rPr dirty="0" sz="1100" spc="-100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w,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h,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r>
              <a:rPr dirty="0" sz="1100" spc="12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&amp;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  losses</a:t>
            </a:r>
            <a:endParaRPr sz="11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34"/>
              </a:spcBef>
            </a:pPr>
            <a:r>
              <a:rPr dirty="0" sz="1100" spc="95">
                <a:latin typeface="Times New Roman"/>
                <a:cs typeface="Times New Roman"/>
              </a:rPr>
              <a:t>(</a:t>
            </a:r>
            <a:r>
              <a:rPr dirty="0" sz="1100" spc="95" i="1">
                <a:latin typeface="Times New Roman"/>
                <a:cs typeface="Times New Roman"/>
              </a:rPr>
              <a:t>x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280" i="1">
                <a:latin typeface="Verdana"/>
                <a:cs typeface="Verdana"/>
              </a:rPr>
              <a:t> </a:t>
            </a:r>
            <a:r>
              <a:rPr dirty="0" sz="1100" spc="-40" i="1">
                <a:latin typeface="Times New Roman"/>
                <a:cs typeface="Times New Roman"/>
              </a:rPr>
              <a:t>x</a:t>
            </a:r>
            <a:r>
              <a:rPr dirty="0" sz="1100" spc="-40">
                <a:latin typeface="Times New Roman"/>
                <a:cs typeface="Times New Roman"/>
              </a:rPr>
              <a:t>ˆ)</a:t>
            </a:r>
            <a:r>
              <a:rPr dirty="0" baseline="27777" sz="1200" spc="-60">
                <a:latin typeface="Times New Roman"/>
                <a:cs typeface="Times New Roman"/>
              </a:rPr>
              <a:t>2</a:t>
            </a:r>
            <a:endParaRPr baseline="27777"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44583" y="784796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44583" y="1338973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144583" y="172107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5" name="object 4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2263" y="464101"/>
            <a:ext cx="6096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390" b="0" i="1">
                <a:latin typeface="Bookman Old Style"/>
                <a:cs typeface="Bookman Old Style"/>
              </a:rPr>
              <a:t>x</a:t>
            </a:r>
            <a:r>
              <a:rPr dirty="0" sz="800" spc="155">
                <a:latin typeface="Times New Roman"/>
                <a:cs typeface="Times New Roman"/>
              </a:rPr>
              <a:t>ˆ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140" y="454258"/>
            <a:ext cx="6159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0"/>
              </a:lnSpc>
            </a:pPr>
            <a:r>
              <a:rPr dirty="0" sz="800" spc="-425" b="0" i="1">
                <a:latin typeface="Bookman Old Style"/>
                <a:cs typeface="Bookman Old Style"/>
              </a:rPr>
              <a:t>y</a:t>
            </a:r>
            <a:r>
              <a:rPr dirty="0" sz="800" spc="155">
                <a:latin typeface="Times New Roman"/>
                <a:cs typeface="Times New Roman"/>
              </a:rPr>
              <a:t>ˆ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0001" y="411052"/>
          <a:ext cx="1807845" cy="18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2532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7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7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x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800" b="0" i="1">
                          <a:latin typeface="Bookman Old Style"/>
                          <a:cs typeface="Bookman Old Style"/>
                        </a:rPr>
                        <a:t>y</a:t>
                      </a:r>
                      <a:endParaRPr sz="8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2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7" name="object 7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4" name="object 34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3144596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39" name="object 39"/>
          <p:cNvSpPr/>
          <p:nvPr/>
        </p:nvSpPr>
        <p:spPr>
          <a:xfrm>
            <a:off x="3144596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251695" y="317206"/>
            <a:ext cx="22942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0">
                <a:latin typeface="Times New Roman"/>
                <a:cs typeface="Times New Roman"/>
              </a:rPr>
              <a:t>initialized </a:t>
            </a:r>
            <a:r>
              <a:rPr dirty="0" sz="1100" spc="35">
                <a:latin typeface="Times New Roman"/>
                <a:cs typeface="Times New Roman"/>
              </a:rPr>
              <a:t>randomly  </a:t>
            </a:r>
            <a:r>
              <a:rPr dirty="0" sz="1100" spc="55">
                <a:latin typeface="Times New Roman"/>
                <a:cs typeface="Times New Roman"/>
              </a:rPr>
              <a:t>and it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10">
                <a:latin typeface="Times New Roman"/>
                <a:cs typeface="Times New Roman"/>
              </a:rPr>
              <a:t>some values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5" i="1">
                <a:latin typeface="Times New Roman"/>
                <a:cs typeface="Times New Roman"/>
              </a:rPr>
              <a:t>c,</a:t>
            </a:r>
            <a:r>
              <a:rPr dirty="0" sz="1100" spc="-100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w,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h,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r>
              <a:rPr dirty="0" sz="1100" spc="12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&amp;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  losses</a:t>
            </a:r>
            <a:endParaRPr sz="1100">
              <a:latin typeface="Times New Roman"/>
              <a:cs typeface="Times New Roman"/>
            </a:endParaRPr>
          </a:p>
          <a:p>
            <a:pPr algn="just" marL="25400">
              <a:lnSpc>
                <a:spcPct val="100000"/>
              </a:lnSpc>
              <a:spcBef>
                <a:spcPts val="334"/>
              </a:spcBef>
            </a:pPr>
            <a:r>
              <a:rPr dirty="0" sz="1100" spc="50">
                <a:latin typeface="Times New Roman"/>
                <a:cs typeface="Times New Roman"/>
              </a:rPr>
              <a:t>(</a:t>
            </a:r>
            <a:r>
              <a:rPr dirty="0" sz="1100" spc="50" i="1">
                <a:latin typeface="Times New Roman"/>
                <a:cs typeface="Times New Roman"/>
              </a:rPr>
              <a:t>y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195" i="1">
                <a:latin typeface="Verdana"/>
                <a:cs typeface="Verdana"/>
              </a:rPr>
              <a:t> </a:t>
            </a:r>
            <a:r>
              <a:rPr dirty="0" sz="1100" spc="-55" i="1">
                <a:latin typeface="Times New Roman"/>
                <a:cs typeface="Times New Roman"/>
              </a:rPr>
              <a:t>y</a:t>
            </a:r>
            <a:r>
              <a:rPr dirty="0" sz="1100" spc="-55">
                <a:latin typeface="Times New Roman"/>
                <a:cs typeface="Times New Roman"/>
              </a:rPr>
              <a:t>ˆ)</a:t>
            </a:r>
            <a:r>
              <a:rPr dirty="0" baseline="27777" sz="1200" spc="-82">
                <a:latin typeface="Times New Roman"/>
                <a:cs typeface="Times New Roman"/>
              </a:rPr>
              <a:t>2</a:t>
            </a:r>
            <a:endParaRPr baseline="27777"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44583" y="784796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44583" y="133897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144583" y="172107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5" name="object 4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4198" y="428275"/>
            <a:ext cx="811530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00"/>
              </a:lnSpc>
              <a:tabLst>
                <a:tab pos="568960" algn="l"/>
              </a:tabLst>
            </a:pPr>
            <a:r>
              <a:rPr dirty="0" sz="800" spc="-75" b="0" i="1">
                <a:latin typeface="Bookman Old Style"/>
                <a:cs typeface="Bookman Old Style"/>
              </a:rPr>
              <a:t>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1     </a:t>
            </a:r>
            <a:r>
              <a:rPr dirty="0" sz="600" spc="45">
                <a:latin typeface="Times New Roman"/>
                <a:cs typeface="Times New Roman"/>
              </a:rPr>
              <a:t>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2     </a:t>
            </a:r>
            <a:r>
              <a:rPr dirty="0" baseline="-9259" sz="900" spc="172">
                <a:latin typeface="Times New Roman"/>
                <a:cs typeface="Times New Roman"/>
              </a:rPr>
              <a:t> </a:t>
            </a:r>
            <a:r>
              <a:rPr dirty="0" baseline="5050" sz="1650" spc="-150" i="1">
                <a:latin typeface="Verdana"/>
                <a:cs typeface="Verdana"/>
              </a:rPr>
              <a:t>·	·</a:t>
            </a:r>
            <a:r>
              <a:rPr dirty="0" sz="1100" i="1">
                <a:latin typeface="Verdana"/>
                <a:cs typeface="Verdana"/>
              </a:rPr>
              <a:t> </a:t>
            </a:r>
            <a:r>
              <a:rPr dirty="0" baseline="17361" sz="1200" spc="232">
                <a:latin typeface="Times New Roman"/>
                <a:cs typeface="Times New Roman"/>
              </a:rPr>
              <a:t>ˆ</a:t>
            </a:r>
            <a:endParaRPr baseline="17361" sz="1200">
              <a:latin typeface="Times New Roman"/>
              <a:cs typeface="Times New Roman"/>
            </a:endParaRPr>
          </a:p>
          <a:p>
            <a:pPr algn="r">
              <a:lnSpc>
                <a:spcPts val="375"/>
              </a:lnSpc>
            </a:pPr>
            <a:r>
              <a:rPr dirty="0" sz="600" spc="30" b="0" i="1">
                <a:latin typeface="Bookman Old Style"/>
                <a:cs typeface="Bookman Old Style"/>
              </a:rPr>
              <a:t>k</a:t>
            </a:r>
            <a:endParaRPr sz="6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5" name="object 5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2" name="object 32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047216" y="56247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5379" y="596250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240001" y="412317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727492" y="236244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44583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41" name="object 41"/>
          <p:cNvSpPr/>
          <p:nvPr/>
        </p:nvSpPr>
        <p:spPr>
          <a:xfrm>
            <a:off x="3144583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264395" y="317206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0">
                <a:latin typeface="Times New Roman"/>
                <a:cs typeface="Times New Roman"/>
              </a:rPr>
              <a:t>initialized </a:t>
            </a:r>
            <a:r>
              <a:rPr dirty="0" sz="1100" spc="35">
                <a:latin typeface="Times New Roman"/>
                <a:cs typeface="Times New Roman"/>
              </a:rPr>
              <a:t>randomly  </a:t>
            </a:r>
            <a:r>
              <a:rPr dirty="0" sz="1100" spc="55">
                <a:latin typeface="Times New Roman"/>
                <a:cs typeface="Times New Roman"/>
              </a:rPr>
              <a:t>and it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10">
                <a:latin typeface="Times New Roman"/>
                <a:cs typeface="Times New Roman"/>
              </a:rPr>
              <a:t>some values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5" i="1">
                <a:latin typeface="Times New Roman"/>
                <a:cs typeface="Times New Roman"/>
              </a:rPr>
              <a:t>c,</a:t>
            </a:r>
            <a:r>
              <a:rPr dirty="0" sz="1100" spc="-100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w,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h,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r>
              <a:rPr dirty="0" sz="1100" spc="12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&amp;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  losses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44583" y="784796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44583" y="1338973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44583" y="172107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264395" y="1531694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44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10635" y="1609076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-40" b="0" i="1">
                <a:latin typeface="Bookman Old Style"/>
                <a:cs typeface="Bookman Old Style"/>
              </a:rPr>
              <a:t>k  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65601" y="1635593"/>
            <a:ext cx="608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Times New Roman"/>
                <a:cs typeface="Times New Roman"/>
              </a:rPr>
              <a:t>(</a:t>
            </a:r>
            <a:r>
              <a:rPr dirty="0" sz="1100" spc="5" i="1">
                <a:latin typeface="Times New Roman"/>
                <a:cs typeface="Times New Roman"/>
              </a:rPr>
              <a:t>£</a:t>
            </a:r>
            <a:r>
              <a:rPr dirty="0" baseline="-10416" sz="1200" spc="7" b="0" i="1">
                <a:latin typeface="Bookman Old Style"/>
                <a:cs typeface="Bookman Old Style"/>
              </a:rPr>
              <a:t>i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155" i="1">
                <a:latin typeface="Verdana"/>
                <a:cs typeface="Verdana"/>
              </a:rPr>
              <a:t> </a:t>
            </a:r>
            <a:r>
              <a:rPr dirty="0" sz="1100" spc="-55" i="1">
                <a:latin typeface="Times New Roman"/>
                <a:cs typeface="Times New Roman"/>
              </a:rPr>
              <a:t>£</a:t>
            </a:r>
            <a:r>
              <a:rPr dirty="0" baseline="15151" sz="1650" spc="-82">
                <a:latin typeface="Times New Roman"/>
                <a:cs typeface="Times New Roman"/>
              </a:rPr>
              <a:t>ˆ</a:t>
            </a:r>
            <a:r>
              <a:rPr dirty="0" baseline="-10416" sz="1200" spc="-82" b="0" i="1">
                <a:latin typeface="Bookman Old Style"/>
                <a:cs typeface="Bookman Old Style"/>
              </a:rPr>
              <a:t>i</a:t>
            </a:r>
            <a:r>
              <a:rPr dirty="0" sz="1100" spc="-55">
                <a:latin typeface="Times New Roman"/>
                <a:cs typeface="Times New Roman"/>
              </a:rPr>
              <a:t>)</a:t>
            </a:r>
            <a:r>
              <a:rPr dirty="0" baseline="27777" sz="1200" spc="-82">
                <a:latin typeface="Times New Roman"/>
                <a:cs typeface="Times New Roman"/>
              </a:rPr>
              <a:t>2</a:t>
            </a:r>
            <a:endParaRPr baseline="27777" sz="12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0" name="object 5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4198" y="428275"/>
            <a:ext cx="811530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00"/>
              </a:lnSpc>
              <a:tabLst>
                <a:tab pos="568960" algn="l"/>
              </a:tabLst>
            </a:pPr>
            <a:r>
              <a:rPr dirty="0" sz="800" spc="-75" b="0" i="1">
                <a:latin typeface="Bookman Old Style"/>
                <a:cs typeface="Bookman Old Style"/>
              </a:rPr>
              <a:t>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1     </a:t>
            </a:r>
            <a:r>
              <a:rPr dirty="0" sz="600" spc="45">
                <a:latin typeface="Times New Roman"/>
                <a:cs typeface="Times New Roman"/>
              </a:rPr>
              <a:t>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2     </a:t>
            </a:r>
            <a:r>
              <a:rPr dirty="0" baseline="-9259" sz="900" spc="172">
                <a:latin typeface="Times New Roman"/>
                <a:cs typeface="Times New Roman"/>
              </a:rPr>
              <a:t> </a:t>
            </a:r>
            <a:r>
              <a:rPr dirty="0" baseline="5050" sz="1650" spc="-150" i="1">
                <a:latin typeface="Verdana"/>
                <a:cs typeface="Verdana"/>
              </a:rPr>
              <a:t>·	·</a:t>
            </a:r>
            <a:r>
              <a:rPr dirty="0" sz="1100" i="1">
                <a:latin typeface="Verdana"/>
                <a:cs typeface="Verdana"/>
              </a:rPr>
              <a:t> </a:t>
            </a:r>
            <a:r>
              <a:rPr dirty="0" baseline="17361" sz="1200" spc="232">
                <a:latin typeface="Times New Roman"/>
                <a:cs typeface="Times New Roman"/>
              </a:rPr>
              <a:t>ˆ</a:t>
            </a:r>
            <a:endParaRPr baseline="17361" sz="1200">
              <a:latin typeface="Times New Roman"/>
              <a:cs typeface="Times New Roman"/>
            </a:endParaRPr>
          </a:p>
          <a:p>
            <a:pPr algn="r">
              <a:lnSpc>
                <a:spcPts val="375"/>
              </a:lnSpc>
            </a:pPr>
            <a:r>
              <a:rPr dirty="0" sz="600" spc="30" b="0" i="1">
                <a:latin typeface="Bookman Old Style"/>
                <a:cs typeface="Bookman Old Style"/>
              </a:rPr>
              <a:t>k</a:t>
            </a:r>
            <a:endParaRPr sz="600">
              <a:latin typeface="Bookman Old Style"/>
              <a:cs typeface="Bookman Old Styl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5028" y="1072039"/>
            <a:ext cx="1140460" cy="1139190"/>
            <a:chOff x="555028" y="1072039"/>
            <a:chExt cx="1140460" cy="1139190"/>
          </a:xfrm>
        </p:grpSpPr>
        <p:sp>
          <p:nvSpPr>
            <p:cNvPr id="5" name="object 5"/>
            <p:cNvSpPr/>
            <p:nvPr/>
          </p:nvSpPr>
          <p:spPr>
            <a:xfrm>
              <a:off x="557567" y="1073306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6298" y="1073306"/>
              <a:ext cx="1137920" cy="11379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298" y="20461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298" y="1721009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154240" y="162559"/>
                  </a:lnTo>
                </a:path>
                <a:path w="1137920" h="162560">
                  <a:moveTo>
                    <a:pt x="327041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154240" y="0"/>
                  </a:lnTo>
                </a:path>
                <a:path w="1137920" h="162560">
                  <a:moveTo>
                    <a:pt x="327041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298" y="156352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298" y="140096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6298" y="1238409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291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6655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0399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4143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7887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16318" y="1073309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817557"/>
                  </a:moveTo>
                  <a:lnTo>
                    <a:pt x="0" y="1132840"/>
                  </a:lnTo>
                </a:path>
                <a:path w="0" h="1132839">
                  <a:moveTo>
                    <a:pt x="0" y="0"/>
                  </a:moveTo>
                  <a:lnTo>
                    <a:pt x="0" y="644757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6285" y="1073314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03553" y="2198529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9936" y="1482261"/>
            <a:ext cx="385445" cy="673735"/>
            <a:chOff x="589936" y="1482261"/>
            <a:chExt cx="385445" cy="673735"/>
          </a:xfrm>
        </p:grpSpPr>
        <p:sp>
          <p:nvSpPr>
            <p:cNvPr id="32" name="object 32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ABE1FA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38" y="1718067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2536" y="1494861"/>
              <a:ext cx="360045" cy="648335"/>
            </a:xfrm>
            <a:custGeom>
              <a:avLst/>
              <a:gdLst/>
              <a:ahLst/>
              <a:cxnLst/>
              <a:rect l="l" t="t" r="r" b="b"/>
              <a:pathLst>
                <a:path w="360044" h="648335">
                  <a:moveTo>
                    <a:pt x="0" y="648008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648008"/>
                  </a:lnTo>
                  <a:lnTo>
                    <a:pt x="0" y="648008"/>
                  </a:lnTo>
                  <a:close/>
                </a:path>
              </a:pathLst>
            </a:custGeom>
            <a:ln w="25200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047216" y="56247"/>
            <a:ext cx="3708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cow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5379" y="596250"/>
            <a:ext cx="354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75" b="0" i="1">
                <a:latin typeface="Bookman Old Style"/>
                <a:cs typeface="Bookman Old Style"/>
              </a:rPr>
              <a:t> </a:t>
            </a:r>
            <a:r>
              <a:rPr dirty="0" sz="800">
                <a:latin typeface="Times New Roman"/>
                <a:cs typeface="Times New Roman"/>
              </a:rPr>
              <a:t>(</a:t>
            </a:r>
            <a:r>
              <a:rPr dirty="0" sz="800" b="0" i="1">
                <a:latin typeface="Bookman Old Style"/>
                <a:cs typeface="Bookman Old Style"/>
              </a:rPr>
              <a:t>dog</a:t>
            </a:r>
            <a:r>
              <a:rPr dirty="0" sz="80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240001" y="412317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727492" y="236244"/>
            <a:ext cx="450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55" b="0" i="1">
                <a:latin typeface="Bookman Old Style"/>
                <a:cs typeface="Bookman Old Style"/>
              </a:rPr>
              <a:t>P</a:t>
            </a:r>
            <a:r>
              <a:rPr dirty="0" sz="800" spc="-165" b="0" i="1">
                <a:latin typeface="Bookman Old Style"/>
                <a:cs typeface="Bookman Old Style"/>
              </a:rPr>
              <a:t> </a:t>
            </a:r>
            <a:r>
              <a:rPr dirty="0" sz="800" spc="25">
                <a:latin typeface="Times New Roman"/>
                <a:cs typeface="Times New Roman"/>
              </a:rPr>
              <a:t>(</a:t>
            </a:r>
            <a:r>
              <a:rPr dirty="0" sz="800" spc="25" b="0" i="1">
                <a:latin typeface="Bookman Old Style"/>
                <a:cs typeface="Bookman Old Style"/>
              </a:rPr>
              <a:t>truck</a:t>
            </a:r>
            <a:r>
              <a:rPr dirty="0" sz="800" spc="25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44583" y="192646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264395" y="107173"/>
            <a:ext cx="1939925" cy="1917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How </a:t>
            </a:r>
            <a:r>
              <a:rPr dirty="0" spc="25"/>
              <a:t>do </a:t>
            </a:r>
            <a:r>
              <a:rPr dirty="0" spc="-25"/>
              <a:t>we </a:t>
            </a:r>
            <a:r>
              <a:rPr dirty="0" spc="55"/>
              <a:t>train </a:t>
            </a:r>
            <a:r>
              <a:rPr dirty="0" spc="40"/>
              <a:t>this </a:t>
            </a:r>
            <a:r>
              <a:rPr dirty="0" spc="25"/>
              <a:t>network</a:t>
            </a:r>
            <a:r>
              <a:rPr dirty="0" spc="120"/>
              <a:t> </a:t>
            </a:r>
            <a:r>
              <a:rPr dirty="0" spc="25"/>
              <a:t>?</a:t>
            </a:r>
          </a:p>
        </p:txBody>
      </p:sp>
      <p:sp>
        <p:nvSpPr>
          <p:cNvPr id="41" name="object 41"/>
          <p:cNvSpPr/>
          <p:nvPr/>
        </p:nvSpPr>
        <p:spPr>
          <a:xfrm>
            <a:off x="3144583" y="402678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264395" y="317206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Consider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cell </a:t>
            </a: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85">
                <a:latin typeface="Times New Roman"/>
                <a:cs typeface="Times New Roman"/>
              </a:rPr>
              <a:t>that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center 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true </a:t>
            </a:r>
            <a:r>
              <a:rPr dirty="0" sz="1100" spc="30">
                <a:latin typeface="Times New Roman"/>
                <a:cs typeface="Times New Roman"/>
              </a:rPr>
              <a:t>bonding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lies </a:t>
            </a:r>
            <a:r>
              <a:rPr dirty="0" sz="1100" spc="25">
                <a:latin typeface="Times New Roman"/>
                <a:cs typeface="Times New Roman"/>
              </a:rPr>
              <a:t>in</a:t>
            </a:r>
            <a:r>
              <a:rPr dirty="0" sz="1100" spc="19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it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20">
                <a:latin typeface="Times New Roman"/>
                <a:cs typeface="Times New Roman"/>
              </a:rPr>
              <a:t>initialized </a:t>
            </a:r>
            <a:r>
              <a:rPr dirty="0" sz="1100" spc="35">
                <a:latin typeface="Times New Roman"/>
                <a:cs typeface="Times New Roman"/>
              </a:rPr>
              <a:t>randomly  </a:t>
            </a:r>
            <a:r>
              <a:rPr dirty="0" sz="1100" spc="55">
                <a:latin typeface="Times New Roman"/>
                <a:cs typeface="Times New Roman"/>
              </a:rPr>
              <a:t>and it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10">
                <a:latin typeface="Times New Roman"/>
                <a:cs typeface="Times New Roman"/>
              </a:rPr>
              <a:t>some values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5" i="1">
                <a:latin typeface="Times New Roman"/>
                <a:cs typeface="Times New Roman"/>
              </a:rPr>
              <a:t>c,</a:t>
            </a:r>
            <a:r>
              <a:rPr dirty="0" sz="1100" spc="-100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w,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50" i="1">
                <a:latin typeface="Times New Roman"/>
                <a:cs typeface="Times New Roman"/>
              </a:rPr>
              <a:t>h,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95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r>
              <a:rPr dirty="0" sz="1100" spc="120" i="1">
                <a:latin typeface="Times New Roman"/>
                <a:cs typeface="Times New Roman"/>
              </a:rPr>
              <a:t> </a:t>
            </a:r>
            <a:r>
              <a:rPr dirty="0" sz="1100" spc="-10">
                <a:latin typeface="Times New Roman"/>
                <a:cs typeface="Times New Roman"/>
              </a:rPr>
              <a:t>&amp;</a:t>
            </a:r>
            <a:r>
              <a:rPr dirty="0" sz="1100" spc="85">
                <a:latin typeface="Times New Roman"/>
                <a:cs typeface="Times New Roman"/>
              </a:rPr>
              <a:t>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-5">
                <a:latin typeface="Times New Roman"/>
                <a:cs typeface="Times New Roman"/>
              </a:rPr>
              <a:t>following  losses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44583" y="784796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44583" y="133897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44583" y="172107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264395" y="1531694"/>
            <a:ext cx="17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844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10635" y="1609076"/>
            <a:ext cx="200025" cy="2520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229"/>
              </a:spcBef>
            </a:pPr>
            <a:r>
              <a:rPr dirty="0" sz="800" spc="-40" b="0" i="1">
                <a:latin typeface="Bookman Old Style"/>
                <a:cs typeface="Bookman Old Style"/>
              </a:rPr>
              <a:t>k  </a:t>
            </a: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65601" y="1635593"/>
            <a:ext cx="608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Times New Roman"/>
                <a:cs typeface="Times New Roman"/>
              </a:rPr>
              <a:t>(</a:t>
            </a:r>
            <a:r>
              <a:rPr dirty="0" sz="1100" spc="5" i="1">
                <a:latin typeface="Times New Roman"/>
                <a:cs typeface="Times New Roman"/>
              </a:rPr>
              <a:t>£</a:t>
            </a:r>
            <a:r>
              <a:rPr dirty="0" baseline="-10416" sz="1200" spc="7" b="0" i="1">
                <a:latin typeface="Bookman Old Style"/>
                <a:cs typeface="Bookman Old Style"/>
              </a:rPr>
              <a:t>i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155" i="1">
                <a:latin typeface="Verdana"/>
                <a:cs typeface="Verdana"/>
              </a:rPr>
              <a:t> </a:t>
            </a:r>
            <a:r>
              <a:rPr dirty="0" sz="1100" spc="-55" i="1">
                <a:latin typeface="Times New Roman"/>
                <a:cs typeface="Times New Roman"/>
              </a:rPr>
              <a:t>£</a:t>
            </a:r>
            <a:r>
              <a:rPr dirty="0" baseline="15151" sz="1650" spc="-82">
                <a:latin typeface="Times New Roman"/>
                <a:cs typeface="Times New Roman"/>
              </a:rPr>
              <a:t>ˆ</a:t>
            </a:r>
            <a:r>
              <a:rPr dirty="0" baseline="-10416" sz="1200" spc="-82" b="0" i="1">
                <a:latin typeface="Bookman Old Style"/>
                <a:cs typeface="Bookman Old Style"/>
              </a:rPr>
              <a:t>i</a:t>
            </a:r>
            <a:r>
              <a:rPr dirty="0" sz="1100" spc="-55">
                <a:latin typeface="Times New Roman"/>
                <a:cs typeface="Times New Roman"/>
              </a:rPr>
              <a:t>)</a:t>
            </a:r>
            <a:r>
              <a:rPr dirty="0" baseline="27777" sz="1200" spc="-82">
                <a:latin typeface="Times New Roman"/>
                <a:cs typeface="Times New Roman"/>
              </a:rPr>
              <a:t>2</a:t>
            </a:r>
            <a:endParaRPr baseline="27777" sz="12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44583" y="1931111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3264395" y="1845626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And </a:t>
            </a:r>
            <a:r>
              <a:rPr dirty="0" sz="1100" spc="55">
                <a:latin typeface="Times New Roman"/>
                <a:cs typeface="Times New Roman"/>
              </a:rPr>
              <a:t>train the </a:t>
            </a:r>
            <a:r>
              <a:rPr dirty="0" sz="1100" spc="25">
                <a:latin typeface="Times New Roman"/>
                <a:cs typeface="Times New Roman"/>
              </a:rPr>
              <a:t>network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15">
                <a:latin typeface="Times New Roman"/>
                <a:cs typeface="Times New Roman"/>
              </a:rPr>
              <a:t>minimize 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sum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</a:t>
            </a:r>
            <a:r>
              <a:rPr dirty="0" sz="1100" spc="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losses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2" name="object 5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0001" y="166941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90" b="0" i="1">
                          <a:latin typeface="Bookman Old Style"/>
                          <a:cs typeface="Bookman Old Style"/>
                        </a:rPr>
                        <a:t>w</a:t>
                      </a:r>
                      <a:r>
                        <a:rPr dirty="0" sz="800" spc="-19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baseline="-13888" sz="1200" spc="-254" b="0" i="1">
                          <a:latin typeface="Bookman Old Style"/>
                          <a:cs typeface="Bookman Old Style"/>
                        </a:rPr>
                        <a:t>h</a:t>
                      </a:r>
                      <a:r>
                        <a:rPr dirty="0" sz="800" spc="-17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4" b="0" i="1">
                          <a:latin typeface="Bookman Old Style"/>
                          <a:cs typeface="Bookman Old Style"/>
                        </a:rPr>
                        <a:t>x</a:t>
                      </a:r>
                      <a:r>
                        <a:rPr dirty="0" sz="800" spc="-114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35" b="0" i="1">
                          <a:latin typeface="Bookman Old Style"/>
                          <a:cs typeface="Bookman Old Style"/>
                        </a:rPr>
                        <a:t>y</a:t>
                      </a:r>
                      <a:r>
                        <a:rPr dirty="0" sz="800" spc="-13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1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baseline="-13888" sz="1200" spc="-27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-15">
                          <a:latin typeface="Times New Roman"/>
                          <a:cs typeface="Times New Roman"/>
                        </a:rPr>
                        <a:t>ˆ</a:t>
                      </a:r>
                      <a:r>
                        <a:rPr dirty="0" baseline="-27777" sz="900" spc="-22">
                          <a:latin typeface="Times New Roman"/>
                          <a:cs typeface="Times New Roman"/>
                        </a:rPr>
                        <a:t>2</a:t>
                      </a:r>
                      <a:endParaRPr baseline="-27777"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i="1">
                          <a:latin typeface="Verdana"/>
                          <a:cs typeface="Verdana"/>
                        </a:rPr>
                        <a:t>·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755"/>
                        </a:lnSpc>
                        <a:spcBef>
                          <a:spcPts val="10"/>
                        </a:spcBef>
                      </a:pPr>
                      <a:r>
                        <a:rPr dirty="0" baseline="-13888" sz="1200" spc="-240" b="0" i="1">
                          <a:latin typeface="Bookman Old Style"/>
                          <a:cs typeface="Bookman Old Style"/>
                        </a:rPr>
                        <a:t> </a:t>
                      </a:r>
                      <a:r>
                        <a:rPr dirty="0" sz="800" spc="155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ts val="515"/>
                        </a:lnSpc>
                      </a:pPr>
                      <a:r>
                        <a:rPr dirty="0" sz="600" b="0" i="1">
                          <a:latin typeface="Bookman Old Style"/>
                          <a:cs typeface="Bookman Old Style"/>
                        </a:rPr>
                        <a:t>k</a:t>
                      </a:r>
                      <a:endParaRPr sz="600">
                        <a:latin typeface="Bookman Old Style"/>
                        <a:cs typeface="Bookman Old Style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55028" y="826663"/>
            <a:ext cx="1140460" cy="1139190"/>
            <a:chOff x="555028" y="826663"/>
            <a:chExt cx="1140460" cy="1139190"/>
          </a:xfrm>
        </p:grpSpPr>
        <p:sp>
          <p:nvSpPr>
            <p:cNvPr id="5" name="object 5"/>
            <p:cNvSpPr/>
            <p:nvPr/>
          </p:nvSpPr>
          <p:spPr>
            <a:xfrm>
              <a:off x="557567" y="827929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6298" y="1638193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802249" y="162559"/>
                  </a:lnTo>
                </a:path>
                <a:path w="1137920" h="162560">
                  <a:moveTo>
                    <a:pt x="975050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802249" y="0"/>
                  </a:lnTo>
                </a:path>
                <a:path w="1137920" h="162560">
                  <a:moveTo>
                    <a:pt x="97505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147563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31815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15559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99303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66558" y="827933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59" h="1132839">
                  <a:moveTo>
                    <a:pt x="162560" y="979558"/>
                  </a:moveTo>
                  <a:lnTo>
                    <a:pt x="162560" y="1132840"/>
                  </a:lnTo>
                </a:path>
                <a:path w="162559" h="1132839">
                  <a:moveTo>
                    <a:pt x="162560" y="0"/>
                  </a:moveTo>
                  <a:lnTo>
                    <a:pt x="162560" y="806758"/>
                  </a:lnTo>
                </a:path>
                <a:path w="162559" h="1132839">
                  <a:moveTo>
                    <a:pt x="0" y="979558"/>
                  </a:moveTo>
                  <a:lnTo>
                    <a:pt x="0" y="1132840"/>
                  </a:lnTo>
                </a:path>
                <a:path w="162559" h="1132839">
                  <a:moveTo>
                    <a:pt x="0" y="0"/>
                  </a:moveTo>
                  <a:lnTo>
                    <a:pt x="0" y="806758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0399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4143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887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631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56285" y="827938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03553" y="1953153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48745" y="1463689"/>
            <a:ext cx="363855" cy="435609"/>
            <a:chOff x="1248745" y="1463689"/>
            <a:chExt cx="363855" cy="435609"/>
          </a:xfrm>
        </p:grpSpPr>
        <p:sp>
          <p:nvSpPr>
            <p:cNvPr id="19" name="object 19"/>
            <p:cNvSpPr/>
            <p:nvPr/>
          </p:nvSpPr>
          <p:spPr>
            <a:xfrm>
              <a:off x="1358547" y="163469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7FFF7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58547" y="163469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50545" y="1465489"/>
              <a:ext cx="360045" cy="432434"/>
            </a:xfrm>
            <a:custGeom>
              <a:avLst/>
              <a:gdLst/>
              <a:ahLst/>
              <a:cxnLst/>
              <a:rect l="l" t="t" r="r" b="b"/>
              <a:pathLst>
                <a:path w="360044" h="432435">
                  <a:moveTo>
                    <a:pt x="0" y="432004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432004"/>
                  </a:lnTo>
                  <a:lnTo>
                    <a:pt x="0" y="432004"/>
                  </a:lnTo>
                  <a:close/>
                </a:path>
              </a:pathLst>
            </a:custGeom>
            <a:ln w="35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3144583" y="41484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436" rIns="0" bIns="0" rtlCol="0" vert="horz">
            <a:spAutoFit/>
          </a:bodyPr>
          <a:lstStyle/>
          <a:p>
            <a:pPr marL="3043555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Now </a:t>
            </a:r>
            <a:r>
              <a:rPr dirty="0" spc="15"/>
              <a:t>consider </a:t>
            </a:r>
            <a:r>
              <a:rPr dirty="0" spc="55"/>
              <a:t>a </a:t>
            </a:r>
            <a:r>
              <a:rPr dirty="0" spc="25"/>
              <a:t>grid </a:t>
            </a:r>
            <a:r>
              <a:rPr dirty="0" spc="10"/>
              <a:t>which </a:t>
            </a:r>
            <a:r>
              <a:rPr dirty="0" spc="15"/>
              <a:t>does </a:t>
            </a:r>
            <a:r>
              <a:rPr dirty="0" spc="55"/>
              <a:t>not  </a:t>
            </a:r>
            <a:r>
              <a:rPr dirty="0" spc="30"/>
              <a:t>contain </a:t>
            </a:r>
            <a:r>
              <a:rPr dirty="0" spc="35"/>
              <a:t>any</a:t>
            </a:r>
            <a:r>
              <a:rPr dirty="0" spc="135"/>
              <a:t> </a:t>
            </a:r>
            <a:r>
              <a:rPr dirty="0" spc="40"/>
              <a:t>object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0001" y="166940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2579" y="182898"/>
            <a:ext cx="152336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00"/>
              </a:lnSpc>
              <a:tabLst>
                <a:tab pos="1280160" algn="l"/>
              </a:tabLst>
            </a:pPr>
            <a:r>
              <a:rPr dirty="0" baseline="3472" sz="1200" spc="-284" b="0" i="1">
                <a:latin typeface="Bookman Old Style"/>
                <a:cs typeface="Bookman Old Style"/>
              </a:rPr>
              <a:t>w</a:t>
            </a:r>
            <a:r>
              <a:rPr dirty="0" baseline="3472" sz="1200" spc="-284">
                <a:latin typeface="Times New Roman"/>
                <a:cs typeface="Times New Roman"/>
              </a:rPr>
              <a:t>ˆ                                                                                        </a:t>
            </a:r>
            <a:r>
              <a:rPr dirty="0" baseline="3472" sz="1200" spc="-270">
                <a:latin typeface="Times New Roman"/>
                <a:cs typeface="Times New Roman"/>
              </a:rPr>
              <a:t> </a:t>
            </a:r>
            <a:r>
              <a:rPr dirty="0" baseline="-3472" sz="1200" spc="-254" b="0" i="1">
                <a:latin typeface="Bookman Old Style"/>
                <a:cs typeface="Bookman Old Style"/>
              </a:rPr>
              <a:t>h</a:t>
            </a:r>
            <a:r>
              <a:rPr dirty="0" baseline="10416" sz="1200" spc="-254">
                <a:latin typeface="Times New Roman"/>
                <a:cs typeface="Times New Roman"/>
              </a:rPr>
              <a:t>ˆ                                 </a:t>
            </a:r>
            <a:r>
              <a:rPr dirty="0" baseline="3472" sz="1200" spc="-172" b="0" i="1">
                <a:latin typeface="Bookman Old Style"/>
                <a:cs typeface="Bookman Old Style"/>
              </a:rPr>
              <a:t>x</a:t>
            </a:r>
            <a:r>
              <a:rPr dirty="0" baseline="3472" sz="1200" spc="-172">
                <a:latin typeface="Times New Roman"/>
                <a:cs typeface="Times New Roman"/>
              </a:rPr>
              <a:t>ˆ           </a:t>
            </a:r>
            <a:r>
              <a:rPr dirty="0" baseline="10416" sz="1200" spc="-202" b="0" i="1">
                <a:latin typeface="Bookman Old Style"/>
                <a:cs typeface="Bookman Old Style"/>
              </a:rPr>
              <a:t>y</a:t>
            </a:r>
            <a:r>
              <a:rPr dirty="0" baseline="10416" sz="1200" spc="-202">
                <a:latin typeface="Times New Roman"/>
                <a:cs typeface="Times New Roman"/>
              </a:rPr>
              <a:t>ˆ            </a:t>
            </a:r>
            <a:r>
              <a:rPr dirty="0" sz="800" spc="-135">
                <a:latin typeface="Times New Roman"/>
                <a:cs typeface="Times New Roman"/>
              </a:rPr>
              <a:t>  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1     </a:t>
            </a:r>
            <a:r>
              <a:rPr dirty="0" sz="600" spc="40">
                <a:latin typeface="Times New Roman"/>
                <a:cs typeface="Times New Roman"/>
              </a:rPr>
              <a:t>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2     </a:t>
            </a:r>
            <a:r>
              <a:rPr dirty="0" baseline="-9259" sz="900" spc="172">
                <a:latin typeface="Times New Roman"/>
                <a:cs typeface="Times New Roman"/>
              </a:rPr>
              <a:t> </a:t>
            </a:r>
            <a:r>
              <a:rPr dirty="0" baseline="5050" sz="1650" spc="-150" i="1">
                <a:latin typeface="Verdana"/>
                <a:cs typeface="Verdana"/>
              </a:rPr>
              <a:t>·	·</a:t>
            </a:r>
            <a:r>
              <a:rPr dirty="0" sz="1100" i="1">
                <a:latin typeface="Verdana"/>
                <a:cs typeface="Verdana"/>
              </a:rPr>
              <a:t> </a:t>
            </a:r>
            <a:r>
              <a:rPr dirty="0" baseline="17361" sz="1200" spc="232">
                <a:latin typeface="Times New Roman"/>
                <a:cs typeface="Times New Roman"/>
              </a:rPr>
              <a:t>ˆ</a:t>
            </a:r>
            <a:endParaRPr baseline="17361" sz="1200">
              <a:latin typeface="Times New Roman"/>
              <a:cs typeface="Times New Roman"/>
            </a:endParaRPr>
          </a:p>
          <a:p>
            <a:pPr algn="r">
              <a:lnSpc>
                <a:spcPts val="375"/>
              </a:lnSpc>
            </a:pPr>
            <a:r>
              <a:rPr dirty="0" sz="600" spc="30" b="0" i="1">
                <a:latin typeface="Bookman Old Style"/>
                <a:cs typeface="Bookman Old Style"/>
              </a:rPr>
              <a:t>k</a:t>
            </a:r>
            <a:endParaRPr sz="600">
              <a:latin typeface="Bookman Old Style"/>
              <a:cs typeface="Bookman Old Styl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5028" y="826663"/>
            <a:ext cx="1140460" cy="1139190"/>
            <a:chOff x="555028" y="826663"/>
            <a:chExt cx="1140460" cy="1139190"/>
          </a:xfrm>
        </p:grpSpPr>
        <p:sp>
          <p:nvSpPr>
            <p:cNvPr id="6" name="object 6"/>
            <p:cNvSpPr/>
            <p:nvPr/>
          </p:nvSpPr>
          <p:spPr>
            <a:xfrm>
              <a:off x="557567" y="827929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1638193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802249" y="162559"/>
                  </a:lnTo>
                </a:path>
                <a:path w="1137920" h="162560">
                  <a:moveTo>
                    <a:pt x="975050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802249" y="0"/>
                  </a:lnTo>
                </a:path>
                <a:path w="1137920" h="162560">
                  <a:moveTo>
                    <a:pt x="97505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47563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31815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15559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6298" y="99303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558" y="827933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59" h="1132839">
                  <a:moveTo>
                    <a:pt x="162560" y="979558"/>
                  </a:moveTo>
                  <a:lnTo>
                    <a:pt x="162560" y="1132840"/>
                  </a:lnTo>
                </a:path>
                <a:path w="162559" h="1132839">
                  <a:moveTo>
                    <a:pt x="162560" y="0"/>
                  </a:moveTo>
                  <a:lnTo>
                    <a:pt x="162560" y="806758"/>
                  </a:lnTo>
                </a:path>
                <a:path w="162559" h="1132839">
                  <a:moveTo>
                    <a:pt x="0" y="979558"/>
                  </a:moveTo>
                  <a:lnTo>
                    <a:pt x="0" y="1132840"/>
                  </a:lnTo>
                </a:path>
                <a:path w="162559" h="1132839">
                  <a:moveTo>
                    <a:pt x="0" y="0"/>
                  </a:moveTo>
                  <a:lnTo>
                    <a:pt x="0" y="806758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0399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4143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887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631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6285" y="827938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03553" y="1953153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48745" y="1463689"/>
            <a:ext cx="363855" cy="435609"/>
            <a:chOff x="1248745" y="1463689"/>
            <a:chExt cx="363855" cy="435609"/>
          </a:xfrm>
        </p:grpSpPr>
        <p:sp>
          <p:nvSpPr>
            <p:cNvPr id="20" name="object 20"/>
            <p:cNvSpPr/>
            <p:nvPr/>
          </p:nvSpPr>
          <p:spPr>
            <a:xfrm>
              <a:off x="1358547" y="163469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7FFF7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58547" y="163469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50545" y="1465489"/>
              <a:ext cx="360045" cy="432434"/>
            </a:xfrm>
            <a:custGeom>
              <a:avLst/>
              <a:gdLst/>
              <a:ahLst/>
              <a:cxnLst/>
              <a:rect l="l" t="t" r="r" b="b"/>
              <a:pathLst>
                <a:path w="360044" h="432435">
                  <a:moveTo>
                    <a:pt x="0" y="432004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432004"/>
                  </a:lnTo>
                  <a:lnTo>
                    <a:pt x="0" y="432004"/>
                  </a:lnTo>
                  <a:close/>
                </a:path>
              </a:pathLst>
            </a:custGeom>
            <a:ln w="35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3144583" y="41484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436" rIns="0" bIns="0" rtlCol="0" vert="horz">
            <a:spAutoFit/>
          </a:bodyPr>
          <a:lstStyle/>
          <a:p>
            <a:pPr marL="3043555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Now </a:t>
            </a:r>
            <a:r>
              <a:rPr dirty="0" spc="15"/>
              <a:t>consider </a:t>
            </a:r>
            <a:r>
              <a:rPr dirty="0" spc="55"/>
              <a:t>a </a:t>
            </a:r>
            <a:r>
              <a:rPr dirty="0" spc="25"/>
              <a:t>grid </a:t>
            </a:r>
            <a:r>
              <a:rPr dirty="0" spc="10"/>
              <a:t>which </a:t>
            </a:r>
            <a:r>
              <a:rPr dirty="0" spc="15"/>
              <a:t>does </a:t>
            </a:r>
            <a:r>
              <a:rPr dirty="0" spc="55"/>
              <a:t>not  </a:t>
            </a:r>
            <a:r>
              <a:rPr dirty="0" spc="30"/>
              <a:t>contain </a:t>
            </a:r>
            <a:r>
              <a:rPr dirty="0" spc="35"/>
              <a:t>any</a:t>
            </a:r>
            <a:r>
              <a:rPr dirty="0" spc="135"/>
              <a:t> </a:t>
            </a:r>
            <a:r>
              <a:rPr dirty="0" spc="40"/>
              <a:t>object</a:t>
            </a:r>
          </a:p>
        </p:txBody>
      </p:sp>
      <p:sp>
        <p:nvSpPr>
          <p:cNvPr id="25" name="object 25"/>
          <p:cNvSpPr/>
          <p:nvPr/>
        </p:nvSpPr>
        <p:spPr>
          <a:xfrm>
            <a:off x="3144583" y="796950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264395" y="711478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imes New Roman"/>
                <a:cs typeface="Times New Roman"/>
              </a:rPr>
              <a:t>For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grid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not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care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about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25">
                <a:latin typeface="Times New Roman"/>
                <a:cs typeface="Times New Roman"/>
              </a:rPr>
              <a:t>predictions </a:t>
            </a:r>
            <a:r>
              <a:rPr dirty="0" sz="1100" spc="50" i="1">
                <a:latin typeface="Times New Roman"/>
                <a:cs typeface="Times New Roman"/>
              </a:rPr>
              <a:t>w, h,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160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 </a:t>
            </a:r>
            <a:r>
              <a:rPr dirty="0" sz="1100" spc="-10">
                <a:latin typeface="Times New Roman"/>
                <a:cs typeface="Times New Roman"/>
              </a:rPr>
              <a:t>&amp;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0001" y="166940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2579" y="182898"/>
            <a:ext cx="152336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00"/>
              </a:lnSpc>
              <a:tabLst>
                <a:tab pos="1280160" algn="l"/>
              </a:tabLst>
            </a:pPr>
            <a:r>
              <a:rPr dirty="0" baseline="3472" sz="1200" spc="-284" b="0" i="1">
                <a:latin typeface="Bookman Old Style"/>
                <a:cs typeface="Bookman Old Style"/>
              </a:rPr>
              <a:t>w</a:t>
            </a:r>
            <a:r>
              <a:rPr dirty="0" baseline="3472" sz="1200" spc="-284">
                <a:latin typeface="Times New Roman"/>
                <a:cs typeface="Times New Roman"/>
              </a:rPr>
              <a:t>ˆ                                                                                        </a:t>
            </a:r>
            <a:r>
              <a:rPr dirty="0" baseline="3472" sz="1200" spc="-270">
                <a:latin typeface="Times New Roman"/>
                <a:cs typeface="Times New Roman"/>
              </a:rPr>
              <a:t> </a:t>
            </a:r>
            <a:r>
              <a:rPr dirty="0" baseline="-3472" sz="1200" spc="-254" b="0" i="1">
                <a:latin typeface="Bookman Old Style"/>
                <a:cs typeface="Bookman Old Style"/>
              </a:rPr>
              <a:t>h</a:t>
            </a:r>
            <a:r>
              <a:rPr dirty="0" baseline="10416" sz="1200" spc="-254">
                <a:latin typeface="Times New Roman"/>
                <a:cs typeface="Times New Roman"/>
              </a:rPr>
              <a:t>ˆ                                 </a:t>
            </a:r>
            <a:r>
              <a:rPr dirty="0" baseline="3472" sz="1200" spc="-172" b="0" i="1">
                <a:latin typeface="Bookman Old Style"/>
                <a:cs typeface="Bookman Old Style"/>
              </a:rPr>
              <a:t>x</a:t>
            </a:r>
            <a:r>
              <a:rPr dirty="0" baseline="3472" sz="1200" spc="-172">
                <a:latin typeface="Times New Roman"/>
                <a:cs typeface="Times New Roman"/>
              </a:rPr>
              <a:t>ˆ           </a:t>
            </a:r>
            <a:r>
              <a:rPr dirty="0" baseline="10416" sz="1200" spc="-202" b="0" i="1">
                <a:latin typeface="Bookman Old Style"/>
                <a:cs typeface="Bookman Old Style"/>
              </a:rPr>
              <a:t>y</a:t>
            </a:r>
            <a:r>
              <a:rPr dirty="0" baseline="10416" sz="1200" spc="-202">
                <a:latin typeface="Times New Roman"/>
                <a:cs typeface="Times New Roman"/>
              </a:rPr>
              <a:t>ˆ            </a:t>
            </a:r>
            <a:r>
              <a:rPr dirty="0" sz="800" spc="-135">
                <a:latin typeface="Times New Roman"/>
                <a:cs typeface="Times New Roman"/>
              </a:rPr>
              <a:t>  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1     </a:t>
            </a:r>
            <a:r>
              <a:rPr dirty="0" sz="600" spc="40">
                <a:latin typeface="Times New Roman"/>
                <a:cs typeface="Times New Roman"/>
              </a:rPr>
              <a:t>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2     </a:t>
            </a:r>
            <a:r>
              <a:rPr dirty="0" baseline="-9259" sz="900" spc="172">
                <a:latin typeface="Times New Roman"/>
                <a:cs typeface="Times New Roman"/>
              </a:rPr>
              <a:t> </a:t>
            </a:r>
            <a:r>
              <a:rPr dirty="0" baseline="5050" sz="1650" spc="-150" i="1">
                <a:latin typeface="Verdana"/>
                <a:cs typeface="Verdana"/>
              </a:rPr>
              <a:t>·	·</a:t>
            </a:r>
            <a:r>
              <a:rPr dirty="0" sz="1100" i="1">
                <a:latin typeface="Verdana"/>
                <a:cs typeface="Verdana"/>
              </a:rPr>
              <a:t> </a:t>
            </a:r>
            <a:r>
              <a:rPr dirty="0" baseline="17361" sz="1200" spc="232">
                <a:latin typeface="Times New Roman"/>
                <a:cs typeface="Times New Roman"/>
              </a:rPr>
              <a:t>ˆ</a:t>
            </a:r>
            <a:endParaRPr baseline="17361" sz="1200">
              <a:latin typeface="Times New Roman"/>
              <a:cs typeface="Times New Roman"/>
            </a:endParaRPr>
          </a:p>
          <a:p>
            <a:pPr algn="r">
              <a:lnSpc>
                <a:spcPts val="375"/>
              </a:lnSpc>
            </a:pPr>
            <a:r>
              <a:rPr dirty="0" sz="600" spc="30" b="0" i="1">
                <a:latin typeface="Bookman Old Style"/>
                <a:cs typeface="Bookman Old Style"/>
              </a:rPr>
              <a:t>k</a:t>
            </a:r>
            <a:endParaRPr sz="600">
              <a:latin typeface="Bookman Old Style"/>
              <a:cs typeface="Bookman Old Styl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5028" y="826663"/>
            <a:ext cx="1140460" cy="1139190"/>
            <a:chOff x="555028" y="826663"/>
            <a:chExt cx="1140460" cy="1139190"/>
          </a:xfrm>
        </p:grpSpPr>
        <p:sp>
          <p:nvSpPr>
            <p:cNvPr id="6" name="object 6"/>
            <p:cNvSpPr/>
            <p:nvPr/>
          </p:nvSpPr>
          <p:spPr>
            <a:xfrm>
              <a:off x="557567" y="827929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1638193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802249" y="162559"/>
                  </a:lnTo>
                </a:path>
                <a:path w="1137920" h="162560">
                  <a:moveTo>
                    <a:pt x="975050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802249" y="0"/>
                  </a:lnTo>
                </a:path>
                <a:path w="1137920" h="162560">
                  <a:moveTo>
                    <a:pt x="97505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47563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31815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15559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6298" y="99303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558" y="827933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59" h="1132839">
                  <a:moveTo>
                    <a:pt x="162560" y="979558"/>
                  </a:moveTo>
                  <a:lnTo>
                    <a:pt x="162560" y="1132840"/>
                  </a:lnTo>
                </a:path>
                <a:path w="162559" h="1132839">
                  <a:moveTo>
                    <a:pt x="162560" y="0"/>
                  </a:moveTo>
                  <a:lnTo>
                    <a:pt x="162560" y="806758"/>
                  </a:lnTo>
                </a:path>
                <a:path w="162559" h="1132839">
                  <a:moveTo>
                    <a:pt x="0" y="979558"/>
                  </a:moveTo>
                  <a:lnTo>
                    <a:pt x="0" y="1132840"/>
                  </a:lnTo>
                </a:path>
                <a:path w="162559" h="1132839">
                  <a:moveTo>
                    <a:pt x="0" y="0"/>
                  </a:moveTo>
                  <a:lnTo>
                    <a:pt x="0" y="806758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0399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4143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887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631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6285" y="827938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03553" y="1953153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48745" y="1463689"/>
            <a:ext cx="363855" cy="435609"/>
            <a:chOff x="1248745" y="1463689"/>
            <a:chExt cx="363855" cy="435609"/>
          </a:xfrm>
        </p:grpSpPr>
        <p:sp>
          <p:nvSpPr>
            <p:cNvPr id="20" name="object 20"/>
            <p:cNvSpPr/>
            <p:nvPr/>
          </p:nvSpPr>
          <p:spPr>
            <a:xfrm>
              <a:off x="1358547" y="163469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7FFF7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58547" y="163469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50545" y="1465489"/>
              <a:ext cx="360045" cy="432434"/>
            </a:xfrm>
            <a:custGeom>
              <a:avLst/>
              <a:gdLst/>
              <a:ahLst/>
              <a:cxnLst/>
              <a:rect l="l" t="t" r="r" b="b"/>
              <a:pathLst>
                <a:path w="360044" h="432435">
                  <a:moveTo>
                    <a:pt x="0" y="432004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432004"/>
                  </a:lnTo>
                  <a:lnTo>
                    <a:pt x="0" y="432004"/>
                  </a:lnTo>
                  <a:close/>
                </a:path>
              </a:pathLst>
            </a:custGeom>
            <a:ln w="35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3144583" y="41484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436" rIns="0" bIns="0" rtlCol="0" vert="horz">
            <a:spAutoFit/>
          </a:bodyPr>
          <a:lstStyle/>
          <a:p>
            <a:pPr marL="3043555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Now </a:t>
            </a:r>
            <a:r>
              <a:rPr dirty="0" spc="15"/>
              <a:t>consider </a:t>
            </a:r>
            <a:r>
              <a:rPr dirty="0" spc="55"/>
              <a:t>a </a:t>
            </a:r>
            <a:r>
              <a:rPr dirty="0" spc="25"/>
              <a:t>grid </a:t>
            </a:r>
            <a:r>
              <a:rPr dirty="0" spc="10"/>
              <a:t>which </a:t>
            </a:r>
            <a:r>
              <a:rPr dirty="0" spc="15"/>
              <a:t>does </a:t>
            </a:r>
            <a:r>
              <a:rPr dirty="0" spc="55"/>
              <a:t>not  </a:t>
            </a:r>
            <a:r>
              <a:rPr dirty="0" spc="30"/>
              <a:t>contain </a:t>
            </a:r>
            <a:r>
              <a:rPr dirty="0" spc="35"/>
              <a:t>any</a:t>
            </a:r>
            <a:r>
              <a:rPr dirty="0" spc="135"/>
              <a:t> </a:t>
            </a:r>
            <a:r>
              <a:rPr dirty="0" spc="40"/>
              <a:t>object</a:t>
            </a:r>
          </a:p>
        </p:txBody>
      </p:sp>
      <p:sp>
        <p:nvSpPr>
          <p:cNvPr id="25" name="object 25"/>
          <p:cNvSpPr/>
          <p:nvPr/>
        </p:nvSpPr>
        <p:spPr>
          <a:xfrm>
            <a:off x="3144583" y="796950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264395" y="711478"/>
            <a:ext cx="2268855" cy="5740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imes New Roman"/>
                <a:cs typeface="Times New Roman"/>
              </a:rPr>
              <a:t>For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grid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not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care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about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25">
                <a:latin typeface="Times New Roman"/>
                <a:cs typeface="Times New Roman"/>
              </a:rPr>
              <a:t>predictions </a:t>
            </a:r>
            <a:r>
              <a:rPr dirty="0" sz="1100" spc="50" i="1">
                <a:latin typeface="Times New Roman"/>
                <a:cs typeface="Times New Roman"/>
              </a:rPr>
              <a:t>w, h,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160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 </a:t>
            </a:r>
            <a:r>
              <a:rPr dirty="0" sz="1100" spc="-10">
                <a:latin typeface="Times New Roman"/>
                <a:cs typeface="Times New Roman"/>
              </a:rPr>
              <a:t>&amp;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70">
                <a:latin typeface="Times New Roman"/>
                <a:cs typeface="Times New Roman"/>
              </a:rPr>
              <a:t>But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want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40">
                <a:latin typeface="Times New Roman"/>
                <a:cs typeface="Times New Roman"/>
              </a:rPr>
              <a:t>be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-15">
                <a:latin typeface="Times New Roman"/>
                <a:cs typeface="Times New Roman"/>
              </a:rPr>
              <a:t>low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44583" y="1179067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0001" y="166940"/>
          <a:ext cx="1807845" cy="18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05"/>
                <a:gridCol w="179705"/>
                <a:gridCol w="179705"/>
                <a:gridCol w="179704"/>
                <a:gridCol w="179704"/>
                <a:gridCol w="179705"/>
                <a:gridCol w="179705"/>
                <a:gridCol w="179705"/>
                <a:gridCol w="179705"/>
                <a:gridCol w="179705"/>
              </a:tblGrid>
              <a:tr h="18000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00" spc="-110" b="0" i="1">
                          <a:latin typeface="Bookman Old Style"/>
                          <a:cs typeface="Bookman Old Style"/>
                        </a:rPr>
                        <a:t>c</a:t>
                      </a:r>
                      <a:r>
                        <a:rPr dirty="0" sz="800" spc="-110">
                          <a:latin typeface="Times New Roman"/>
                          <a:cs typeface="Times New Roman"/>
                        </a:rPr>
                        <a:t>ˆ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2579" y="182898"/>
            <a:ext cx="1523365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00"/>
              </a:lnSpc>
              <a:tabLst>
                <a:tab pos="1280160" algn="l"/>
              </a:tabLst>
            </a:pPr>
            <a:r>
              <a:rPr dirty="0" baseline="3472" sz="1200" spc="-284" b="0" i="1">
                <a:latin typeface="Bookman Old Style"/>
                <a:cs typeface="Bookman Old Style"/>
              </a:rPr>
              <a:t>w</a:t>
            </a:r>
            <a:r>
              <a:rPr dirty="0" baseline="3472" sz="1200" spc="-284">
                <a:latin typeface="Times New Roman"/>
                <a:cs typeface="Times New Roman"/>
              </a:rPr>
              <a:t>ˆ                                                                                        </a:t>
            </a:r>
            <a:r>
              <a:rPr dirty="0" baseline="3472" sz="1200" spc="-270">
                <a:latin typeface="Times New Roman"/>
                <a:cs typeface="Times New Roman"/>
              </a:rPr>
              <a:t> </a:t>
            </a:r>
            <a:r>
              <a:rPr dirty="0" baseline="-3472" sz="1200" spc="-254" b="0" i="1">
                <a:latin typeface="Bookman Old Style"/>
                <a:cs typeface="Bookman Old Style"/>
              </a:rPr>
              <a:t>h</a:t>
            </a:r>
            <a:r>
              <a:rPr dirty="0" baseline="10416" sz="1200" spc="-254">
                <a:latin typeface="Times New Roman"/>
                <a:cs typeface="Times New Roman"/>
              </a:rPr>
              <a:t>ˆ                                 </a:t>
            </a:r>
            <a:r>
              <a:rPr dirty="0" baseline="3472" sz="1200" spc="-172" b="0" i="1">
                <a:latin typeface="Bookman Old Style"/>
                <a:cs typeface="Bookman Old Style"/>
              </a:rPr>
              <a:t>x</a:t>
            </a:r>
            <a:r>
              <a:rPr dirty="0" baseline="3472" sz="1200" spc="-172">
                <a:latin typeface="Times New Roman"/>
                <a:cs typeface="Times New Roman"/>
              </a:rPr>
              <a:t>ˆ           </a:t>
            </a:r>
            <a:r>
              <a:rPr dirty="0" baseline="10416" sz="1200" spc="-202" b="0" i="1">
                <a:latin typeface="Bookman Old Style"/>
                <a:cs typeface="Bookman Old Style"/>
              </a:rPr>
              <a:t>y</a:t>
            </a:r>
            <a:r>
              <a:rPr dirty="0" baseline="10416" sz="1200" spc="-202">
                <a:latin typeface="Times New Roman"/>
                <a:cs typeface="Times New Roman"/>
              </a:rPr>
              <a:t>ˆ            </a:t>
            </a:r>
            <a:r>
              <a:rPr dirty="0" sz="800" spc="-135">
                <a:latin typeface="Times New Roman"/>
                <a:cs typeface="Times New Roman"/>
              </a:rPr>
              <a:t>  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1     </a:t>
            </a:r>
            <a:r>
              <a:rPr dirty="0" sz="600" spc="40">
                <a:latin typeface="Times New Roman"/>
                <a:cs typeface="Times New Roman"/>
              </a:rPr>
              <a:t> </a:t>
            </a:r>
            <a:r>
              <a:rPr dirty="0" baseline="13888" sz="1200" spc="-22">
                <a:latin typeface="Times New Roman"/>
                <a:cs typeface="Times New Roman"/>
              </a:rPr>
              <a:t>ˆ</a:t>
            </a:r>
            <a:r>
              <a:rPr dirty="0" baseline="-9259" sz="900" spc="-22">
                <a:latin typeface="Times New Roman"/>
                <a:cs typeface="Times New Roman"/>
              </a:rPr>
              <a:t>2     </a:t>
            </a:r>
            <a:r>
              <a:rPr dirty="0" baseline="-9259" sz="900" spc="172">
                <a:latin typeface="Times New Roman"/>
                <a:cs typeface="Times New Roman"/>
              </a:rPr>
              <a:t> </a:t>
            </a:r>
            <a:r>
              <a:rPr dirty="0" baseline="5050" sz="1650" spc="-150" i="1">
                <a:latin typeface="Verdana"/>
                <a:cs typeface="Verdana"/>
              </a:rPr>
              <a:t>·	·</a:t>
            </a:r>
            <a:r>
              <a:rPr dirty="0" sz="1100" i="1">
                <a:latin typeface="Verdana"/>
                <a:cs typeface="Verdana"/>
              </a:rPr>
              <a:t> </a:t>
            </a:r>
            <a:r>
              <a:rPr dirty="0" baseline="17361" sz="1200" spc="232">
                <a:latin typeface="Times New Roman"/>
                <a:cs typeface="Times New Roman"/>
              </a:rPr>
              <a:t>ˆ</a:t>
            </a:r>
            <a:endParaRPr baseline="17361" sz="1200">
              <a:latin typeface="Times New Roman"/>
              <a:cs typeface="Times New Roman"/>
            </a:endParaRPr>
          </a:p>
          <a:p>
            <a:pPr algn="r">
              <a:lnSpc>
                <a:spcPts val="375"/>
              </a:lnSpc>
            </a:pPr>
            <a:r>
              <a:rPr dirty="0" sz="600" spc="30" b="0" i="1">
                <a:latin typeface="Bookman Old Style"/>
                <a:cs typeface="Bookman Old Style"/>
              </a:rPr>
              <a:t>k</a:t>
            </a:r>
            <a:endParaRPr sz="600">
              <a:latin typeface="Bookman Old Style"/>
              <a:cs typeface="Bookman Old Styl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5028" y="826663"/>
            <a:ext cx="1140460" cy="1139190"/>
            <a:chOff x="555028" y="826663"/>
            <a:chExt cx="1140460" cy="1139190"/>
          </a:xfrm>
        </p:grpSpPr>
        <p:sp>
          <p:nvSpPr>
            <p:cNvPr id="6" name="object 6"/>
            <p:cNvSpPr/>
            <p:nvPr/>
          </p:nvSpPr>
          <p:spPr>
            <a:xfrm>
              <a:off x="557567" y="827929"/>
              <a:ext cx="1135381" cy="1135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298" y="1638193"/>
              <a:ext cx="1137920" cy="162560"/>
            </a:xfrm>
            <a:custGeom>
              <a:avLst/>
              <a:gdLst/>
              <a:ahLst/>
              <a:cxnLst/>
              <a:rect l="l" t="t" r="r" b="b"/>
              <a:pathLst>
                <a:path w="1137920" h="162560">
                  <a:moveTo>
                    <a:pt x="0" y="162559"/>
                  </a:moveTo>
                  <a:lnTo>
                    <a:pt x="802249" y="162559"/>
                  </a:lnTo>
                </a:path>
                <a:path w="1137920" h="162560">
                  <a:moveTo>
                    <a:pt x="975050" y="162559"/>
                  </a:moveTo>
                  <a:lnTo>
                    <a:pt x="1137920" y="162559"/>
                  </a:lnTo>
                </a:path>
                <a:path w="1137920" h="162560">
                  <a:moveTo>
                    <a:pt x="0" y="0"/>
                  </a:moveTo>
                  <a:lnTo>
                    <a:pt x="802249" y="0"/>
                  </a:lnTo>
                </a:path>
                <a:path w="1137920" h="162560">
                  <a:moveTo>
                    <a:pt x="97505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298" y="147563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298" y="131815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6298" y="115559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6298" y="993033"/>
              <a:ext cx="1137920" cy="0"/>
            </a:xfrm>
            <a:custGeom>
              <a:avLst/>
              <a:gdLst/>
              <a:ahLst/>
              <a:cxnLst/>
              <a:rect l="l" t="t" r="r" b="b"/>
              <a:pathLst>
                <a:path w="1137920" h="0">
                  <a:moveTo>
                    <a:pt x="0" y="0"/>
                  </a:moveTo>
                  <a:lnTo>
                    <a:pt x="1137920" y="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6558" y="827933"/>
              <a:ext cx="162560" cy="1132840"/>
            </a:xfrm>
            <a:custGeom>
              <a:avLst/>
              <a:gdLst/>
              <a:ahLst/>
              <a:cxnLst/>
              <a:rect l="l" t="t" r="r" b="b"/>
              <a:pathLst>
                <a:path w="162559" h="1132839">
                  <a:moveTo>
                    <a:pt x="162560" y="979558"/>
                  </a:moveTo>
                  <a:lnTo>
                    <a:pt x="162560" y="1132840"/>
                  </a:lnTo>
                </a:path>
                <a:path w="162559" h="1132839">
                  <a:moveTo>
                    <a:pt x="162560" y="0"/>
                  </a:moveTo>
                  <a:lnTo>
                    <a:pt x="162560" y="806758"/>
                  </a:lnTo>
                </a:path>
                <a:path w="162559" h="1132839">
                  <a:moveTo>
                    <a:pt x="0" y="979558"/>
                  </a:moveTo>
                  <a:lnTo>
                    <a:pt x="0" y="1132840"/>
                  </a:lnTo>
                </a:path>
                <a:path w="162559" h="1132839">
                  <a:moveTo>
                    <a:pt x="0" y="0"/>
                  </a:moveTo>
                  <a:lnTo>
                    <a:pt x="0" y="806758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0399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4143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887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6318" y="827933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840"/>
                  </a:lnTo>
                </a:path>
              </a:pathLst>
            </a:custGeom>
            <a:ln w="3175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6285" y="827938"/>
              <a:ext cx="1138555" cy="1137920"/>
            </a:xfrm>
            <a:custGeom>
              <a:avLst/>
              <a:gdLst/>
              <a:ahLst/>
              <a:cxnLst/>
              <a:rect l="l" t="t" r="r" b="b"/>
              <a:pathLst>
                <a:path w="1138555" h="1137920">
                  <a:moveTo>
                    <a:pt x="1137932" y="0"/>
                  </a:moveTo>
                  <a:lnTo>
                    <a:pt x="1122692" y="0"/>
                  </a:lnTo>
                  <a:lnTo>
                    <a:pt x="1122692" y="15240"/>
                  </a:lnTo>
                  <a:lnTo>
                    <a:pt x="1122692" y="1122680"/>
                  </a:lnTo>
                  <a:lnTo>
                    <a:pt x="15252" y="1122680"/>
                  </a:lnTo>
                  <a:lnTo>
                    <a:pt x="15252" y="15240"/>
                  </a:lnTo>
                  <a:lnTo>
                    <a:pt x="1122692" y="15240"/>
                  </a:lnTo>
                  <a:lnTo>
                    <a:pt x="112269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1122680"/>
                  </a:lnTo>
                  <a:lnTo>
                    <a:pt x="0" y="1137920"/>
                  </a:lnTo>
                  <a:lnTo>
                    <a:pt x="1137932" y="1137920"/>
                  </a:lnTo>
                  <a:lnTo>
                    <a:pt x="1137932" y="1122680"/>
                  </a:lnTo>
                  <a:lnTo>
                    <a:pt x="1137932" y="15240"/>
                  </a:lnTo>
                  <a:lnTo>
                    <a:pt x="1137932" y="0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03553" y="1953153"/>
            <a:ext cx="84391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-15">
                <a:solidFill>
                  <a:srgbClr val="231F20"/>
                </a:solidFill>
                <a:latin typeface="Century Gothic"/>
                <a:cs typeface="Century Gothic"/>
              </a:rPr>
              <a:t>×</a:t>
            </a:r>
            <a:r>
              <a:rPr dirty="0" sz="850" spc="-70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850" spc="2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grid</a:t>
            </a:r>
            <a:r>
              <a:rPr dirty="0" sz="85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5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dirty="0" sz="85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231F20"/>
                </a:solidFill>
                <a:latin typeface="Calibri"/>
                <a:cs typeface="Calibri"/>
              </a:rPr>
              <a:t>input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48745" y="1463689"/>
            <a:ext cx="363855" cy="435609"/>
            <a:chOff x="1248745" y="1463689"/>
            <a:chExt cx="363855" cy="435609"/>
          </a:xfrm>
        </p:grpSpPr>
        <p:sp>
          <p:nvSpPr>
            <p:cNvPr id="20" name="object 20"/>
            <p:cNvSpPr/>
            <p:nvPr/>
          </p:nvSpPr>
          <p:spPr>
            <a:xfrm>
              <a:off x="1358547" y="163469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solidFill>
              <a:srgbClr val="7FFF7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58547" y="1634691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0" y="172800"/>
                  </a:moveTo>
                  <a:lnTo>
                    <a:pt x="0" y="0"/>
                  </a:lnTo>
                  <a:lnTo>
                    <a:pt x="172800" y="0"/>
                  </a:lnTo>
                  <a:lnTo>
                    <a:pt x="172800" y="172800"/>
                  </a:lnTo>
                  <a:lnTo>
                    <a:pt x="0" y="17280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50545" y="1465489"/>
              <a:ext cx="360045" cy="432434"/>
            </a:xfrm>
            <a:custGeom>
              <a:avLst/>
              <a:gdLst/>
              <a:ahLst/>
              <a:cxnLst/>
              <a:rect l="l" t="t" r="r" b="b"/>
              <a:pathLst>
                <a:path w="360044" h="432435">
                  <a:moveTo>
                    <a:pt x="0" y="432004"/>
                  </a:moveTo>
                  <a:lnTo>
                    <a:pt x="0" y="0"/>
                  </a:lnTo>
                  <a:lnTo>
                    <a:pt x="360004" y="0"/>
                  </a:lnTo>
                  <a:lnTo>
                    <a:pt x="360004" y="432004"/>
                  </a:lnTo>
                  <a:lnTo>
                    <a:pt x="0" y="432004"/>
                  </a:lnTo>
                  <a:close/>
                </a:path>
              </a:pathLst>
            </a:custGeom>
            <a:ln w="35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3144583" y="41484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436" rIns="0" bIns="0" rtlCol="0" vert="horz">
            <a:spAutoFit/>
          </a:bodyPr>
          <a:lstStyle/>
          <a:p>
            <a:pPr marL="3043555" marR="5080">
              <a:lnSpc>
                <a:spcPct val="102600"/>
              </a:lnSpc>
              <a:spcBef>
                <a:spcPts val="55"/>
              </a:spcBef>
            </a:pPr>
            <a:r>
              <a:rPr dirty="0" spc="-10"/>
              <a:t>Now </a:t>
            </a:r>
            <a:r>
              <a:rPr dirty="0" spc="15"/>
              <a:t>consider </a:t>
            </a:r>
            <a:r>
              <a:rPr dirty="0" spc="55"/>
              <a:t>a </a:t>
            </a:r>
            <a:r>
              <a:rPr dirty="0" spc="25"/>
              <a:t>grid </a:t>
            </a:r>
            <a:r>
              <a:rPr dirty="0" spc="10"/>
              <a:t>which </a:t>
            </a:r>
            <a:r>
              <a:rPr dirty="0" spc="15"/>
              <a:t>does </a:t>
            </a:r>
            <a:r>
              <a:rPr dirty="0" spc="55"/>
              <a:t>not  </a:t>
            </a:r>
            <a:r>
              <a:rPr dirty="0" spc="30"/>
              <a:t>contain </a:t>
            </a:r>
            <a:r>
              <a:rPr dirty="0" spc="35"/>
              <a:t>any</a:t>
            </a:r>
            <a:r>
              <a:rPr dirty="0" spc="135"/>
              <a:t> </a:t>
            </a:r>
            <a:r>
              <a:rPr dirty="0" spc="40"/>
              <a:t>object</a:t>
            </a:r>
          </a:p>
        </p:txBody>
      </p:sp>
      <p:sp>
        <p:nvSpPr>
          <p:cNvPr id="25" name="object 25"/>
          <p:cNvSpPr/>
          <p:nvPr/>
        </p:nvSpPr>
        <p:spPr>
          <a:xfrm>
            <a:off x="3144583" y="796950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251695" y="711478"/>
            <a:ext cx="2294255" cy="109537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imes New Roman"/>
                <a:cs typeface="Times New Roman"/>
              </a:rPr>
              <a:t>For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grid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not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care</a:t>
            </a:r>
            <a:r>
              <a:rPr dirty="0" sz="1100">
                <a:latin typeface="Times New Roman"/>
                <a:cs typeface="Times New Roman"/>
              </a:rPr>
              <a:t> </a:t>
            </a:r>
            <a:r>
              <a:rPr dirty="0" sz="1100" spc="60">
                <a:latin typeface="Times New Roman"/>
                <a:cs typeface="Times New Roman"/>
              </a:rPr>
              <a:t>about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25">
                <a:latin typeface="Times New Roman"/>
                <a:cs typeface="Times New Roman"/>
              </a:rPr>
              <a:t>predictions </a:t>
            </a:r>
            <a:r>
              <a:rPr dirty="0" sz="1100" spc="50" i="1">
                <a:latin typeface="Times New Roman"/>
                <a:cs typeface="Times New Roman"/>
              </a:rPr>
              <a:t>w, h, </a:t>
            </a:r>
            <a:r>
              <a:rPr dirty="0" sz="1100" spc="80" i="1">
                <a:latin typeface="Times New Roman"/>
                <a:cs typeface="Times New Roman"/>
              </a:rPr>
              <a:t>x,</a:t>
            </a:r>
            <a:r>
              <a:rPr dirty="0" sz="1100" spc="-160" i="1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 </a:t>
            </a:r>
            <a:r>
              <a:rPr dirty="0" sz="1100" spc="-10">
                <a:latin typeface="Times New Roman"/>
                <a:cs typeface="Times New Roman"/>
              </a:rPr>
              <a:t>&amp; </a:t>
            </a:r>
            <a:r>
              <a:rPr dirty="0" sz="1100" spc="-100" i="1">
                <a:latin typeface="Times New Roman"/>
                <a:cs typeface="Times New Roman"/>
              </a:rPr>
              <a:t>£</a:t>
            </a:r>
            <a:endParaRPr sz="1100">
              <a:latin typeface="Times New Roman"/>
              <a:cs typeface="Times New Roman"/>
            </a:endParaRPr>
          </a:p>
          <a:p>
            <a:pPr marL="25400" marR="17780">
              <a:lnSpc>
                <a:spcPct val="125299"/>
              </a:lnSpc>
            </a:pPr>
            <a:r>
              <a:rPr dirty="0" sz="1100" spc="70">
                <a:latin typeface="Times New Roman"/>
                <a:cs typeface="Times New Roman"/>
              </a:rPr>
              <a:t>But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want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5">
                <a:latin typeface="Times New Roman"/>
                <a:cs typeface="Times New Roman"/>
              </a:rPr>
              <a:t>confidence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40">
                <a:latin typeface="Times New Roman"/>
                <a:cs typeface="Times New Roman"/>
              </a:rPr>
              <a:t>be </a:t>
            </a:r>
            <a:r>
              <a:rPr dirty="0" sz="1100" spc="-15">
                <a:latin typeface="Times New Roman"/>
                <a:cs typeface="Times New Roman"/>
              </a:rPr>
              <a:t>low  </a:t>
            </a:r>
            <a:r>
              <a:rPr dirty="0" sz="1100" spc="-10">
                <a:latin typeface="Times New Roman"/>
                <a:cs typeface="Times New Roman"/>
              </a:rPr>
              <a:t>So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minimize only </a:t>
            </a:r>
            <a:r>
              <a:rPr dirty="0" sz="1100" spc="50">
                <a:latin typeface="Times New Roman"/>
                <a:cs typeface="Times New Roman"/>
              </a:rPr>
              <a:t>the</a:t>
            </a:r>
            <a:r>
              <a:rPr dirty="0" sz="1100" spc="-20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following loss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100" spc="25">
                <a:latin typeface="Times New Roman"/>
                <a:cs typeface="Times New Roman"/>
              </a:rPr>
              <a:t>(0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215" i="1">
                <a:latin typeface="Verdana"/>
                <a:cs typeface="Verdana"/>
              </a:rPr>
              <a:t> </a:t>
            </a:r>
            <a:r>
              <a:rPr dirty="0" sz="1100" spc="-80" i="1">
                <a:latin typeface="Times New Roman"/>
                <a:cs typeface="Times New Roman"/>
              </a:rPr>
              <a:t>c</a:t>
            </a:r>
            <a:r>
              <a:rPr dirty="0" sz="1100" spc="-80">
                <a:latin typeface="Times New Roman"/>
                <a:cs typeface="Times New Roman"/>
              </a:rPr>
              <a:t>ˆ)</a:t>
            </a:r>
            <a:r>
              <a:rPr dirty="0" baseline="31250" sz="1200" spc="-120">
                <a:latin typeface="Times New Roman"/>
                <a:cs typeface="Times New Roman"/>
              </a:rPr>
              <a:t>2</a:t>
            </a:r>
            <a:endParaRPr baseline="31250"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44583" y="1179067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44583" y="1389100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30" name="object 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5314" y="863460"/>
          <a:ext cx="4129404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415"/>
                <a:gridCol w="1447165"/>
                <a:gridCol w="1774824"/>
              </a:tblGrid>
              <a:tr h="177139">
                <a:tc>
                  <a:txBody>
                    <a:bodyPr/>
                    <a:lstStyle/>
                    <a:p>
                      <a:pPr algn="r" marR="137160">
                        <a:lnSpc>
                          <a:spcPts val="1190"/>
                        </a:lnSpc>
                      </a:pPr>
                      <a:r>
                        <a:rPr dirty="0" sz="1100" b="1">
                          <a:latin typeface="Georgia"/>
                          <a:cs typeface="Georgia"/>
                        </a:rPr>
                        <a:t>Meth</a:t>
                      </a:r>
                      <a:r>
                        <a:rPr dirty="0" sz="1100" spc="35" b="1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100" b="1">
                          <a:latin typeface="Georgia"/>
                          <a:cs typeface="Georgia"/>
                        </a:rPr>
                        <a:t>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7310">
                        <a:lnSpc>
                          <a:spcPts val="1190"/>
                        </a:lnSpc>
                      </a:pPr>
                      <a:r>
                        <a:rPr dirty="0" sz="1100" spc="-30" b="1">
                          <a:latin typeface="Georgia"/>
                          <a:cs typeface="Georgia"/>
                        </a:rPr>
                        <a:t>Pascal </a:t>
                      </a:r>
                      <a:r>
                        <a:rPr dirty="0" sz="1100" spc="-85" b="1">
                          <a:latin typeface="Georgia"/>
                          <a:cs typeface="Georgia"/>
                        </a:rPr>
                        <a:t>2007</a:t>
                      </a:r>
                      <a:r>
                        <a:rPr dirty="0" sz="1100" spc="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100" spc="40" b="1">
                          <a:latin typeface="Georgia"/>
                          <a:cs typeface="Georgia"/>
                        </a:rPr>
                        <a:t>mAP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35" b="1">
                          <a:latin typeface="Georgia"/>
                          <a:cs typeface="Georgia"/>
                        </a:rPr>
                        <a:t>Speed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7610">
                <a:tc>
                  <a:txBody>
                    <a:bodyPr/>
                    <a:lstStyle/>
                    <a:p>
                      <a:pPr algn="r" marR="153035">
                        <a:lnSpc>
                          <a:spcPts val="1140"/>
                        </a:lnSpc>
                      </a:pPr>
                      <a:r>
                        <a:rPr dirty="0" sz="1100" spc="60">
                          <a:latin typeface="Times New Roman"/>
                          <a:cs typeface="Times New Roman"/>
                        </a:rPr>
                        <a:t>DPM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0">
                          <a:latin typeface="Times New Roman"/>
                          <a:cs typeface="Times New Roman"/>
                        </a:rPr>
                        <a:t>v5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66675">
                        <a:lnSpc>
                          <a:spcPts val="114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33.7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114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0.07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14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5314" y="1906028"/>
            <a:ext cx="4129404" cy="0"/>
          </a:xfrm>
          <a:custGeom>
            <a:avLst/>
            <a:gdLst/>
            <a:ahLst/>
            <a:cxnLst/>
            <a:rect l="l" t="t" r="r" b="b"/>
            <a:pathLst>
              <a:path w="4129404" h="0">
                <a:moveTo>
                  <a:pt x="0" y="0"/>
                </a:moveTo>
                <a:lnTo>
                  <a:pt x="412936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3783" y="183857"/>
            <a:ext cx="347345" cy="537210"/>
            <a:chOff x="753783" y="183857"/>
            <a:chExt cx="347345" cy="537210"/>
          </a:xfrm>
        </p:grpSpPr>
        <p:sp>
          <p:nvSpPr>
            <p:cNvPr id="24" name="object 24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3778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81175" y="458685"/>
            <a:ext cx="724535" cy="269240"/>
            <a:chOff x="1381175" y="458685"/>
            <a:chExt cx="724535" cy="269240"/>
          </a:xfrm>
        </p:grpSpPr>
        <p:sp>
          <p:nvSpPr>
            <p:cNvPr id="32" name="object 32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264395" y="10084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Let </a:t>
            </a:r>
            <a:r>
              <a:rPr dirty="0" sz="1100" spc="25">
                <a:latin typeface="Times New Roman"/>
                <a:cs typeface="Times New Roman"/>
              </a:rPr>
              <a:t>us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>
                <a:latin typeface="Times New Roman"/>
                <a:cs typeface="Times New Roman"/>
              </a:rPr>
              <a:t>how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15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>
                <a:latin typeface="Times New Roman"/>
                <a:cs typeface="Times New Roman"/>
              </a:rPr>
              <a:t>evolved over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time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264395" y="482954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Propose </a:t>
            </a:r>
            <a:r>
              <a:rPr dirty="0" sz="1100" spc="15">
                <a:latin typeface="Times New Roman"/>
                <a:cs typeface="Times New Roman"/>
              </a:rPr>
              <a:t>all possible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20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varying </a:t>
            </a:r>
            <a:r>
              <a:rPr dirty="0" sz="1100" spc="-5">
                <a:latin typeface="Times New Roman"/>
                <a:cs typeface="Times New Roman"/>
              </a:rPr>
              <a:t>sizes </a:t>
            </a:r>
            <a:r>
              <a:rPr dirty="0" sz="1100" spc="35">
                <a:latin typeface="Times New Roman"/>
                <a:cs typeface="Times New Roman"/>
              </a:rPr>
              <a:t>(almost </a:t>
            </a:r>
            <a:r>
              <a:rPr dirty="0" sz="1100" spc="55">
                <a:latin typeface="Times New Roman"/>
                <a:cs typeface="Times New Roman"/>
              </a:rPr>
              <a:t>brute  </a:t>
            </a:r>
            <a:r>
              <a:rPr dirty="0" sz="1100" spc="10">
                <a:latin typeface="Times New Roman"/>
                <a:cs typeface="Times New Roman"/>
              </a:rPr>
              <a:t>force)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Times New Roman"/>
                <a:cs typeface="Times New Roman"/>
              </a:rPr>
              <a:t>Use </a:t>
            </a:r>
            <a:r>
              <a:rPr dirty="0" sz="1100" spc="40">
                <a:latin typeface="Times New Roman"/>
                <a:cs typeface="Times New Roman"/>
              </a:rPr>
              <a:t>handcrafted </a:t>
            </a:r>
            <a:r>
              <a:rPr dirty="0" sz="1100" spc="30">
                <a:latin typeface="Times New Roman"/>
                <a:cs typeface="Times New Roman"/>
              </a:rPr>
              <a:t>features</a:t>
            </a:r>
            <a:r>
              <a:rPr dirty="0" sz="1100" spc="335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(SIFT,  </a:t>
            </a:r>
            <a:r>
              <a:rPr dirty="0" sz="1100" spc="45">
                <a:latin typeface="Times New Roman"/>
                <a:cs typeface="Times New Roman"/>
              </a:rPr>
              <a:t>HOG)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Train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5">
                <a:latin typeface="Times New Roman"/>
                <a:cs typeface="Times New Roman"/>
              </a:rPr>
              <a:t>linear </a:t>
            </a:r>
            <a:r>
              <a:rPr dirty="0" sz="1100">
                <a:latin typeface="Times New Roman"/>
                <a:cs typeface="Times New Roman"/>
              </a:rPr>
              <a:t>classifier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0">
                <a:latin typeface="Times New Roman"/>
                <a:cs typeface="Times New Roman"/>
              </a:rPr>
              <a:t>these  features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44583" y="15047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2" name="object 4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5314" y="863460"/>
          <a:ext cx="4129404" cy="507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415"/>
                <a:gridCol w="1447165"/>
                <a:gridCol w="1774824"/>
              </a:tblGrid>
              <a:tr h="177139">
                <a:tc>
                  <a:txBody>
                    <a:bodyPr/>
                    <a:lstStyle/>
                    <a:p>
                      <a:pPr algn="ctr" marL="69215">
                        <a:lnSpc>
                          <a:spcPts val="1190"/>
                        </a:lnSpc>
                      </a:pPr>
                      <a:r>
                        <a:rPr dirty="0" sz="1100" spc="-15" b="1">
                          <a:latin typeface="Georgia"/>
                          <a:cs typeface="Georgia"/>
                        </a:rPr>
                        <a:t>Method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7310">
                        <a:lnSpc>
                          <a:spcPts val="1190"/>
                        </a:lnSpc>
                      </a:pPr>
                      <a:r>
                        <a:rPr dirty="0" sz="1100" spc="-30" b="1">
                          <a:latin typeface="Georgia"/>
                          <a:cs typeface="Georgia"/>
                        </a:rPr>
                        <a:t>Pascal </a:t>
                      </a:r>
                      <a:r>
                        <a:rPr dirty="0" sz="1100" spc="-85" b="1">
                          <a:latin typeface="Georgia"/>
                          <a:cs typeface="Georgia"/>
                        </a:rPr>
                        <a:t>2007</a:t>
                      </a:r>
                      <a:r>
                        <a:rPr dirty="0" sz="1100" spc="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100" spc="40" b="1">
                          <a:latin typeface="Georgia"/>
                          <a:cs typeface="Georgia"/>
                        </a:rPr>
                        <a:t>mAP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35" b="1">
                          <a:latin typeface="Georgia"/>
                          <a:cs typeface="Georgia"/>
                        </a:rPr>
                        <a:t>Speed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380">
                <a:tc>
                  <a:txBody>
                    <a:bodyPr/>
                    <a:lstStyle/>
                    <a:p>
                      <a:pPr algn="ctr" marL="69215">
                        <a:lnSpc>
                          <a:spcPts val="1190"/>
                        </a:lnSpc>
                      </a:pPr>
                      <a:r>
                        <a:rPr dirty="0" sz="1100" spc="60">
                          <a:latin typeface="Times New Roman"/>
                          <a:cs typeface="Times New Roman"/>
                        </a:rPr>
                        <a:t>DPM</a:t>
                      </a:r>
                      <a:r>
                        <a:rPr dirty="0" sz="110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0">
                          <a:latin typeface="Times New Roman"/>
                          <a:cs typeface="Times New Roman"/>
                        </a:rPr>
                        <a:t>v5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66675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33.7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0.07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14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5315">
                <a:tc>
                  <a:txBody>
                    <a:bodyPr/>
                    <a:lstStyle/>
                    <a:p>
                      <a:pPr algn="ctr" marL="68580">
                        <a:lnSpc>
                          <a:spcPts val="1125"/>
                        </a:lnSpc>
                      </a:pPr>
                      <a:r>
                        <a:rPr dirty="0" sz="1100" spc="30">
                          <a:latin typeface="Times New Roman"/>
                          <a:cs typeface="Times New Roman"/>
                        </a:rPr>
                        <a:t>RCNN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6675">
                        <a:lnSpc>
                          <a:spcPts val="1125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66.0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1125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0.05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20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5314" y="1906028"/>
            <a:ext cx="4129404" cy="0"/>
          </a:xfrm>
          <a:custGeom>
            <a:avLst/>
            <a:gdLst/>
            <a:ahLst/>
            <a:cxnLst/>
            <a:rect l="l" t="t" r="r" b="b"/>
            <a:pathLst>
              <a:path w="4129404" h="0">
                <a:moveTo>
                  <a:pt x="0" y="0"/>
                </a:moveTo>
                <a:lnTo>
                  <a:pt x="412936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5314" y="863460"/>
          <a:ext cx="4129404" cy="679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7419"/>
                <a:gridCol w="1406525"/>
                <a:gridCol w="1774189"/>
              </a:tblGrid>
              <a:tr h="177139">
                <a:tc>
                  <a:txBody>
                    <a:bodyPr/>
                    <a:lstStyle/>
                    <a:p>
                      <a:pPr algn="ctr" marL="28575">
                        <a:lnSpc>
                          <a:spcPts val="1190"/>
                        </a:lnSpc>
                      </a:pPr>
                      <a:r>
                        <a:rPr dirty="0" sz="1100" spc="-15" b="1">
                          <a:latin typeface="Georgia"/>
                          <a:cs typeface="Georgia"/>
                        </a:rPr>
                        <a:t>Method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ts val="1190"/>
                        </a:lnSpc>
                      </a:pPr>
                      <a:r>
                        <a:rPr dirty="0" sz="1100" spc="-30" b="1">
                          <a:latin typeface="Georgia"/>
                          <a:cs typeface="Georgia"/>
                        </a:rPr>
                        <a:t>Pascal </a:t>
                      </a:r>
                      <a:r>
                        <a:rPr dirty="0" sz="1100" spc="-85" b="1">
                          <a:latin typeface="Georgia"/>
                          <a:cs typeface="Georgia"/>
                        </a:rPr>
                        <a:t>2007</a:t>
                      </a:r>
                      <a:r>
                        <a:rPr dirty="0" sz="1100" spc="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100" spc="40" b="1">
                          <a:latin typeface="Georgia"/>
                          <a:cs typeface="Georgia"/>
                        </a:rPr>
                        <a:t>mAP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35" b="1">
                          <a:latin typeface="Georgia"/>
                          <a:cs typeface="Georgia"/>
                        </a:rPr>
                        <a:t>Speed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380">
                <a:tc>
                  <a:txBody>
                    <a:bodyPr/>
                    <a:lstStyle/>
                    <a:p>
                      <a:pPr algn="ctr" marL="28575">
                        <a:lnSpc>
                          <a:spcPts val="1190"/>
                        </a:lnSpc>
                      </a:pPr>
                      <a:r>
                        <a:rPr dirty="0" sz="1100" spc="60">
                          <a:latin typeface="Times New Roman"/>
                          <a:cs typeface="Times New Roman"/>
                        </a:rPr>
                        <a:t>DPM</a:t>
                      </a:r>
                      <a:r>
                        <a:rPr dirty="0" sz="110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0">
                          <a:latin typeface="Times New Roman"/>
                          <a:cs typeface="Times New Roman"/>
                        </a:rPr>
                        <a:t>v5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33.7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0.07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14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2078">
                <a:tc>
                  <a:txBody>
                    <a:bodyPr/>
                    <a:lstStyle/>
                    <a:p>
                      <a:pPr algn="ctr" marL="28575">
                        <a:lnSpc>
                          <a:spcPts val="1170"/>
                        </a:lnSpc>
                      </a:pPr>
                      <a:r>
                        <a:rPr dirty="0" sz="1100" spc="30">
                          <a:latin typeface="Times New Roman"/>
                          <a:cs typeface="Times New Roman"/>
                        </a:rPr>
                        <a:t>RCNN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66.0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0.05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20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55308">
                <a:tc>
                  <a:txBody>
                    <a:bodyPr/>
                    <a:lstStyle/>
                    <a:p>
                      <a:pPr algn="ctr" marL="28575">
                        <a:lnSpc>
                          <a:spcPts val="1125"/>
                        </a:lnSpc>
                      </a:pPr>
                      <a:r>
                        <a:rPr dirty="0" sz="1100" spc="45">
                          <a:latin typeface="Times New Roman"/>
                          <a:cs typeface="Times New Roman"/>
                        </a:rPr>
                        <a:t>Fast</a:t>
                      </a:r>
                      <a:r>
                        <a:rPr dirty="0" sz="110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30">
                          <a:latin typeface="Times New Roman"/>
                          <a:cs typeface="Times New Roman"/>
                        </a:rPr>
                        <a:t>RCNN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ts val="1125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70.0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ts val="1125"/>
                        </a:lnSpc>
                      </a:pPr>
                      <a:r>
                        <a:rPr dirty="0" sz="1100" spc="5">
                          <a:latin typeface="Times New Roman"/>
                          <a:cs typeface="Times New Roman"/>
                        </a:rPr>
                        <a:t>0.5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5314" y="1906028"/>
            <a:ext cx="4129404" cy="0"/>
          </a:xfrm>
          <a:custGeom>
            <a:avLst/>
            <a:gdLst/>
            <a:ahLst/>
            <a:cxnLst/>
            <a:rect l="l" t="t" r="r" b="b"/>
            <a:pathLst>
              <a:path w="4129404" h="0">
                <a:moveTo>
                  <a:pt x="0" y="0"/>
                </a:moveTo>
                <a:lnTo>
                  <a:pt x="412936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5314" y="863460"/>
          <a:ext cx="4129404" cy="851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/>
                <a:gridCol w="1376045"/>
                <a:gridCol w="1776095"/>
              </a:tblGrid>
              <a:tr h="17713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5" b="1">
                          <a:latin typeface="Georgia"/>
                          <a:cs typeface="Georgia"/>
                        </a:rPr>
                        <a:t>Method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30" b="1">
                          <a:latin typeface="Georgia"/>
                          <a:cs typeface="Georgia"/>
                        </a:rPr>
                        <a:t>Pascal </a:t>
                      </a:r>
                      <a:r>
                        <a:rPr dirty="0" sz="1100" spc="-85" b="1">
                          <a:latin typeface="Georgia"/>
                          <a:cs typeface="Georgia"/>
                        </a:rPr>
                        <a:t>2007</a:t>
                      </a:r>
                      <a:r>
                        <a:rPr dirty="0" sz="1100" spc="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100" spc="40" b="1">
                          <a:latin typeface="Georgia"/>
                          <a:cs typeface="Georgia"/>
                        </a:rPr>
                        <a:t>mAP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35" b="1">
                          <a:latin typeface="Georgia"/>
                          <a:cs typeface="Georgia"/>
                        </a:rPr>
                        <a:t>Speed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38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60">
                          <a:latin typeface="Times New Roman"/>
                          <a:cs typeface="Times New Roman"/>
                        </a:rPr>
                        <a:t>DPM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0">
                          <a:latin typeface="Times New Roman"/>
                          <a:cs typeface="Times New Roman"/>
                        </a:rPr>
                        <a:t>v5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33.7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0.07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14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2078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30">
                          <a:latin typeface="Times New Roman"/>
                          <a:cs typeface="Times New Roman"/>
                        </a:rPr>
                        <a:t>RCNN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66.0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0.05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20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45">
                          <a:latin typeface="Times New Roman"/>
                          <a:cs typeface="Times New Roman"/>
                        </a:rPr>
                        <a:t>Fast</a:t>
                      </a:r>
                      <a:r>
                        <a:rPr dirty="0" sz="110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30">
                          <a:latin typeface="Times New Roman"/>
                          <a:cs typeface="Times New Roman"/>
                        </a:rPr>
                        <a:t>RCNN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70.0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ts val="1170"/>
                        </a:lnSpc>
                      </a:pPr>
                      <a:r>
                        <a:rPr dirty="0" sz="1100" spc="5">
                          <a:latin typeface="Times New Roman"/>
                          <a:cs typeface="Times New Roman"/>
                        </a:rPr>
                        <a:t>0.5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55308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40">
                          <a:latin typeface="Times New Roman"/>
                          <a:cs typeface="Times New Roman"/>
                        </a:rPr>
                        <a:t>Faster</a:t>
                      </a:r>
                      <a:r>
                        <a:rPr dirty="0" sz="110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30">
                          <a:latin typeface="Times New Roman"/>
                          <a:cs typeface="Times New Roman"/>
                        </a:rPr>
                        <a:t>RCNN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73.2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100" spc="-5">
                          <a:latin typeface="Times New Roman"/>
                          <a:cs typeface="Times New Roman"/>
                        </a:rPr>
                        <a:t>7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140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msec/</a:t>
                      </a:r>
                      <a:r>
                        <a:rPr dirty="0" sz="1100" spc="3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5314" y="1906028"/>
            <a:ext cx="4129404" cy="0"/>
          </a:xfrm>
          <a:custGeom>
            <a:avLst/>
            <a:gdLst/>
            <a:ahLst/>
            <a:cxnLst/>
            <a:rect l="l" t="t" r="r" b="b"/>
            <a:pathLst>
              <a:path w="4129404" h="0">
                <a:moveTo>
                  <a:pt x="0" y="0"/>
                </a:moveTo>
                <a:lnTo>
                  <a:pt x="412936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5314" y="863460"/>
          <a:ext cx="4129404" cy="1047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6630"/>
                <a:gridCol w="1376045"/>
                <a:gridCol w="1776095"/>
              </a:tblGrid>
              <a:tr h="177139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15" b="1">
                          <a:latin typeface="Georgia"/>
                          <a:cs typeface="Georgia"/>
                        </a:rPr>
                        <a:t>Method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30" b="1">
                          <a:latin typeface="Georgia"/>
                          <a:cs typeface="Georgia"/>
                        </a:rPr>
                        <a:t>Pascal </a:t>
                      </a:r>
                      <a:r>
                        <a:rPr dirty="0" sz="1100" spc="-85" b="1">
                          <a:latin typeface="Georgia"/>
                          <a:cs typeface="Georgia"/>
                        </a:rPr>
                        <a:t>2007</a:t>
                      </a:r>
                      <a:r>
                        <a:rPr dirty="0" sz="1100" spc="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100" spc="40" b="1">
                          <a:latin typeface="Georgia"/>
                          <a:cs typeface="Georgia"/>
                        </a:rPr>
                        <a:t>mAP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-35" b="1">
                          <a:latin typeface="Georgia"/>
                          <a:cs typeface="Georgia"/>
                        </a:rPr>
                        <a:t>Speed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38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 spc="60">
                          <a:latin typeface="Times New Roman"/>
                          <a:cs typeface="Times New Roman"/>
                        </a:rPr>
                        <a:t>DPM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0">
                          <a:latin typeface="Times New Roman"/>
                          <a:cs typeface="Times New Roman"/>
                        </a:rPr>
                        <a:t>v5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33.7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19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0.07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14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2078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30">
                          <a:latin typeface="Times New Roman"/>
                          <a:cs typeface="Times New Roman"/>
                        </a:rPr>
                        <a:t>RCNN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66.0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0.05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20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45">
                          <a:latin typeface="Times New Roman"/>
                          <a:cs typeface="Times New Roman"/>
                        </a:rPr>
                        <a:t>Fast</a:t>
                      </a:r>
                      <a:r>
                        <a:rPr dirty="0" sz="110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30">
                          <a:latin typeface="Times New Roman"/>
                          <a:cs typeface="Times New Roman"/>
                        </a:rPr>
                        <a:t>RCNN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70.0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ts val="1170"/>
                        </a:lnSpc>
                      </a:pPr>
                      <a:r>
                        <a:rPr dirty="0" sz="1100" spc="5">
                          <a:latin typeface="Times New Roman"/>
                          <a:cs typeface="Times New Roman"/>
                        </a:rPr>
                        <a:t>0.5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sec/</a:t>
                      </a:r>
                      <a:r>
                        <a:rPr dirty="0" sz="1100" spc="3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2072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40">
                          <a:latin typeface="Times New Roman"/>
                          <a:cs typeface="Times New Roman"/>
                        </a:rPr>
                        <a:t>Faster</a:t>
                      </a:r>
                      <a:r>
                        <a:rPr dirty="0" sz="110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30">
                          <a:latin typeface="Times New Roman"/>
                          <a:cs typeface="Times New Roman"/>
                        </a:rPr>
                        <a:t>RCNN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73.2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Times New Roman"/>
                          <a:cs typeface="Times New Roman"/>
                        </a:rPr>
                        <a:t>7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140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msec/</a:t>
                      </a:r>
                      <a:r>
                        <a:rPr dirty="0" sz="1100" spc="3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74825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35">
                          <a:latin typeface="Times New Roman"/>
                          <a:cs typeface="Times New Roman"/>
                        </a:rPr>
                        <a:t>YOLO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69.0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dirty="0" sz="1100" spc="-5">
                          <a:latin typeface="Times New Roman"/>
                          <a:cs typeface="Times New Roman"/>
                        </a:rPr>
                        <a:t>45 </a:t>
                      </a:r>
                      <a:r>
                        <a:rPr dirty="0" sz="1100" spc="70">
                          <a:latin typeface="Times New Roman"/>
                          <a:cs typeface="Times New Roman"/>
                        </a:rPr>
                        <a:t>FPS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—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22 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msec/</a:t>
                      </a:r>
                      <a:r>
                        <a:rPr dirty="0" sz="1100" spc="3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47/47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3783" y="183857"/>
            <a:ext cx="347345" cy="537210"/>
            <a:chOff x="753783" y="183857"/>
            <a:chExt cx="347345" cy="537210"/>
          </a:xfrm>
        </p:grpSpPr>
        <p:sp>
          <p:nvSpPr>
            <p:cNvPr id="24" name="object 24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3778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81175" y="458685"/>
            <a:ext cx="724535" cy="269240"/>
            <a:chOff x="1381175" y="458685"/>
            <a:chExt cx="724535" cy="269240"/>
          </a:xfrm>
        </p:grpSpPr>
        <p:sp>
          <p:nvSpPr>
            <p:cNvPr id="32" name="object 32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264395" y="10084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Let </a:t>
            </a:r>
            <a:r>
              <a:rPr dirty="0" sz="1100" spc="25">
                <a:latin typeface="Times New Roman"/>
                <a:cs typeface="Times New Roman"/>
              </a:rPr>
              <a:t>us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>
                <a:latin typeface="Times New Roman"/>
                <a:cs typeface="Times New Roman"/>
              </a:rPr>
              <a:t>how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15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>
                <a:latin typeface="Times New Roman"/>
                <a:cs typeface="Times New Roman"/>
              </a:rPr>
              <a:t>evolved over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time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264395" y="482954"/>
            <a:ext cx="2268855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Propose </a:t>
            </a:r>
            <a:r>
              <a:rPr dirty="0" sz="1100" spc="15">
                <a:latin typeface="Times New Roman"/>
                <a:cs typeface="Times New Roman"/>
              </a:rPr>
              <a:t>all possible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20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varying </a:t>
            </a:r>
            <a:r>
              <a:rPr dirty="0" sz="1100" spc="-5">
                <a:latin typeface="Times New Roman"/>
                <a:cs typeface="Times New Roman"/>
              </a:rPr>
              <a:t>sizes </a:t>
            </a:r>
            <a:r>
              <a:rPr dirty="0" sz="1100" spc="35">
                <a:latin typeface="Times New Roman"/>
                <a:cs typeface="Times New Roman"/>
              </a:rPr>
              <a:t>(almost </a:t>
            </a:r>
            <a:r>
              <a:rPr dirty="0" sz="1100" spc="55">
                <a:latin typeface="Times New Roman"/>
                <a:cs typeface="Times New Roman"/>
              </a:rPr>
              <a:t>brute  </a:t>
            </a:r>
            <a:r>
              <a:rPr dirty="0" sz="1100" spc="10">
                <a:latin typeface="Times New Roman"/>
                <a:cs typeface="Times New Roman"/>
              </a:rPr>
              <a:t>force)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Times New Roman"/>
                <a:cs typeface="Times New Roman"/>
              </a:rPr>
              <a:t>Use </a:t>
            </a:r>
            <a:r>
              <a:rPr dirty="0" sz="1100" spc="40">
                <a:latin typeface="Times New Roman"/>
                <a:cs typeface="Times New Roman"/>
              </a:rPr>
              <a:t>handcrafted </a:t>
            </a:r>
            <a:r>
              <a:rPr dirty="0" sz="1100" spc="30">
                <a:latin typeface="Times New Roman"/>
                <a:cs typeface="Times New Roman"/>
              </a:rPr>
              <a:t>features</a:t>
            </a:r>
            <a:r>
              <a:rPr dirty="0" sz="1100" spc="335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(SIFT,  </a:t>
            </a:r>
            <a:r>
              <a:rPr dirty="0" sz="1100" spc="45">
                <a:latin typeface="Times New Roman"/>
                <a:cs typeface="Times New Roman"/>
              </a:rPr>
              <a:t>HOG)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Train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5">
                <a:latin typeface="Times New Roman"/>
                <a:cs typeface="Times New Roman"/>
              </a:rPr>
              <a:t>linear </a:t>
            </a:r>
            <a:r>
              <a:rPr dirty="0" sz="1100">
                <a:latin typeface="Times New Roman"/>
                <a:cs typeface="Times New Roman"/>
              </a:rPr>
              <a:t>classifier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0">
                <a:latin typeface="Times New Roman"/>
                <a:cs typeface="Times New Roman"/>
              </a:rPr>
              <a:t>these  features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29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30">
                <a:latin typeface="Times New Roman"/>
                <a:cs typeface="Times New Roman"/>
              </a:rPr>
              <a:t>algorithms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85">
                <a:latin typeface="Times New Roman"/>
                <a:cs typeface="Times New Roman"/>
              </a:rPr>
              <a:t>that  </a:t>
            </a:r>
            <a:r>
              <a:rPr dirty="0" sz="1100" spc="10">
                <a:latin typeface="Times New Roman"/>
                <a:cs typeface="Times New Roman"/>
              </a:rPr>
              <a:t>progressively </a:t>
            </a:r>
            <a:r>
              <a:rPr dirty="0" sz="1100" spc="15">
                <a:latin typeface="Times New Roman"/>
                <a:cs typeface="Times New Roman"/>
              </a:rPr>
              <a:t>improve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0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44583" y="1504721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44583" y="1886826"/>
            <a:ext cx="63233" cy="63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3" name="object 4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3783" y="183857"/>
            <a:ext cx="354330" cy="805180"/>
            <a:chOff x="753783" y="183857"/>
            <a:chExt cx="354330" cy="805180"/>
          </a:xfrm>
        </p:grpSpPr>
        <p:sp>
          <p:nvSpPr>
            <p:cNvPr id="24" name="object 24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3778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70445" y="733767"/>
              <a:ext cx="337184" cy="2552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81175" y="458685"/>
            <a:ext cx="724535" cy="553085"/>
            <a:chOff x="1381175" y="458685"/>
            <a:chExt cx="724535" cy="553085"/>
          </a:xfrm>
        </p:grpSpPr>
        <p:sp>
          <p:nvSpPr>
            <p:cNvPr id="33" name="object 33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50393" y="840999"/>
            <a:ext cx="2286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R</a:t>
            </a:r>
            <a:r>
              <a:rPr dirty="0" sz="550" spc="15">
                <a:latin typeface="Times New Roman"/>
                <a:cs typeface="Times New Roman"/>
              </a:rPr>
              <a:t>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264395" y="10084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Let </a:t>
            </a:r>
            <a:r>
              <a:rPr dirty="0" sz="1100" spc="25">
                <a:latin typeface="Times New Roman"/>
                <a:cs typeface="Times New Roman"/>
              </a:rPr>
              <a:t>us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>
                <a:latin typeface="Times New Roman"/>
                <a:cs typeface="Times New Roman"/>
              </a:rPr>
              <a:t>how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15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>
                <a:latin typeface="Times New Roman"/>
                <a:cs typeface="Times New Roman"/>
              </a:rPr>
              <a:t>evolved over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time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264395" y="482954"/>
            <a:ext cx="2268855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Propose </a:t>
            </a:r>
            <a:r>
              <a:rPr dirty="0" sz="1100" spc="15">
                <a:latin typeface="Times New Roman"/>
                <a:cs typeface="Times New Roman"/>
              </a:rPr>
              <a:t>all possible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20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varying </a:t>
            </a:r>
            <a:r>
              <a:rPr dirty="0" sz="1100" spc="-5">
                <a:latin typeface="Times New Roman"/>
                <a:cs typeface="Times New Roman"/>
              </a:rPr>
              <a:t>sizes </a:t>
            </a:r>
            <a:r>
              <a:rPr dirty="0" sz="1100" spc="35">
                <a:latin typeface="Times New Roman"/>
                <a:cs typeface="Times New Roman"/>
              </a:rPr>
              <a:t>(almost </a:t>
            </a:r>
            <a:r>
              <a:rPr dirty="0" sz="1100" spc="55">
                <a:latin typeface="Times New Roman"/>
                <a:cs typeface="Times New Roman"/>
              </a:rPr>
              <a:t>brute  </a:t>
            </a:r>
            <a:r>
              <a:rPr dirty="0" sz="1100" spc="10">
                <a:latin typeface="Times New Roman"/>
                <a:cs typeface="Times New Roman"/>
              </a:rPr>
              <a:t>force)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Times New Roman"/>
                <a:cs typeface="Times New Roman"/>
              </a:rPr>
              <a:t>Use </a:t>
            </a:r>
            <a:r>
              <a:rPr dirty="0" sz="1100" spc="40">
                <a:latin typeface="Times New Roman"/>
                <a:cs typeface="Times New Roman"/>
              </a:rPr>
              <a:t>handcrafted </a:t>
            </a:r>
            <a:r>
              <a:rPr dirty="0" sz="1100" spc="30">
                <a:latin typeface="Times New Roman"/>
                <a:cs typeface="Times New Roman"/>
              </a:rPr>
              <a:t>features</a:t>
            </a:r>
            <a:r>
              <a:rPr dirty="0" sz="1100" spc="335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(SIFT,  </a:t>
            </a:r>
            <a:r>
              <a:rPr dirty="0" sz="1100" spc="45">
                <a:latin typeface="Times New Roman"/>
                <a:cs typeface="Times New Roman"/>
              </a:rPr>
              <a:t>HOG)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Train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5">
                <a:latin typeface="Times New Roman"/>
                <a:cs typeface="Times New Roman"/>
              </a:rPr>
              <a:t>linear </a:t>
            </a:r>
            <a:r>
              <a:rPr dirty="0" sz="1100">
                <a:latin typeface="Times New Roman"/>
                <a:cs typeface="Times New Roman"/>
              </a:rPr>
              <a:t>classifier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0">
                <a:latin typeface="Times New Roman"/>
                <a:cs typeface="Times New Roman"/>
              </a:rPr>
              <a:t>these  features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29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30">
                <a:latin typeface="Times New Roman"/>
                <a:cs typeface="Times New Roman"/>
              </a:rPr>
              <a:t>algorithms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85">
                <a:latin typeface="Times New Roman"/>
                <a:cs typeface="Times New Roman"/>
              </a:rPr>
              <a:t>that  </a:t>
            </a:r>
            <a:r>
              <a:rPr dirty="0" sz="1100" spc="10">
                <a:latin typeface="Times New Roman"/>
                <a:cs typeface="Times New Roman"/>
              </a:rPr>
              <a:t>progressively </a:t>
            </a:r>
            <a:r>
              <a:rPr dirty="0" sz="1100" spc="15">
                <a:latin typeface="Times New Roman"/>
                <a:cs typeface="Times New Roman"/>
              </a:rPr>
              <a:t>improve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0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44583" y="1504721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44583" y="1886826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7" name="object 4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3300" y="183857"/>
            <a:ext cx="369570" cy="1094740"/>
            <a:chOff x="753300" y="183857"/>
            <a:chExt cx="369570" cy="1094740"/>
          </a:xfrm>
        </p:grpSpPr>
        <p:sp>
          <p:nvSpPr>
            <p:cNvPr id="24" name="object 24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3777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53300" y="718527"/>
              <a:ext cx="369569" cy="55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81175" y="458685"/>
            <a:ext cx="1205230" cy="814705"/>
            <a:chOff x="1381175" y="458685"/>
            <a:chExt cx="1205230" cy="814705"/>
          </a:xfrm>
        </p:grpSpPr>
        <p:sp>
          <p:nvSpPr>
            <p:cNvPr id="33" name="object 33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54024" y="1041279"/>
              <a:ext cx="1032126" cy="2319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50393" y="840999"/>
            <a:ext cx="2286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R</a:t>
            </a:r>
            <a:r>
              <a:rPr dirty="0" sz="550" spc="15">
                <a:latin typeface="Times New Roman"/>
                <a:cs typeface="Times New Roman"/>
              </a:rPr>
              <a:t>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50393" y="1111001"/>
            <a:ext cx="38036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Fast</a:t>
            </a:r>
            <a:r>
              <a:rPr dirty="0" sz="550" spc="-1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264395" y="10084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Let </a:t>
            </a:r>
            <a:r>
              <a:rPr dirty="0" sz="1100" spc="25">
                <a:latin typeface="Times New Roman"/>
                <a:cs typeface="Times New Roman"/>
              </a:rPr>
              <a:t>us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>
                <a:latin typeface="Times New Roman"/>
                <a:cs typeface="Times New Roman"/>
              </a:rPr>
              <a:t>how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15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>
                <a:latin typeface="Times New Roman"/>
                <a:cs typeface="Times New Roman"/>
              </a:rPr>
              <a:t>evolved over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time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264395" y="482954"/>
            <a:ext cx="2268855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Propose </a:t>
            </a:r>
            <a:r>
              <a:rPr dirty="0" sz="1100" spc="15">
                <a:latin typeface="Times New Roman"/>
                <a:cs typeface="Times New Roman"/>
              </a:rPr>
              <a:t>all possible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20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varying </a:t>
            </a:r>
            <a:r>
              <a:rPr dirty="0" sz="1100" spc="-5">
                <a:latin typeface="Times New Roman"/>
                <a:cs typeface="Times New Roman"/>
              </a:rPr>
              <a:t>sizes </a:t>
            </a:r>
            <a:r>
              <a:rPr dirty="0" sz="1100" spc="35">
                <a:latin typeface="Times New Roman"/>
                <a:cs typeface="Times New Roman"/>
              </a:rPr>
              <a:t>(almost </a:t>
            </a:r>
            <a:r>
              <a:rPr dirty="0" sz="1100" spc="55">
                <a:latin typeface="Times New Roman"/>
                <a:cs typeface="Times New Roman"/>
              </a:rPr>
              <a:t>brute  </a:t>
            </a:r>
            <a:r>
              <a:rPr dirty="0" sz="1100" spc="10">
                <a:latin typeface="Times New Roman"/>
                <a:cs typeface="Times New Roman"/>
              </a:rPr>
              <a:t>force)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Times New Roman"/>
                <a:cs typeface="Times New Roman"/>
              </a:rPr>
              <a:t>Use </a:t>
            </a:r>
            <a:r>
              <a:rPr dirty="0" sz="1100" spc="40">
                <a:latin typeface="Times New Roman"/>
                <a:cs typeface="Times New Roman"/>
              </a:rPr>
              <a:t>handcrafted </a:t>
            </a:r>
            <a:r>
              <a:rPr dirty="0" sz="1100" spc="30">
                <a:latin typeface="Times New Roman"/>
                <a:cs typeface="Times New Roman"/>
              </a:rPr>
              <a:t>features</a:t>
            </a:r>
            <a:r>
              <a:rPr dirty="0" sz="1100" spc="335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(SIFT,  </a:t>
            </a:r>
            <a:r>
              <a:rPr dirty="0" sz="1100" spc="45">
                <a:latin typeface="Times New Roman"/>
                <a:cs typeface="Times New Roman"/>
              </a:rPr>
              <a:t>HOG)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Train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5">
                <a:latin typeface="Times New Roman"/>
                <a:cs typeface="Times New Roman"/>
              </a:rPr>
              <a:t>linear </a:t>
            </a:r>
            <a:r>
              <a:rPr dirty="0" sz="1100">
                <a:latin typeface="Times New Roman"/>
                <a:cs typeface="Times New Roman"/>
              </a:rPr>
              <a:t>classifier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0">
                <a:latin typeface="Times New Roman"/>
                <a:cs typeface="Times New Roman"/>
              </a:rPr>
              <a:t>these  features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29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30">
                <a:latin typeface="Times New Roman"/>
                <a:cs typeface="Times New Roman"/>
              </a:rPr>
              <a:t>algorithms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85">
                <a:latin typeface="Times New Roman"/>
                <a:cs typeface="Times New Roman"/>
              </a:rPr>
              <a:t>that  </a:t>
            </a:r>
            <a:r>
              <a:rPr dirty="0" sz="1100" spc="10">
                <a:latin typeface="Times New Roman"/>
                <a:cs typeface="Times New Roman"/>
              </a:rPr>
              <a:t>progressively </a:t>
            </a:r>
            <a:r>
              <a:rPr dirty="0" sz="1100" spc="15">
                <a:latin typeface="Times New Roman"/>
                <a:cs typeface="Times New Roman"/>
              </a:rPr>
              <a:t>improve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0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144583" y="15047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44583" y="1886826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49" name="object 4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3300" y="183857"/>
            <a:ext cx="369570" cy="1094740"/>
            <a:chOff x="753300" y="183857"/>
            <a:chExt cx="369570" cy="1094740"/>
          </a:xfrm>
        </p:grpSpPr>
        <p:sp>
          <p:nvSpPr>
            <p:cNvPr id="24" name="object 24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3777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53300" y="718527"/>
              <a:ext cx="369569" cy="559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81175" y="458685"/>
            <a:ext cx="1205230" cy="814705"/>
            <a:chOff x="1381175" y="458685"/>
            <a:chExt cx="1205230" cy="814705"/>
          </a:xfrm>
        </p:grpSpPr>
        <p:sp>
          <p:nvSpPr>
            <p:cNvPr id="33" name="object 33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54024" y="1041279"/>
              <a:ext cx="1032126" cy="2319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50393" y="840999"/>
            <a:ext cx="2286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R</a:t>
            </a:r>
            <a:r>
              <a:rPr dirty="0" sz="550" spc="15">
                <a:latin typeface="Times New Roman"/>
                <a:cs typeface="Times New Roman"/>
              </a:rPr>
              <a:t>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50393" y="1111001"/>
            <a:ext cx="38036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Fast</a:t>
            </a:r>
            <a:r>
              <a:rPr dirty="0" sz="550" spc="-1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0393" y="1434991"/>
            <a:ext cx="43815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Faster</a:t>
            </a:r>
            <a:r>
              <a:rPr dirty="0" sz="550" spc="-20">
                <a:latin typeface="Times New Roman"/>
                <a:cs typeface="Times New Roman"/>
              </a:rPr>
              <a:t> </a:t>
            </a: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8525" y="1339824"/>
            <a:ext cx="656590" cy="247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54024" y="1347273"/>
            <a:ext cx="1032126" cy="2319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264395" y="100849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Let </a:t>
            </a:r>
            <a:r>
              <a:rPr dirty="0" sz="1100" spc="25">
                <a:latin typeface="Times New Roman"/>
                <a:cs typeface="Times New Roman"/>
              </a:rPr>
              <a:t>us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>
                <a:latin typeface="Times New Roman"/>
                <a:cs typeface="Times New Roman"/>
              </a:rPr>
              <a:t>how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15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>
                <a:latin typeface="Times New Roman"/>
                <a:cs typeface="Times New Roman"/>
              </a:rPr>
              <a:t>evolved over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40">
                <a:latin typeface="Times New Roman"/>
                <a:cs typeface="Times New Roman"/>
              </a:rPr>
              <a:t>time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44583" y="568426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264395" y="482954"/>
            <a:ext cx="2268855" cy="1854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Propose </a:t>
            </a:r>
            <a:r>
              <a:rPr dirty="0" sz="1100" spc="15">
                <a:latin typeface="Times New Roman"/>
                <a:cs typeface="Times New Roman"/>
              </a:rPr>
              <a:t>all possible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20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varying </a:t>
            </a:r>
            <a:r>
              <a:rPr dirty="0" sz="1100" spc="-5">
                <a:latin typeface="Times New Roman"/>
                <a:cs typeface="Times New Roman"/>
              </a:rPr>
              <a:t>sizes </a:t>
            </a:r>
            <a:r>
              <a:rPr dirty="0" sz="1100" spc="35">
                <a:latin typeface="Times New Roman"/>
                <a:cs typeface="Times New Roman"/>
              </a:rPr>
              <a:t>(almost </a:t>
            </a:r>
            <a:r>
              <a:rPr dirty="0" sz="1100" spc="55">
                <a:latin typeface="Times New Roman"/>
                <a:cs typeface="Times New Roman"/>
              </a:rPr>
              <a:t>brute  </a:t>
            </a:r>
            <a:r>
              <a:rPr dirty="0" sz="1100" spc="10">
                <a:latin typeface="Times New Roman"/>
                <a:cs typeface="Times New Roman"/>
              </a:rPr>
              <a:t>force)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5">
                <a:latin typeface="Times New Roman"/>
                <a:cs typeface="Times New Roman"/>
              </a:rPr>
              <a:t>Use </a:t>
            </a:r>
            <a:r>
              <a:rPr dirty="0" sz="1100" spc="40">
                <a:latin typeface="Times New Roman"/>
                <a:cs typeface="Times New Roman"/>
              </a:rPr>
              <a:t>handcrafted </a:t>
            </a:r>
            <a:r>
              <a:rPr dirty="0" sz="1100" spc="30">
                <a:latin typeface="Times New Roman"/>
                <a:cs typeface="Times New Roman"/>
              </a:rPr>
              <a:t>features</a:t>
            </a:r>
            <a:r>
              <a:rPr dirty="0" sz="1100" spc="335">
                <a:latin typeface="Times New Roman"/>
                <a:cs typeface="Times New Roman"/>
              </a:rPr>
              <a:t> </a:t>
            </a:r>
            <a:r>
              <a:rPr dirty="0" sz="1100" spc="50">
                <a:latin typeface="Times New Roman"/>
                <a:cs typeface="Times New Roman"/>
              </a:rPr>
              <a:t>(SIFT,  </a:t>
            </a:r>
            <a:r>
              <a:rPr dirty="0" sz="1100" spc="45">
                <a:latin typeface="Times New Roman"/>
                <a:cs typeface="Times New Roman"/>
              </a:rPr>
              <a:t>HOG)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Train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5">
                <a:latin typeface="Times New Roman"/>
                <a:cs typeface="Times New Roman"/>
              </a:rPr>
              <a:t>linear </a:t>
            </a:r>
            <a:r>
              <a:rPr dirty="0" sz="1100">
                <a:latin typeface="Times New Roman"/>
                <a:cs typeface="Times New Roman"/>
              </a:rPr>
              <a:t>classifier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0">
                <a:latin typeface="Times New Roman"/>
                <a:cs typeface="Times New Roman"/>
              </a:rPr>
              <a:t>these  features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29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>
                <a:latin typeface="Times New Roman"/>
                <a:cs typeface="Times New Roman"/>
              </a:rPr>
              <a:t>now </a:t>
            </a:r>
            <a:r>
              <a:rPr dirty="0" sz="1100" spc="-5">
                <a:latin typeface="Times New Roman"/>
                <a:cs typeface="Times New Roman"/>
              </a:rPr>
              <a:t>see </a:t>
            </a:r>
            <a:r>
              <a:rPr dirty="0" sz="1100" spc="45">
                <a:latin typeface="Times New Roman"/>
                <a:cs typeface="Times New Roman"/>
              </a:rPr>
              <a:t>three </a:t>
            </a:r>
            <a:r>
              <a:rPr dirty="0" sz="1100" spc="30">
                <a:latin typeface="Times New Roman"/>
                <a:cs typeface="Times New Roman"/>
              </a:rPr>
              <a:t>algorithms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85">
                <a:latin typeface="Times New Roman"/>
                <a:cs typeface="Times New Roman"/>
              </a:rPr>
              <a:t>that  </a:t>
            </a:r>
            <a:r>
              <a:rPr dirty="0" sz="1100" spc="10">
                <a:latin typeface="Times New Roman"/>
                <a:cs typeface="Times New Roman"/>
              </a:rPr>
              <a:t>progressively </a:t>
            </a:r>
            <a:r>
              <a:rPr dirty="0" sz="1100" spc="15">
                <a:latin typeface="Times New Roman"/>
                <a:cs typeface="Times New Roman"/>
              </a:rPr>
              <a:t>improve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0">
                <a:latin typeface="Times New Roman"/>
                <a:cs typeface="Times New Roman"/>
              </a:rPr>
              <a:t>compo-  </a:t>
            </a:r>
            <a:r>
              <a:rPr dirty="0" sz="1100" spc="35">
                <a:latin typeface="Times New Roman"/>
                <a:cs typeface="Times New Roman"/>
              </a:rPr>
              <a:t>nents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144583" y="1122616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44583" y="1504721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44583" y="1886826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2" name="object 5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72033" y="1212123"/>
            <a:ext cx="441579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25" b="1">
                <a:latin typeface="Georgia"/>
                <a:cs typeface="Georgia"/>
              </a:rPr>
              <a:t>Module </a:t>
            </a:r>
            <a:r>
              <a:rPr dirty="0" sz="1400" spc="-10" b="1">
                <a:latin typeface="Georgia"/>
                <a:cs typeface="Georgia"/>
              </a:rPr>
              <a:t>12.2 </a:t>
            </a:r>
            <a:r>
              <a:rPr dirty="0" sz="1400" spc="-70" b="1">
                <a:latin typeface="Georgia"/>
                <a:cs typeface="Georgia"/>
              </a:rPr>
              <a:t>: </a:t>
            </a:r>
            <a:r>
              <a:rPr dirty="0" sz="1400" spc="90" b="1">
                <a:latin typeface="Georgia"/>
                <a:cs typeface="Georgia"/>
              </a:rPr>
              <a:t>RCNN </a:t>
            </a:r>
            <a:r>
              <a:rPr dirty="0" sz="1400" spc="-50" b="1">
                <a:latin typeface="Georgia"/>
                <a:cs typeface="Georgia"/>
              </a:rPr>
              <a:t>model </a:t>
            </a:r>
            <a:r>
              <a:rPr dirty="0" sz="1400" spc="-75" b="1">
                <a:latin typeface="Georgia"/>
                <a:cs typeface="Georgia"/>
              </a:rPr>
              <a:t>for </a:t>
            </a:r>
            <a:r>
              <a:rPr dirty="0" sz="1400" spc="-5" b="1">
                <a:latin typeface="Georgia"/>
                <a:cs typeface="Georgia"/>
              </a:rPr>
              <a:t>object</a:t>
            </a:r>
            <a:r>
              <a:rPr dirty="0" sz="1400" spc="40" b="1">
                <a:latin typeface="Georgia"/>
                <a:cs typeface="Georgia"/>
              </a:rPr>
              <a:t> </a:t>
            </a:r>
            <a:r>
              <a:rPr dirty="0" sz="1400" spc="-30" b="1">
                <a:latin typeface="Georgia"/>
                <a:cs typeface="Georgia"/>
              </a:rPr>
              <a:t>detection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670"/>
              </a:lnSpc>
            </a:pPr>
            <a:r>
              <a:rPr dirty="0" spc="95"/>
              <a:t>9</a:t>
            </a:r>
            <a:r>
              <a:rPr dirty="0" spc="95"/>
              <a:t>/47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1673860" cy="766445"/>
            <a:chOff x="1179281" y="543305"/>
            <a:chExt cx="1673860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7717" y="717524"/>
            <a:ext cx="1038860" cy="525780"/>
            <a:chOff x="1757717" y="717524"/>
            <a:chExt cx="1038860" cy="525780"/>
          </a:xfrm>
        </p:grpSpPr>
        <p:sp>
          <p:nvSpPr>
            <p:cNvPr id="17" name="object 17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5" name="object 25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0" name="object 60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794354" y="543305"/>
            <a:ext cx="922655" cy="766445"/>
            <a:chOff x="2794354" y="543305"/>
            <a:chExt cx="922655" cy="766445"/>
          </a:xfrm>
        </p:grpSpPr>
        <p:sp>
          <p:nvSpPr>
            <p:cNvPr id="94" name="object 94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9" name="object 109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9" name="object 119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3828503" y="940136"/>
            <a:ext cx="5448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828503" y="1043387"/>
            <a:ext cx="41084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0">
                <a:latin typeface="Times New Roman"/>
                <a:cs typeface="Times New Roman"/>
              </a:rPr>
              <a:t>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3360950" y="932133"/>
            <a:ext cx="1219835" cy="680085"/>
            <a:chOff x="3360950" y="932133"/>
            <a:chExt cx="1219835" cy="680085"/>
          </a:xfrm>
        </p:grpSpPr>
        <p:sp>
          <p:nvSpPr>
            <p:cNvPr id="132" name="object 132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7" name="object 13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8" name="object 13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2" name="object 1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1673860" cy="766445"/>
            <a:chOff x="1179281" y="543305"/>
            <a:chExt cx="1673860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7717" y="717524"/>
            <a:ext cx="1038860" cy="525780"/>
            <a:chOff x="1757717" y="717524"/>
            <a:chExt cx="1038860" cy="525780"/>
          </a:xfrm>
        </p:grpSpPr>
        <p:sp>
          <p:nvSpPr>
            <p:cNvPr id="17" name="object 17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5" name="object 25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0" name="object 60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794354" y="543305"/>
            <a:ext cx="922655" cy="766445"/>
            <a:chOff x="2794354" y="543305"/>
            <a:chExt cx="922655" cy="766445"/>
          </a:xfrm>
        </p:grpSpPr>
        <p:sp>
          <p:nvSpPr>
            <p:cNvPr id="94" name="object 94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9" name="object 109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9" name="object 119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67855" y="932133"/>
            <a:ext cx="4312920" cy="2018664"/>
            <a:chOff x="267855" y="932133"/>
            <a:chExt cx="4312920" cy="2018664"/>
          </a:xfrm>
        </p:grpSpPr>
        <p:sp>
          <p:nvSpPr>
            <p:cNvPr id="131" name="object 131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267855" y="1647228"/>
              <a:ext cx="1960245" cy="13030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2640558" y="1851342"/>
              <a:ext cx="63233" cy="632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8" name="object 138"/>
          <p:cNvSpPr txBox="1"/>
          <p:nvPr/>
        </p:nvSpPr>
        <p:spPr>
          <a:xfrm>
            <a:off x="2760357" y="1765857"/>
            <a:ext cx="23888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 b="1">
                <a:latin typeface="Georgia"/>
                <a:cs typeface="Georgia"/>
              </a:rPr>
              <a:t>Selective </a:t>
            </a:r>
            <a:r>
              <a:rPr dirty="0" sz="1100" spc="-50" b="1">
                <a:latin typeface="Georgia"/>
                <a:cs typeface="Georgia"/>
              </a:rPr>
              <a:t>Search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0" name="object 1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" name="object 14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3" name="object 1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4" name="object 1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1673860" cy="766445"/>
            <a:chOff x="1179281" y="543305"/>
            <a:chExt cx="1673860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7717" y="717524"/>
            <a:ext cx="1038860" cy="525780"/>
            <a:chOff x="1757717" y="717524"/>
            <a:chExt cx="1038860" cy="525780"/>
          </a:xfrm>
        </p:grpSpPr>
        <p:sp>
          <p:nvSpPr>
            <p:cNvPr id="17" name="object 17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5" name="object 25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0" name="object 60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794354" y="543305"/>
            <a:ext cx="922655" cy="766445"/>
            <a:chOff x="2794354" y="543305"/>
            <a:chExt cx="922655" cy="766445"/>
          </a:xfrm>
        </p:grpSpPr>
        <p:sp>
          <p:nvSpPr>
            <p:cNvPr id="94" name="object 94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9" name="object 109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9" name="object 119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67855" y="932133"/>
            <a:ext cx="4312920" cy="2018664"/>
            <a:chOff x="267855" y="932133"/>
            <a:chExt cx="4312920" cy="2018664"/>
          </a:xfrm>
        </p:grpSpPr>
        <p:sp>
          <p:nvSpPr>
            <p:cNvPr id="131" name="object 131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267855" y="1647228"/>
              <a:ext cx="1960245" cy="13030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2640558" y="1851342"/>
              <a:ext cx="63233" cy="632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640558" y="2061375"/>
              <a:ext cx="63233" cy="632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/>
          <p:cNvSpPr txBox="1"/>
          <p:nvPr/>
        </p:nvSpPr>
        <p:spPr>
          <a:xfrm>
            <a:off x="2760357" y="1722079"/>
            <a:ext cx="277241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25" b="1">
                <a:latin typeface="Georgia"/>
                <a:cs typeface="Georgia"/>
              </a:rPr>
              <a:t>Selective </a:t>
            </a:r>
            <a:r>
              <a:rPr dirty="0" sz="1100" spc="-50" b="1">
                <a:latin typeface="Georgia"/>
                <a:cs typeface="Georgia"/>
              </a:rPr>
              <a:t>Search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15">
                <a:latin typeface="Times New Roman"/>
                <a:cs typeface="Times New Roman"/>
              </a:rPr>
              <a:t>Does </a:t>
            </a:r>
            <a:r>
              <a:rPr dirty="0" sz="1100" spc="20">
                <a:latin typeface="Times New Roman"/>
                <a:cs typeface="Times New Roman"/>
              </a:rPr>
              <a:t>hierarchical </a:t>
            </a:r>
            <a:r>
              <a:rPr dirty="0" sz="1100" spc="25">
                <a:latin typeface="Times New Roman"/>
                <a:cs typeface="Times New Roman"/>
              </a:rPr>
              <a:t>clustering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scales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1" name="object 14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5" name="object 1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5065" y="1212123"/>
            <a:ext cx="425005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25" b="1">
                <a:latin typeface="Georgia"/>
                <a:cs typeface="Georgia"/>
              </a:rPr>
              <a:t>Module </a:t>
            </a:r>
            <a:r>
              <a:rPr dirty="0" sz="1400" spc="35" b="1">
                <a:latin typeface="Georgia"/>
                <a:cs typeface="Georgia"/>
              </a:rPr>
              <a:t>12.1 </a:t>
            </a:r>
            <a:r>
              <a:rPr dirty="0" sz="1400" spc="-70" b="1">
                <a:latin typeface="Georgia"/>
                <a:cs typeface="Georgia"/>
              </a:rPr>
              <a:t>: </a:t>
            </a:r>
            <a:r>
              <a:rPr dirty="0" sz="1400" spc="-35" b="1">
                <a:latin typeface="Georgia"/>
                <a:cs typeface="Georgia"/>
              </a:rPr>
              <a:t>Introduction </a:t>
            </a:r>
            <a:r>
              <a:rPr dirty="0" sz="1400" spc="-10" b="1">
                <a:latin typeface="Georgia"/>
                <a:cs typeface="Georgia"/>
              </a:rPr>
              <a:t>to </a:t>
            </a:r>
            <a:r>
              <a:rPr dirty="0" sz="1400" spc="-5" b="1">
                <a:latin typeface="Georgia"/>
                <a:cs typeface="Georgia"/>
              </a:rPr>
              <a:t>object</a:t>
            </a:r>
            <a:r>
              <a:rPr dirty="0" sz="1400" spc="75" b="1">
                <a:latin typeface="Georgia"/>
                <a:cs typeface="Georgia"/>
              </a:rPr>
              <a:t> </a:t>
            </a:r>
            <a:r>
              <a:rPr dirty="0" sz="1400" spc="-30" b="1">
                <a:latin typeface="Georgia"/>
                <a:cs typeface="Georgia"/>
              </a:rPr>
              <a:t>detection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1</a:t>
            </a:fld>
            <a:r>
              <a:rPr dirty="0" spc="95"/>
              <a:t>/47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1673860" cy="766445"/>
            <a:chOff x="1179281" y="543305"/>
            <a:chExt cx="1673860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7717" y="717524"/>
            <a:ext cx="1038860" cy="525780"/>
            <a:chOff x="1757717" y="717524"/>
            <a:chExt cx="1038860" cy="525780"/>
          </a:xfrm>
        </p:grpSpPr>
        <p:sp>
          <p:nvSpPr>
            <p:cNvPr id="17" name="object 17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5" name="object 25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0" name="object 60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794354" y="543305"/>
            <a:ext cx="922655" cy="766445"/>
            <a:chOff x="2794354" y="543305"/>
            <a:chExt cx="922655" cy="766445"/>
          </a:xfrm>
        </p:grpSpPr>
        <p:sp>
          <p:nvSpPr>
            <p:cNvPr id="94" name="object 94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9" name="object 109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9" name="object 119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67855" y="932133"/>
            <a:ext cx="4312920" cy="2018664"/>
            <a:chOff x="267855" y="932133"/>
            <a:chExt cx="4312920" cy="2018664"/>
          </a:xfrm>
        </p:grpSpPr>
        <p:sp>
          <p:nvSpPr>
            <p:cNvPr id="131" name="object 131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267855" y="1647228"/>
              <a:ext cx="1960245" cy="13030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2640558" y="1851342"/>
              <a:ext cx="63233" cy="632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640558" y="2061375"/>
              <a:ext cx="63233" cy="632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640558" y="2271407"/>
              <a:ext cx="63233" cy="632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2760357" y="1722079"/>
            <a:ext cx="2773045" cy="8280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25" b="1">
                <a:latin typeface="Georgia"/>
                <a:cs typeface="Georgia"/>
              </a:rPr>
              <a:t>Selective </a:t>
            </a:r>
            <a:r>
              <a:rPr dirty="0" sz="1100" spc="-50" b="1">
                <a:latin typeface="Georgia"/>
                <a:cs typeface="Georgia"/>
              </a:rPr>
              <a:t>Search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15">
                <a:latin typeface="Times New Roman"/>
                <a:cs typeface="Times New Roman"/>
              </a:rPr>
              <a:t>Does </a:t>
            </a:r>
            <a:r>
              <a:rPr dirty="0" sz="1100" spc="20">
                <a:latin typeface="Times New Roman"/>
                <a:cs typeface="Times New Roman"/>
              </a:rPr>
              <a:t>hierarchical </a:t>
            </a:r>
            <a:r>
              <a:rPr dirty="0" sz="1100" spc="25">
                <a:latin typeface="Times New Roman"/>
                <a:cs typeface="Times New Roman"/>
              </a:rPr>
              <a:t>clustering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scales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dirty="0" sz="1100" spc="20">
                <a:latin typeface="Times New Roman"/>
                <a:cs typeface="Times New Roman"/>
              </a:rPr>
              <a:t>For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example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figures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from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left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right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show  </a:t>
            </a:r>
            <a:r>
              <a:rPr dirty="0" sz="1100" spc="25">
                <a:latin typeface="Times New Roman"/>
                <a:cs typeface="Times New Roman"/>
              </a:rPr>
              <a:t>clusters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increasing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2" name="object 14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6" name="object 1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1673860" cy="766445"/>
            <a:chOff x="1179281" y="543305"/>
            <a:chExt cx="1673860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7717" y="717524"/>
            <a:ext cx="1038860" cy="525780"/>
            <a:chOff x="1757717" y="717524"/>
            <a:chExt cx="1038860" cy="525780"/>
          </a:xfrm>
        </p:grpSpPr>
        <p:sp>
          <p:nvSpPr>
            <p:cNvPr id="17" name="object 17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5" name="object 25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0" name="object 60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794354" y="543305"/>
            <a:ext cx="922655" cy="766445"/>
            <a:chOff x="2794354" y="543305"/>
            <a:chExt cx="922655" cy="766445"/>
          </a:xfrm>
        </p:grpSpPr>
        <p:sp>
          <p:nvSpPr>
            <p:cNvPr id="94" name="object 94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9" name="object 109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9" name="object 119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67855" y="932133"/>
            <a:ext cx="4312920" cy="2018664"/>
            <a:chOff x="267855" y="932133"/>
            <a:chExt cx="4312920" cy="2018664"/>
          </a:xfrm>
        </p:grpSpPr>
        <p:sp>
          <p:nvSpPr>
            <p:cNvPr id="131" name="object 131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267855" y="1647228"/>
              <a:ext cx="1960245" cy="13030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2640558" y="1851342"/>
              <a:ext cx="63233" cy="6323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640558" y="2061375"/>
              <a:ext cx="63233" cy="632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640558" y="2271407"/>
              <a:ext cx="63233" cy="632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2640558" y="2653512"/>
              <a:ext cx="63233" cy="632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2760357" y="1722079"/>
            <a:ext cx="2773045" cy="12103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25" b="1">
                <a:latin typeface="Georgia"/>
                <a:cs typeface="Georgia"/>
              </a:rPr>
              <a:t>Selective </a:t>
            </a:r>
            <a:r>
              <a:rPr dirty="0" sz="1100" spc="-50" b="1">
                <a:latin typeface="Georgia"/>
                <a:cs typeface="Georgia"/>
              </a:rPr>
              <a:t>Search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proposals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15">
                <a:latin typeface="Times New Roman"/>
                <a:cs typeface="Times New Roman"/>
              </a:rPr>
              <a:t>Does </a:t>
            </a:r>
            <a:r>
              <a:rPr dirty="0" sz="1100" spc="20">
                <a:latin typeface="Times New Roman"/>
                <a:cs typeface="Times New Roman"/>
              </a:rPr>
              <a:t>hierarchical </a:t>
            </a:r>
            <a:r>
              <a:rPr dirty="0" sz="1100" spc="25">
                <a:latin typeface="Times New Roman"/>
                <a:cs typeface="Times New Roman"/>
              </a:rPr>
              <a:t>clustering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scales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dirty="0" sz="1100" spc="20">
                <a:latin typeface="Times New Roman"/>
                <a:cs typeface="Times New Roman"/>
              </a:rPr>
              <a:t>For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example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figures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from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left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right</a:t>
            </a:r>
            <a:r>
              <a:rPr dirty="0" sz="1100" spc="-5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show  </a:t>
            </a:r>
            <a:r>
              <a:rPr dirty="0" sz="1100" spc="25">
                <a:latin typeface="Times New Roman"/>
                <a:cs typeface="Times New Roman"/>
              </a:rPr>
              <a:t>clusters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increasing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Times New Roman"/>
                <a:cs typeface="Times New Roman"/>
              </a:rPr>
              <a:t>Such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20">
                <a:latin typeface="Times New Roman"/>
                <a:cs typeface="Times New Roman"/>
              </a:rPr>
              <a:t>hierarchical </a:t>
            </a:r>
            <a:r>
              <a:rPr dirty="0" sz="1100" spc="25">
                <a:latin typeface="Times New Roman"/>
                <a:cs typeface="Times New Roman"/>
              </a:rPr>
              <a:t>clustering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important  </a:t>
            </a:r>
            <a:r>
              <a:rPr dirty="0" sz="1100" spc="25">
                <a:latin typeface="Times New Roman"/>
                <a:cs typeface="Times New Roman"/>
              </a:rPr>
              <a:t>as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0">
                <a:latin typeface="Times New Roman"/>
                <a:cs typeface="Times New Roman"/>
              </a:rPr>
              <a:t>may </a:t>
            </a:r>
            <a:r>
              <a:rPr dirty="0" sz="1100" spc="10">
                <a:latin typeface="Times New Roman"/>
                <a:cs typeface="Times New Roman"/>
              </a:rPr>
              <a:t>find </a:t>
            </a:r>
            <a:r>
              <a:rPr dirty="0" sz="1100" spc="15">
                <a:latin typeface="Times New Roman"/>
                <a:cs typeface="Times New Roman"/>
              </a:rPr>
              <a:t>different </a:t>
            </a:r>
            <a:r>
              <a:rPr dirty="0" sz="1100" spc="35">
                <a:latin typeface="Times New Roman"/>
                <a:cs typeface="Times New Roman"/>
              </a:rPr>
              <a:t>objects </a:t>
            </a:r>
            <a:r>
              <a:rPr dirty="0" sz="1100" spc="85">
                <a:latin typeface="Times New Roman"/>
                <a:cs typeface="Times New Roman"/>
              </a:rPr>
              <a:t>at</a:t>
            </a:r>
            <a:r>
              <a:rPr dirty="0" sz="1100" spc="-114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3" name="object 14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" name="object 145"/>
          <p:cNvSpPr txBox="1"/>
          <p:nvPr/>
        </p:nvSpPr>
        <p:spPr>
          <a:xfrm>
            <a:off x="2760357" y="2946821"/>
            <a:ext cx="1771650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5">
                <a:latin typeface="Times New Roman"/>
                <a:cs typeface="Times New Roman"/>
              </a:rPr>
              <a:t>scales</a:t>
            </a:r>
            <a:endParaRPr sz="1100">
              <a:latin typeface="Times New Roman"/>
              <a:cs typeface="Times New Roman"/>
            </a:endParaRPr>
          </a:p>
          <a:p>
            <a:pPr marL="227329">
              <a:lnSpc>
                <a:spcPct val="100000"/>
              </a:lnSpc>
              <a:spcBef>
                <a:spcPts val="280"/>
              </a:spcBef>
            </a:pPr>
            <a:r>
              <a:rPr dirty="0" sz="600" spc="75">
                <a:solidFill>
                  <a:srgbClr val="FFFFFF"/>
                </a:solidFill>
                <a:latin typeface="Times New Roman"/>
                <a:cs typeface="Times New Roman"/>
              </a:rPr>
              <a:t>CS7015 </a:t>
            </a:r>
            <a:r>
              <a:rPr dirty="0" sz="600" spc="85">
                <a:solidFill>
                  <a:srgbClr val="FFFFFF"/>
                </a:solidFill>
                <a:latin typeface="Times New Roman"/>
                <a:cs typeface="Times New Roman"/>
              </a:rPr>
              <a:t>(Deep </a:t>
            </a:r>
            <a:r>
              <a:rPr dirty="0" sz="600" spc="80">
                <a:solidFill>
                  <a:srgbClr val="FFFFFF"/>
                </a:solidFill>
                <a:latin typeface="Times New Roman"/>
                <a:cs typeface="Times New Roman"/>
              </a:rPr>
              <a:t>Learning) </a:t>
            </a:r>
            <a:r>
              <a:rPr dirty="0" sz="600" spc="4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dirty="0" sz="600" spc="80">
                <a:solidFill>
                  <a:srgbClr val="FFFFFF"/>
                </a:solidFill>
                <a:latin typeface="Times New Roman"/>
                <a:cs typeface="Times New Roman"/>
              </a:rPr>
              <a:t>Lecture</a:t>
            </a:r>
            <a:r>
              <a:rPr dirty="0" sz="6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600" spc="65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10/47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1673860" cy="766445"/>
            <a:chOff x="1179281" y="543305"/>
            <a:chExt cx="1673860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7717" y="717524"/>
            <a:ext cx="1038860" cy="525780"/>
            <a:chOff x="1757717" y="717524"/>
            <a:chExt cx="1038860" cy="525780"/>
          </a:xfrm>
        </p:grpSpPr>
        <p:sp>
          <p:nvSpPr>
            <p:cNvPr id="17" name="object 17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5" name="object 25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0" name="object 60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794354" y="543305"/>
            <a:ext cx="922655" cy="766445"/>
            <a:chOff x="2794354" y="543305"/>
            <a:chExt cx="922655" cy="766445"/>
          </a:xfrm>
        </p:grpSpPr>
        <p:sp>
          <p:nvSpPr>
            <p:cNvPr id="94" name="object 94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9" name="object 109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9" name="object 119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3828503" y="940136"/>
            <a:ext cx="5448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828503" y="1043387"/>
            <a:ext cx="41084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0">
                <a:latin typeface="Times New Roman"/>
                <a:cs typeface="Times New Roman"/>
              </a:rPr>
              <a:t>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3360950" y="932133"/>
            <a:ext cx="1219835" cy="680085"/>
            <a:chOff x="3360950" y="932133"/>
            <a:chExt cx="1219835" cy="680085"/>
          </a:xfrm>
        </p:grpSpPr>
        <p:sp>
          <p:nvSpPr>
            <p:cNvPr id="132" name="object 132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7" name="object 137"/>
          <p:cNvGrpSpPr/>
          <p:nvPr/>
        </p:nvGrpSpPr>
        <p:grpSpPr>
          <a:xfrm>
            <a:off x="240000" y="1653520"/>
            <a:ext cx="759460" cy="788035"/>
            <a:chOff x="240000" y="1653520"/>
            <a:chExt cx="759460" cy="788035"/>
          </a:xfrm>
        </p:grpSpPr>
        <p:sp>
          <p:nvSpPr>
            <p:cNvPr id="138" name="object 138"/>
            <p:cNvSpPr/>
            <p:nvPr/>
          </p:nvSpPr>
          <p:spPr>
            <a:xfrm>
              <a:off x="245061" y="1658581"/>
              <a:ext cx="749300" cy="777875"/>
            </a:xfrm>
            <a:custGeom>
              <a:avLst/>
              <a:gdLst/>
              <a:ahLst/>
              <a:cxnLst/>
              <a:rect l="l" t="t" r="r" b="b"/>
              <a:pathLst>
                <a:path w="749300" h="777875">
                  <a:moveTo>
                    <a:pt x="69820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27000"/>
                  </a:lnTo>
                  <a:lnTo>
                    <a:pt x="3977" y="746701"/>
                  </a:lnTo>
                  <a:lnTo>
                    <a:pt x="14823" y="762788"/>
                  </a:lnTo>
                  <a:lnTo>
                    <a:pt x="30910" y="773634"/>
                  </a:lnTo>
                  <a:lnTo>
                    <a:pt x="50610" y="777611"/>
                  </a:lnTo>
                  <a:lnTo>
                    <a:pt x="698202" y="777611"/>
                  </a:lnTo>
                  <a:lnTo>
                    <a:pt x="717903" y="773634"/>
                  </a:lnTo>
                  <a:lnTo>
                    <a:pt x="733990" y="762788"/>
                  </a:lnTo>
                  <a:lnTo>
                    <a:pt x="744836" y="746701"/>
                  </a:lnTo>
                  <a:lnTo>
                    <a:pt x="748813" y="727000"/>
                  </a:lnTo>
                  <a:lnTo>
                    <a:pt x="748813" y="50610"/>
                  </a:lnTo>
                  <a:lnTo>
                    <a:pt x="744836" y="30910"/>
                  </a:lnTo>
                  <a:lnTo>
                    <a:pt x="733990" y="14823"/>
                  </a:lnTo>
                  <a:lnTo>
                    <a:pt x="717903" y="3977"/>
                  </a:lnTo>
                  <a:lnTo>
                    <a:pt x="698202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45061" y="1658581"/>
              <a:ext cx="749300" cy="777875"/>
            </a:xfrm>
            <a:custGeom>
              <a:avLst/>
              <a:gdLst/>
              <a:ahLst/>
              <a:cxnLst/>
              <a:rect l="l" t="t" r="r" b="b"/>
              <a:pathLst>
                <a:path w="749300" h="777875">
                  <a:moveTo>
                    <a:pt x="748813" y="727000"/>
                  </a:moveTo>
                  <a:lnTo>
                    <a:pt x="748813" y="50610"/>
                  </a:lnTo>
                  <a:lnTo>
                    <a:pt x="744836" y="30910"/>
                  </a:lnTo>
                  <a:lnTo>
                    <a:pt x="733990" y="14823"/>
                  </a:lnTo>
                  <a:lnTo>
                    <a:pt x="717903" y="3977"/>
                  </a:lnTo>
                  <a:lnTo>
                    <a:pt x="698202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27000"/>
                  </a:lnTo>
                  <a:lnTo>
                    <a:pt x="3977" y="746701"/>
                  </a:lnTo>
                  <a:lnTo>
                    <a:pt x="14823" y="762788"/>
                  </a:lnTo>
                  <a:lnTo>
                    <a:pt x="30910" y="773634"/>
                  </a:lnTo>
                  <a:lnTo>
                    <a:pt x="50610" y="777611"/>
                  </a:lnTo>
                  <a:lnTo>
                    <a:pt x="698202" y="777611"/>
                  </a:lnTo>
                  <a:lnTo>
                    <a:pt x="717903" y="773634"/>
                  </a:lnTo>
                  <a:lnTo>
                    <a:pt x="733990" y="762788"/>
                  </a:lnTo>
                  <a:lnTo>
                    <a:pt x="744836" y="746701"/>
                  </a:lnTo>
                  <a:lnTo>
                    <a:pt x="748813" y="727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288759" y="1688972"/>
              <a:ext cx="661416" cy="68808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1" name="object 14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2" name="object 14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6" name="object 1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1673860" cy="766445"/>
            <a:chOff x="1179281" y="543305"/>
            <a:chExt cx="1673860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7717" y="717524"/>
            <a:ext cx="1038860" cy="525780"/>
            <a:chOff x="1757717" y="717524"/>
            <a:chExt cx="1038860" cy="525780"/>
          </a:xfrm>
        </p:grpSpPr>
        <p:sp>
          <p:nvSpPr>
            <p:cNvPr id="17" name="object 17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5" name="object 25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0" name="object 60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794354" y="543305"/>
            <a:ext cx="922655" cy="766445"/>
            <a:chOff x="2794354" y="543305"/>
            <a:chExt cx="922655" cy="766445"/>
          </a:xfrm>
        </p:grpSpPr>
        <p:sp>
          <p:nvSpPr>
            <p:cNvPr id="94" name="object 94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9" name="object 109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9" name="object 119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3360950" y="932133"/>
            <a:ext cx="1219835" cy="680085"/>
            <a:chOff x="3360950" y="932133"/>
            <a:chExt cx="1219835" cy="680085"/>
          </a:xfrm>
        </p:grpSpPr>
        <p:sp>
          <p:nvSpPr>
            <p:cNvPr id="131" name="object 131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6" name="object 136"/>
          <p:cNvGrpSpPr/>
          <p:nvPr/>
        </p:nvGrpSpPr>
        <p:grpSpPr>
          <a:xfrm>
            <a:off x="240000" y="1653520"/>
            <a:ext cx="1335405" cy="788035"/>
            <a:chOff x="240000" y="1653520"/>
            <a:chExt cx="1335405" cy="788035"/>
          </a:xfrm>
        </p:grpSpPr>
        <p:sp>
          <p:nvSpPr>
            <p:cNvPr id="137" name="object 137"/>
            <p:cNvSpPr/>
            <p:nvPr/>
          </p:nvSpPr>
          <p:spPr>
            <a:xfrm>
              <a:off x="245061" y="1658581"/>
              <a:ext cx="749300" cy="777875"/>
            </a:xfrm>
            <a:custGeom>
              <a:avLst/>
              <a:gdLst/>
              <a:ahLst/>
              <a:cxnLst/>
              <a:rect l="l" t="t" r="r" b="b"/>
              <a:pathLst>
                <a:path w="749300" h="777875">
                  <a:moveTo>
                    <a:pt x="69820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27000"/>
                  </a:lnTo>
                  <a:lnTo>
                    <a:pt x="3977" y="746701"/>
                  </a:lnTo>
                  <a:lnTo>
                    <a:pt x="14823" y="762788"/>
                  </a:lnTo>
                  <a:lnTo>
                    <a:pt x="30910" y="773634"/>
                  </a:lnTo>
                  <a:lnTo>
                    <a:pt x="50610" y="777611"/>
                  </a:lnTo>
                  <a:lnTo>
                    <a:pt x="698202" y="777611"/>
                  </a:lnTo>
                  <a:lnTo>
                    <a:pt x="717903" y="773634"/>
                  </a:lnTo>
                  <a:lnTo>
                    <a:pt x="733990" y="762788"/>
                  </a:lnTo>
                  <a:lnTo>
                    <a:pt x="744836" y="746701"/>
                  </a:lnTo>
                  <a:lnTo>
                    <a:pt x="748813" y="727000"/>
                  </a:lnTo>
                  <a:lnTo>
                    <a:pt x="748813" y="50610"/>
                  </a:lnTo>
                  <a:lnTo>
                    <a:pt x="744836" y="30910"/>
                  </a:lnTo>
                  <a:lnTo>
                    <a:pt x="733990" y="14823"/>
                  </a:lnTo>
                  <a:lnTo>
                    <a:pt x="717903" y="3977"/>
                  </a:lnTo>
                  <a:lnTo>
                    <a:pt x="698202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45061" y="1658581"/>
              <a:ext cx="749300" cy="777875"/>
            </a:xfrm>
            <a:custGeom>
              <a:avLst/>
              <a:gdLst/>
              <a:ahLst/>
              <a:cxnLst/>
              <a:rect l="l" t="t" r="r" b="b"/>
              <a:pathLst>
                <a:path w="749300" h="777875">
                  <a:moveTo>
                    <a:pt x="748813" y="727000"/>
                  </a:moveTo>
                  <a:lnTo>
                    <a:pt x="748813" y="50610"/>
                  </a:lnTo>
                  <a:lnTo>
                    <a:pt x="744836" y="30910"/>
                  </a:lnTo>
                  <a:lnTo>
                    <a:pt x="733990" y="14823"/>
                  </a:lnTo>
                  <a:lnTo>
                    <a:pt x="717903" y="3977"/>
                  </a:lnTo>
                  <a:lnTo>
                    <a:pt x="698202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27000"/>
                  </a:lnTo>
                  <a:lnTo>
                    <a:pt x="3977" y="746701"/>
                  </a:lnTo>
                  <a:lnTo>
                    <a:pt x="14823" y="762788"/>
                  </a:lnTo>
                  <a:lnTo>
                    <a:pt x="30910" y="773634"/>
                  </a:lnTo>
                  <a:lnTo>
                    <a:pt x="50610" y="777611"/>
                  </a:lnTo>
                  <a:lnTo>
                    <a:pt x="698202" y="777611"/>
                  </a:lnTo>
                  <a:lnTo>
                    <a:pt x="717903" y="773634"/>
                  </a:lnTo>
                  <a:lnTo>
                    <a:pt x="733990" y="762788"/>
                  </a:lnTo>
                  <a:lnTo>
                    <a:pt x="744836" y="746701"/>
                  </a:lnTo>
                  <a:lnTo>
                    <a:pt x="748813" y="727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88759" y="1688972"/>
              <a:ext cx="661416" cy="68808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109075" y="1687383"/>
              <a:ext cx="461009" cy="691515"/>
            </a:xfrm>
            <a:custGeom>
              <a:avLst/>
              <a:gdLst/>
              <a:ahLst/>
              <a:cxnLst/>
              <a:rect l="l" t="t" r="r" b="b"/>
              <a:pathLst>
                <a:path w="461009" h="691514">
                  <a:moveTo>
                    <a:pt x="410198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40598"/>
                  </a:lnTo>
                  <a:lnTo>
                    <a:pt x="3977" y="660299"/>
                  </a:lnTo>
                  <a:lnTo>
                    <a:pt x="14823" y="676386"/>
                  </a:lnTo>
                  <a:lnTo>
                    <a:pt x="30910" y="687232"/>
                  </a:lnTo>
                  <a:lnTo>
                    <a:pt x="50610" y="691209"/>
                  </a:lnTo>
                  <a:lnTo>
                    <a:pt x="410198" y="691209"/>
                  </a:lnTo>
                  <a:lnTo>
                    <a:pt x="429898" y="687232"/>
                  </a:lnTo>
                  <a:lnTo>
                    <a:pt x="445985" y="676386"/>
                  </a:lnTo>
                  <a:lnTo>
                    <a:pt x="456832" y="660299"/>
                  </a:lnTo>
                  <a:lnTo>
                    <a:pt x="460809" y="640598"/>
                  </a:lnTo>
                  <a:lnTo>
                    <a:pt x="460809" y="50610"/>
                  </a:lnTo>
                  <a:lnTo>
                    <a:pt x="456832" y="30910"/>
                  </a:lnTo>
                  <a:lnTo>
                    <a:pt x="445985" y="14823"/>
                  </a:lnTo>
                  <a:lnTo>
                    <a:pt x="429898" y="3977"/>
                  </a:lnTo>
                  <a:lnTo>
                    <a:pt x="410198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109075" y="1687383"/>
              <a:ext cx="461009" cy="691515"/>
            </a:xfrm>
            <a:custGeom>
              <a:avLst/>
              <a:gdLst/>
              <a:ahLst/>
              <a:cxnLst/>
              <a:rect l="l" t="t" r="r" b="b"/>
              <a:pathLst>
                <a:path w="461009" h="691514">
                  <a:moveTo>
                    <a:pt x="460809" y="640598"/>
                  </a:moveTo>
                  <a:lnTo>
                    <a:pt x="460809" y="50610"/>
                  </a:lnTo>
                  <a:lnTo>
                    <a:pt x="456832" y="30910"/>
                  </a:lnTo>
                  <a:lnTo>
                    <a:pt x="445985" y="14823"/>
                  </a:lnTo>
                  <a:lnTo>
                    <a:pt x="429898" y="3977"/>
                  </a:lnTo>
                  <a:lnTo>
                    <a:pt x="410198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40598"/>
                  </a:lnTo>
                  <a:lnTo>
                    <a:pt x="3977" y="660299"/>
                  </a:lnTo>
                  <a:lnTo>
                    <a:pt x="14823" y="676386"/>
                  </a:lnTo>
                  <a:lnTo>
                    <a:pt x="30910" y="687232"/>
                  </a:lnTo>
                  <a:lnTo>
                    <a:pt x="50610" y="691209"/>
                  </a:lnTo>
                  <a:lnTo>
                    <a:pt x="410198" y="691209"/>
                  </a:lnTo>
                  <a:lnTo>
                    <a:pt x="429898" y="687232"/>
                  </a:lnTo>
                  <a:lnTo>
                    <a:pt x="445985" y="676386"/>
                  </a:lnTo>
                  <a:lnTo>
                    <a:pt x="456832" y="660299"/>
                  </a:lnTo>
                  <a:lnTo>
                    <a:pt x="460809" y="640598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160779" y="1750313"/>
              <a:ext cx="357378" cy="5654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965073" y="2032987"/>
              <a:ext cx="193040" cy="0"/>
            </a:xfrm>
            <a:custGeom>
              <a:avLst/>
              <a:gdLst/>
              <a:ahLst/>
              <a:cxnLst/>
              <a:rect l="l" t="t" r="r" b="b"/>
              <a:pathLst>
                <a:path w="193040" h="0">
                  <a:moveTo>
                    <a:pt x="0" y="0"/>
                  </a:moveTo>
                  <a:lnTo>
                    <a:pt x="1926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137954" y="20066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" name="object 145"/>
          <p:cNvSpPr/>
          <p:nvPr/>
        </p:nvSpPr>
        <p:spPr>
          <a:xfrm>
            <a:off x="2640558" y="1851342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2760357" y="1765857"/>
            <a:ext cx="277304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Proposed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regions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are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cropped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form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mini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im-  </a:t>
            </a:r>
            <a:r>
              <a:rPr dirty="0" sz="1100" spc="10">
                <a:latin typeface="Times New Roman"/>
                <a:cs typeface="Times New Roman"/>
              </a:rPr>
              <a:t>ages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8" name="object 14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0" name="object 15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2" name="object 1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1673860" cy="766445"/>
            <a:chOff x="1179281" y="543305"/>
            <a:chExt cx="1673860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7717" y="717524"/>
            <a:ext cx="1038860" cy="525780"/>
            <a:chOff x="1757717" y="717524"/>
            <a:chExt cx="1038860" cy="525780"/>
          </a:xfrm>
        </p:grpSpPr>
        <p:sp>
          <p:nvSpPr>
            <p:cNvPr id="17" name="object 17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5" name="object 25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0" name="object 60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794354" y="543305"/>
            <a:ext cx="922655" cy="766445"/>
            <a:chOff x="2794354" y="543305"/>
            <a:chExt cx="922655" cy="766445"/>
          </a:xfrm>
        </p:grpSpPr>
        <p:sp>
          <p:nvSpPr>
            <p:cNvPr id="94" name="object 94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9" name="object 109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9" name="object 119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3360950" y="932133"/>
            <a:ext cx="1219835" cy="680085"/>
            <a:chOff x="3360950" y="932133"/>
            <a:chExt cx="1219835" cy="680085"/>
          </a:xfrm>
        </p:grpSpPr>
        <p:sp>
          <p:nvSpPr>
            <p:cNvPr id="131" name="object 131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6" name="object 136"/>
          <p:cNvGrpSpPr/>
          <p:nvPr/>
        </p:nvGrpSpPr>
        <p:grpSpPr>
          <a:xfrm>
            <a:off x="240000" y="1653520"/>
            <a:ext cx="2199005" cy="788035"/>
            <a:chOff x="240000" y="1653520"/>
            <a:chExt cx="2199005" cy="788035"/>
          </a:xfrm>
        </p:grpSpPr>
        <p:sp>
          <p:nvSpPr>
            <p:cNvPr id="137" name="object 137"/>
            <p:cNvSpPr/>
            <p:nvPr/>
          </p:nvSpPr>
          <p:spPr>
            <a:xfrm>
              <a:off x="245061" y="1658581"/>
              <a:ext cx="749300" cy="777875"/>
            </a:xfrm>
            <a:custGeom>
              <a:avLst/>
              <a:gdLst/>
              <a:ahLst/>
              <a:cxnLst/>
              <a:rect l="l" t="t" r="r" b="b"/>
              <a:pathLst>
                <a:path w="749300" h="777875">
                  <a:moveTo>
                    <a:pt x="698202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27000"/>
                  </a:lnTo>
                  <a:lnTo>
                    <a:pt x="3977" y="746701"/>
                  </a:lnTo>
                  <a:lnTo>
                    <a:pt x="14823" y="762788"/>
                  </a:lnTo>
                  <a:lnTo>
                    <a:pt x="30910" y="773634"/>
                  </a:lnTo>
                  <a:lnTo>
                    <a:pt x="50610" y="777611"/>
                  </a:lnTo>
                  <a:lnTo>
                    <a:pt x="698202" y="777611"/>
                  </a:lnTo>
                  <a:lnTo>
                    <a:pt x="717903" y="773634"/>
                  </a:lnTo>
                  <a:lnTo>
                    <a:pt x="733990" y="762788"/>
                  </a:lnTo>
                  <a:lnTo>
                    <a:pt x="744836" y="746701"/>
                  </a:lnTo>
                  <a:lnTo>
                    <a:pt x="748813" y="727000"/>
                  </a:lnTo>
                  <a:lnTo>
                    <a:pt x="748813" y="50610"/>
                  </a:lnTo>
                  <a:lnTo>
                    <a:pt x="744836" y="30910"/>
                  </a:lnTo>
                  <a:lnTo>
                    <a:pt x="733990" y="14823"/>
                  </a:lnTo>
                  <a:lnTo>
                    <a:pt x="717903" y="3977"/>
                  </a:lnTo>
                  <a:lnTo>
                    <a:pt x="698202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45061" y="1658581"/>
              <a:ext cx="749300" cy="777875"/>
            </a:xfrm>
            <a:custGeom>
              <a:avLst/>
              <a:gdLst/>
              <a:ahLst/>
              <a:cxnLst/>
              <a:rect l="l" t="t" r="r" b="b"/>
              <a:pathLst>
                <a:path w="749300" h="777875">
                  <a:moveTo>
                    <a:pt x="748813" y="727000"/>
                  </a:moveTo>
                  <a:lnTo>
                    <a:pt x="748813" y="50610"/>
                  </a:lnTo>
                  <a:lnTo>
                    <a:pt x="744836" y="30910"/>
                  </a:lnTo>
                  <a:lnTo>
                    <a:pt x="733990" y="14823"/>
                  </a:lnTo>
                  <a:lnTo>
                    <a:pt x="717903" y="3977"/>
                  </a:lnTo>
                  <a:lnTo>
                    <a:pt x="698202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27000"/>
                  </a:lnTo>
                  <a:lnTo>
                    <a:pt x="3977" y="746701"/>
                  </a:lnTo>
                  <a:lnTo>
                    <a:pt x="14823" y="762788"/>
                  </a:lnTo>
                  <a:lnTo>
                    <a:pt x="30910" y="773634"/>
                  </a:lnTo>
                  <a:lnTo>
                    <a:pt x="50610" y="777611"/>
                  </a:lnTo>
                  <a:lnTo>
                    <a:pt x="698202" y="777611"/>
                  </a:lnTo>
                  <a:lnTo>
                    <a:pt x="717903" y="773634"/>
                  </a:lnTo>
                  <a:lnTo>
                    <a:pt x="733990" y="762788"/>
                  </a:lnTo>
                  <a:lnTo>
                    <a:pt x="744836" y="746701"/>
                  </a:lnTo>
                  <a:lnTo>
                    <a:pt x="748813" y="727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88759" y="1688972"/>
              <a:ext cx="661416" cy="68808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109075" y="1687383"/>
              <a:ext cx="461009" cy="691515"/>
            </a:xfrm>
            <a:custGeom>
              <a:avLst/>
              <a:gdLst/>
              <a:ahLst/>
              <a:cxnLst/>
              <a:rect l="l" t="t" r="r" b="b"/>
              <a:pathLst>
                <a:path w="461009" h="691514">
                  <a:moveTo>
                    <a:pt x="410198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40598"/>
                  </a:lnTo>
                  <a:lnTo>
                    <a:pt x="3977" y="660299"/>
                  </a:lnTo>
                  <a:lnTo>
                    <a:pt x="14823" y="676386"/>
                  </a:lnTo>
                  <a:lnTo>
                    <a:pt x="30910" y="687232"/>
                  </a:lnTo>
                  <a:lnTo>
                    <a:pt x="50610" y="691209"/>
                  </a:lnTo>
                  <a:lnTo>
                    <a:pt x="410198" y="691209"/>
                  </a:lnTo>
                  <a:lnTo>
                    <a:pt x="429898" y="687232"/>
                  </a:lnTo>
                  <a:lnTo>
                    <a:pt x="445985" y="676386"/>
                  </a:lnTo>
                  <a:lnTo>
                    <a:pt x="456832" y="660299"/>
                  </a:lnTo>
                  <a:lnTo>
                    <a:pt x="460809" y="640598"/>
                  </a:lnTo>
                  <a:lnTo>
                    <a:pt x="460809" y="50610"/>
                  </a:lnTo>
                  <a:lnTo>
                    <a:pt x="456832" y="30910"/>
                  </a:lnTo>
                  <a:lnTo>
                    <a:pt x="445985" y="14823"/>
                  </a:lnTo>
                  <a:lnTo>
                    <a:pt x="429898" y="3977"/>
                  </a:lnTo>
                  <a:lnTo>
                    <a:pt x="410198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109075" y="1687383"/>
              <a:ext cx="461009" cy="691515"/>
            </a:xfrm>
            <a:custGeom>
              <a:avLst/>
              <a:gdLst/>
              <a:ahLst/>
              <a:cxnLst/>
              <a:rect l="l" t="t" r="r" b="b"/>
              <a:pathLst>
                <a:path w="461009" h="691514">
                  <a:moveTo>
                    <a:pt x="460809" y="640598"/>
                  </a:moveTo>
                  <a:lnTo>
                    <a:pt x="460809" y="50610"/>
                  </a:lnTo>
                  <a:lnTo>
                    <a:pt x="456832" y="30910"/>
                  </a:lnTo>
                  <a:lnTo>
                    <a:pt x="445985" y="14823"/>
                  </a:lnTo>
                  <a:lnTo>
                    <a:pt x="429898" y="3977"/>
                  </a:lnTo>
                  <a:lnTo>
                    <a:pt x="410198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40598"/>
                  </a:lnTo>
                  <a:lnTo>
                    <a:pt x="3977" y="660299"/>
                  </a:lnTo>
                  <a:lnTo>
                    <a:pt x="14823" y="676386"/>
                  </a:lnTo>
                  <a:lnTo>
                    <a:pt x="30910" y="687232"/>
                  </a:lnTo>
                  <a:lnTo>
                    <a:pt x="50610" y="691209"/>
                  </a:lnTo>
                  <a:lnTo>
                    <a:pt x="410198" y="691209"/>
                  </a:lnTo>
                  <a:lnTo>
                    <a:pt x="429898" y="687232"/>
                  </a:lnTo>
                  <a:lnTo>
                    <a:pt x="445985" y="676386"/>
                  </a:lnTo>
                  <a:lnTo>
                    <a:pt x="456832" y="660299"/>
                  </a:lnTo>
                  <a:lnTo>
                    <a:pt x="460809" y="640598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160779" y="1750313"/>
              <a:ext cx="357378" cy="5654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965073" y="2032987"/>
              <a:ext cx="193040" cy="0"/>
            </a:xfrm>
            <a:custGeom>
              <a:avLst/>
              <a:gdLst/>
              <a:ahLst/>
              <a:cxnLst/>
              <a:rect l="l" t="t" r="r" b="b"/>
              <a:pathLst>
                <a:path w="193040" h="0">
                  <a:moveTo>
                    <a:pt x="0" y="0"/>
                  </a:moveTo>
                  <a:lnTo>
                    <a:pt x="192618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137954" y="20066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742684" y="1687383"/>
              <a:ext cx="691515" cy="691515"/>
            </a:xfrm>
            <a:custGeom>
              <a:avLst/>
              <a:gdLst/>
              <a:ahLst/>
              <a:cxnLst/>
              <a:rect l="l" t="t" r="r" b="b"/>
              <a:pathLst>
                <a:path w="691514" h="691514">
                  <a:moveTo>
                    <a:pt x="6406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40598"/>
                  </a:lnTo>
                  <a:lnTo>
                    <a:pt x="3977" y="660299"/>
                  </a:lnTo>
                  <a:lnTo>
                    <a:pt x="14823" y="676386"/>
                  </a:lnTo>
                  <a:lnTo>
                    <a:pt x="30910" y="687232"/>
                  </a:lnTo>
                  <a:lnTo>
                    <a:pt x="50610" y="691209"/>
                  </a:lnTo>
                  <a:lnTo>
                    <a:pt x="640603" y="691209"/>
                  </a:lnTo>
                  <a:lnTo>
                    <a:pt x="660303" y="687232"/>
                  </a:lnTo>
                  <a:lnTo>
                    <a:pt x="676390" y="676386"/>
                  </a:lnTo>
                  <a:lnTo>
                    <a:pt x="687236" y="660299"/>
                  </a:lnTo>
                  <a:lnTo>
                    <a:pt x="691214" y="640598"/>
                  </a:lnTo>
                  <a:lnTo>
                    <a:pt x="691214" y="50610"/>
                  </a:lnTo>
                  <a:lnTo>
                    <a:pt x="687236" y="30910"/>
                  </a:lnTo>
                  <a:lnTo>
                    <a:pt x="676390" y="14823"/>
                  </a:lnTo>
                  <a:lnTo>
                    <a:pt x="660303" y="3977"/>
                  </a:lnTo>
                  <a:lnTo>
                    <a:pt x="640603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742684" y="1687383"/>
              <a:ext cx="691515" cy="691515"/>
            </a:xfrm>
            <a:custGeom>
              <a:avLst/>
              <a:gdLst/>
              <a:ahLst/>
              <a:cxnLst/>
              <a:rect l="l" t="t" r="r" b="b"/>
              <a:pathLst>
                <a:path w="691514" h="691514">
                  <a:moveTo>
                    <a:pt x="691214" y="640598"/>
                  </a:moveTo>
                  <a:lnTo>
                    <a:pt x="691214" y="50610"/>
                  </a:lnTo>
                  <a:lnTo>
                    <a:pt x="687236" y="30910"/>
                  </a:lnTo>
                  <a:lnTo>
                    <a:pt x="676390" y="14823"/>
                  </a:lnTo>
                  <a:lnTo>
                    <a:pt x="660303" y="3977"/>
                  </a:lnTo>
                  <a:lnTo>
                    <a:pt x="640603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40598"/>
                  </a:lnTo>
                  <a:lnTo>
                    <a:pt x="3977" y="660299"/>
                  </a:lnTo>
                  <a:lnTo>
                    <a:pt x="14823" y="676386"/>
                  </a:lnTo>
                  <a:lnTo>
                    <a:pt x="30910" y="687232"/>
                  </a:lnTo>
                  <a:lnTo>
                    <a:pt x="50610" y="691209"/>
                  </a:lnTo>
                  <a:lnTo>
                    <a:pt x="640603" y="691209"/>
                  </a:lnTo>
                  <a:lnTo>
                    <a:pt x="660303" y="687232"/>
                  </a:lnTo>
                  <a:lnTo>
                    <a:pt x="676390" y="676386"/>
                  </a:lnTo>
                  <a:lnTo>
                    <a:pt x="687236" y="660299"/>
                  </a:lnTo>
                  <a:lnTo>
                    <a:pt x="691214" y="640598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802904" y="1734311"/>
              <a:ext cx="570738" cy="5974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541082" y="2032987"/>
              <a:ext cx="250825" cy="0"/>
            </a:xfrm>
            <a:custGeom>
              <a:avLst/>
              <a:gdLst/>
              <a:ahLst/>
              <a:cxnLst/>
              <a:rect l="l" t="t" r="r" b="b"/>
              <a:pathLst>
                <a:path w="250825" h="0">
                  <a:moveTo>
                    <a:pt x="0" y="0"/>
                  </a:moveTo>
                  <a:lnTo>
                    <a:pt x="25022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771568" y="20066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0" name="object 150"/>
          <p:cNvSpPr/>
          <p:nvPr/>
        </p:nvSpPr>
        <p:spPr>
          <a:xfrm>
            <a:off x="2640558" y="1851342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 txBox="1"/>
          <p:nvPr/>
        </p:nvSpPr>
        <p:spPr>
          <a:xfrm>
            <a:off x="2760357" y="1765857"/>
            <a:ext cx="277304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40">
                <a:latin typeface="Times New Roman"/>
                <a:cs typeface="Times New Roman"/>
              </a:rPr>
              <a:t>Proposed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regions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are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cropped</a:t>
            </a:r>
            <a:r>
              <a:rPr dirty="0" sz="1100" spc="-3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to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form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mini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im-  </a:t>
            </a:r>
            <a:r>
              <a:rPr dirty="0" sz="1100" spc="10">
                <a:latin typeface="Times New Roman"/>
                <a:cs typeface="Times New Roman"/>
              </a:rPr>
              <a:t>ages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Each </a:t>
            </a:r>
            <a:r>
              <a:rPr dirty="0" sz="1100" spc="20">
                <a:latin typeface="Times New Roman"/>
                <a:cs typeface="Times New Roman"/>
              </a:rPr>
              <a:t>mini </a:t>
            </a:r>
            <a:r>
              <a:rPr dirty="0" sz="1100" spc="15">
                <a:latin typeface="Times New Roman"/>
                <a:cs typeface="Times New Roman"/>
              </a:rPr>
              <a:t>image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15">
                <a:latin typeface="Times New Roman"/>
                <a:cs typeface="Times New Roman"/>
              </a:rPr>
              <a:t>scaled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45">
                <a:latin typeface="Times New Roman"/>
                <a:cs typeface="Times New Roman"/>
              </a:rPr>
              <a:t>match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165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CNN’s  </a:t>
            </a:r>
            <a:r>
              <a:rPr dirty="0" sz="1100" spc="35">
                <a:latin typeface="Times New Roman"/>
                <a:cs typeface="Times New Roman"/>
              </a:rPr>
              <a:t>(feature </a:t>
            </a:r>
            <a:r>
              <a:rPr dirty="0" sz="1100" spc="45">
                <a:latin typeface="Times New Roman"/>
                <a:cs typeface="Times New Roman"/>
              </a:rPr>
              <a:t>extractor) </a:t>
            </a:r>
            <a:r>
              <a:rPr dirty="0" sz="1100" spc="55">
                <a:latin typeface="Times New Roman"/>
                <a:cs typeface="Times New Roman"/>
              </a:rPr>
              <a:t>input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2640558" y="2233447"/>
            <a:ext cx="63233" cy="632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3" name="object 15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4" name="object 15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" name="object 15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8" name="object 1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0491" y="581361"/>
            <a:ext cx="65468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Region</a:t>
            </a:r>
            <a:r>
              <a:rPr dirty="0" sz="650" spc="-10">
                <a:latin typeface="Times New Roman"/>
                <a:cs typeface="Times New Roman"/>
              </a:rPr>
              <a:t> </a:t>
            </a:r>
            <a:r>
              <a:rPr dirty="0" sz="650" spc="25">
                <a:latin typeface="Times New Roman"/>
                <a:cs typeface="Times New Roman"/>
              </a:rPr>
              <a:t>Proposals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7717" y="543305"/>
            <a:ext cx="1958975" cy="766445"/>
            <a:chOff x="1757717" y="543305"/>
            <a:chExt cx="1958975" cy="766445"/>
          </a:xfrm>
        </p:grpSpPr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2" name="object 22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56" name="object 56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3094791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794354" y="888804"/>
            <a:ext cx="885190" cy="181610"/>
            <a:chOff x="2794354" y="888804"/>
            <a:chExt cx="885190" cy="181610"/>
          </a:xfrm>
        </p:grpSpPr>
        <p:sp>
          <p:nvSpPr>
            <p:cNvPr id="90" name="object 90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3" name="object 103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3" name="object 113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360950" y="932133"/>
            <a:ext cx="1219835" cy="680085"/>
            <a:chOff x="3360950" y="932133"/>
            <a:chExt cx="1219835" cy="680085"/>
          </a:xfrm>
        </p:grpSpPr>
        <p:sp>
          <p:nvSpPr>
            <p:cNvPr id="125" name="object 125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/>
          <p:cNvSpPr/>
          <p:nvPr/>
        </p:nvSpPr>
        <p:spPr>
          <a:xfrm>
            <a:off x="3144583" y="1743341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3264395" y="1657856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35">
                <a:latin typeface="Times New Roman"/>
                <a:cs typeface="Times New Roman"/>
              </a:rPr>
              <a:t>feature </a:t>
            </a:r>
            <a:r>
              <a:rPr dirty="0" sz="1100" spc="40">
                <a:latin typeface="Times New Roman"/>
                <a:cs typeface="Times New Roman"/>
              </a:rPr>
              <a:t>extraction </a:t>
            </a:r>
            <a:r>
              <a:rPr dirty="0" sz="1100" spc="30">
                <a:latin typeface="Times New Roman"/>
                <a:cs typeface="Times New Roman"/>
              </a:rPr>
              <a:t>any  CNN 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5">
                <a:latin typeface="Times New Roman"/>
                <a:cs typeface="Times New Roman"/>
              </a:rPr>
              <a:t>Image </a:t>
            </a:r>
            <a:r>
              <a:rPr dirty="0" sz="1100" spc="15">
                <a:latin typeface="Times New Roman"/>
                <a:cs typeface="Times New Roman"/>
              </a:rPr>
              <a:t>Classification </a:t>
            </a:r>
            <a:r>
              <a:rPr dirty="0" sz="1100" spc="35">
                <a:latin typeface="Times New Roman"/>
                <a:cs typeface="Times New Roman"/>
              </a:rPr>
              <a:t>can  </a:t>
            </a:r>
            <a:r>
              <a:rPr dirty="0" sz="1100" spc="40">
                <a:latin typeface="Times New Roman"/>
                <a:cs typeface="Times New Roman"/>
              </a:rPr>
              <a:t>be </a:t>
            </a:r>
            <a:r>
              <a:rPr dirty="0" sz="1100" spc="25">
                <a:latin typeface="Times New Roman"/>
                <a:cs typeface="Times New Roman"/>
              </a:rPr>
              <a:t>used </a:t>
            </a:r>
            <a:r>
              <a:rPr dirty="0" sz="1100" spc="50">
                <a:latin typeface="Times New Roman"/>
                <a:cs typeface="Times New Roman"/>
              </a:rPr>
              <a:t>(AlexNet/ </a:t>
            </a:r>
            <a:r>
              <a:rPr dirty="0" sz="1100" spc="40">
                <a:latin typeface="Times New Roman"/>
                <a:cs typeface="Times New Roman"/>
              </a:rPr>
              <a:t>VGGNet</a:t>
            </a:r>
            <a:r>
              <a:rPr dirty="0" sz="1100" spc="21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etc.)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3" name="object 13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37" name="object 1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0491" y="581361"/>
            <a:ext cx="65468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Region</a:t>
            </a:r>
            <a:r>
              <a:rPr dirty="0" sz="650" spc="-10">
                <a:latin typeface="Times New Roman"/>
                <a:cs typeface="Times New Roman"/>
              </a:rPr>
              <a:t> </a:t>
            </a:r>
            <a:r>
              <a:rPr dirty="0" sz="650" spc="25">
                <a:latin typeface="Times New Roman"/>
                <a:cs typeface="Times New Roman"/>
              </a:rPr>
              <a:t>Proposals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7717" y="543305"/>
            <a:ext cx="1958975" cy="766445"/>
            <a:chOff x="1757717" y="543305"/>
            <a:chExt cx="1958975" cy="766445"/>
          </a:xfrm>
        </p:grpSpPr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2" name="object 22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56" name="object 56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3094791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794354" y="888804"/>
            <a:ext cx="885190" cy="181610"/>
            <a:chOff x="2794354" y="888804"/>
            <a:chExt cx="885190" cy="181610"/>
          </a:xfrm>
        </p:grpSpPr>
        <p:sp>
          <p:nvSpPr>
            <p:cNvPr id="90" name="object 90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3" name="object 103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3" name="object 113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360950" y="932133"/>
            <a:ext cx="1219835" cy="680085"/>
            <a:chOff x="3360950" y="932133"/>
            <a:chExt cx="1219835" cy="680085"/>
          </a:xfrm>
        </p:grpSpPr>
        <p:sp>
          <p:nvSpPr>
            <p:cNvPr id="125" name="object 125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/>
          <p:cNvGrpSpPr/>
          <p:nvPr/>
        </p:nvGrpSpPr>
        <p:grpSpPr>
          <a:xfrm>
            <a:off x="240004" y="1833520"/>
            <a:ext cx="874394" cy="982344"/>
            <a:chOff x="240004" y="1833520"/>
            <a:chExt cx="874394" cy="982344"/>
          </a:xfrm>
        </p:grpSpPr>
        <p:sp>
          <p:nvSpPr>
            <p:cNvPr id="131" name="object 131"/>
            <p:cNvSpPr/>
            <p:nvPr/>
          </p:nvSpPr>
          <p:spPr>
            <a:xfrm>
              <a:off x="245065" y="1838581"/>
              <a:ext cx="864235" cy="972185"/>
            </a:xfrm>
            <a:custGeom>
              <a:avLst/>
              <a:gdLst/>
              <a:ahLst/>
              <a:cxnLst/>
              <a:rect l="l" t="t" r="r" b="b"/>
              <a:pathLst>
                <a:path w="864235" h="972185">
                  <a:moveTo>
                    <a:pt x="813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21400"/>
                  </a:lnTo>
                  <a:lnTo>
                    <a:pt x="3977" y="941100"/>
                  </a:lnTo>
                  <a:lnTo>
                    <a:pt x="14823" y="957187"/>
                  </a:lnTo>
                  <a:lnTo>
                    <a:pt x="30910" y="968033"/>
                  </a:lnTo>
                  <a:lnTo>
                    <a:pt x="50610" y="972011"/>
                  </a:lnTo>
                  <a:lnTo>
                    <a:pt x="813397" y="972011"/>
                  </a:lnTo>
                  <a:lnTo>
                    <a:pt x="833098" y="968033"/>
                  </a:lnTo>
                  <a:lnTo>
                    <a:pt x="849185" y="957187"/>
                  </a:lnTo>
                  <a:lnTo>
                    <a:pt x="860031" y="941100"/>
                  </a:lnTo>
                  <a:lnTo>
                    <a:pt x="864008" y="921400"/>
                  </a:lnTo>
                  <a:lnTo>
                    <a:pt x="864008" y="50610"/>
                  </a:lnTo>
                  <a:lnTo>
                    <a:pt x="860031" y="30910"/>
                  </a:lnTo>
                  <a:lnTo>
                    <a:pt x="849185" y="14823"/>
                  </a:lnTo>
                  <a:lnTo>
                    <a:pt x="833098" y="3977"/>
                  </a:lnTo>
                  <a:lnTo>
                    <a:pt x="813397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45065" y="1838581"/>
              <a:ext cx="864235" cy="972185"/>
            </a:xfrm>
            <a:custGeom>
              <a:avLst/>
              <a:gdLst/>
              <a:ahLst/>
              <a:cxnLst/>
              <a:rect l="l" t="t" r="r" b="b"/>
              <a:pathLst>
                <a:path w="864235" h="972185">
                  <a:moveTo>
                    <a:pt x="864008" y="921400"/>
                  </a:moveTo>
                  <a:lnTo>
                    <a:pt x="864008" y="50610"/>
                  </a:lnTo>
                  <a:lnTo>
                    <a:pt x="860031" y="30910"/>
                  </a:lnTo>
                  <a:lnTo>
                    <a:pt x="849185" y="14823"/>
                  </a:lnTo>
                  <a:lnTo>
                    <a:pt x="833098" y="3977"/>
                  </a:lnTo>
                  <a:lnTo>
                    <a:pt x="813397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21400"/>
                  </a:lnTo>
                  <a:lnTo>
                    <a:pt x="3977" y="941100"/>
                  </a:lnTo>
                  <a:lnTo>
                    <a:pt x="14823" y="957187"/>
                  </a:lnTo>
                  <a:lnTo>
                    <a:pt x="30910" y="968033"/>
                  </a:lnTo>
                  <a:lnTo>
                    <a:pt x="50610" y="972011"/>
                  </a:lnTo>
                  <a:lnTo>
                    <a:pt x="813397" y="972011"/>
                  </a:lnTo>
                  <a:lnTo>
                    <a:pt x="833098" y="968033"/>
                  </a:lnTo>
                  <a:lnTo>
                    <a:pt x="849185" y="957187"/>
                  </a:lnTo>
                  <a:lnTo>
                    <a:pt x="860031" y="941100"/>
                  </a:lnTo>
                  <a:lnTo>
                    <a:pt x="864008" y="9214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20344" y="1933231"/>
              <a:ext cx="713422" cy="7467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/>
          <p:nvPr/>
        </p:nvSpPr>
        <p:spPr>
          <a:xfrm>
            <a:off x="3144583" y="174334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3264395" y="1657856"/>
            <a:ext cx="2268855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35">
                <a:latin typeface="Times New Roman"/>
                <a:cs typeface="Times New Roman"/>
              </a:rPr>
              <a:t>feature </a:t>
            </a:r>
            <a:r>
              <a:rPr dirty="0" sz="1100" spc="40">
                <a:latin typeface="Times New Roman"/>
                <a:cs typeface="Times New Roman"/>
              </a:rPr>
              <a:t>extraction </a:t>
            </a:r>
            <a:r>
              <a:rPr dirty="0" sz="1100" spc="30">
                <a:latin typeface="Times New Roman"/>
                <a:cs typeface="Times New Roman"/>
              </a:rPr>
              <a:t>any  CNN 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5">
                <a:latin typeface="Times New Roman"/>
                <a:cs typeface="Times New Roman"/>
              </a:rPr>
              <a:t>Image </a:t>
            </a:r>
            <a:r>
              <a:rPr dirty="0" sz="1100" spc="15">
                <a:latin typeface="Times New Roman"/>
                <a:cs typeface="Times New Roman"/>
              </a:rPr>
              <a:t>Classification </a:t>
            </a:r>
            <a:r>
              <a:rPr dirty="0" sz="1100" spc="35">
                <a:latin typeface="Times New Roman"/>
                <a:cs typeface="Times New Roman"/>
              </a:rPr>
              <a:t>can  </a:t>
            </a:r>
            <a:r>
              <a:rPr dirty="0" sz="1100" spc="40">
                <a:latin typeface="Times New Roman"/>
                <a:cs typeface="Times New Roman"/>
              </a:rPr>
              <a:t>be </a:t>
            </a:r>
            <a:r>
              <a:rPr dirty="0" sz="1100" spc="25">
                <a:latin typeface="Times New Roman"/>
                <a:cs typeface="Times New Roman"/>
              </a:rPr>
              <a:t>used </a:t>
            </a:r>
            <a:r>
              <a:rPr dirty="0" sz="1100" spc="50">
                <a:latin typeface="Times New Roman"/>
                <a:cs typeface="Times New Roman"/>
              </a:rPr>
              <a:t>(AlexNet/ </a:t>
            </a:r>
            <a:r>
              <a:rPr dirty="0" sz="1100" spc="40">
                <a:latin typeface="Times New Roman"/>
                <a:cs typeface="Times New Roman"/>
              </a:rPr>
              <a:t>VGGNet</a:t>
            </a:r>
            <a:r>
              <a:rPr dirty="0" sz="1100" spc="21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etc.)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5">
                <a:latin typeface="Times New Roman"/>
                <a:cs typeface="Times New Roman"/>
              </a:rPr>
              <a:t>Outputs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-15">
                <a:latin typeface="Times New Roman"/>
                <a:cs typeface="Times New Roman"/>
              </a:rPr>
              <a:t>fc7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40">
                <a:latin typeface="Times New Roman"/>
                <a:cs typeface="Times New Roman"/>
              </a:rPr>
              <a:t>taken </a:t>
            </a:r>
            <a:r>
              <a:rPr dirty="0" sz="1100" spc="25">
                <a:latin typeface="Times New Roman"/>
                <a:cs typeface="Times New Roman"/>
              </a:rPr>
              <a:t>as  </a:t>
            </a:r>
            <a:r>
              <a:rPr dirty="0" sz="1100" spc="30">
                <a:latin typeface="Times New Roman"/>
                <a:cs typeface="Times New Roman"/>
              </a:rPr>
              <a:t>features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144583" y="229753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7" name="object 13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8" name="object 13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2" name="object 1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0491" y="581361"/>
            <a:ext cx="65468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Region</a:t>
            </a:r>
            <a:r>
              <a:rPr dirty="0" sz="650" spc="-10">
                <a:latin typeface="Times New Roman"/>
                <a:cs typeface="Times New Roman"/>
              </a:rPr>
              <a:t> </a:t>
            </a:r>
            <a:r>
              <a:rPr dirty="0" sz="650" spc="25">
                <a:latin typeface="Times New Roman"/>
                <a:cs typeface="Times New Roman"/>
              </a:rPr>
              <a:t>Proposals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7717" y="543305"/>
            <a:ext cx="1958975" cy="766445"/>
            <a:chOff x="1757717" y="543305"/>
            <a:chExt cx="1958975" cy="766445"/>
          </a:xfrm>
        </p:grpSpPr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2" name="object 22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56" name="object 56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3094791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794354" y="888804"/>
            <a:ext cx="885190" cy="181610"/>
            <a:chOff x="2794354" y="888804"/>
            <a:chExt cx="885190" cy="181610"/>
          </a:xfrm>
        </p:grpSpPr>
        <p:sp>
          <p:nvSpPr>
            <p:cNvPr id="90" name="object 90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3" name="object 103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598535" y="111295"/>
            <a:ext cx="982344" cy="874394"/>
            <a:chOff x="3598535" y="111295"/>
            <a:chExt cx="982344" cy="874394"/>
          </a:xfrm>
        </p:grpSpPr>
        <p:sp>
          <p:nvSpPr>
            <p:cNvPr id="113" name="object 113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360950" y="932133"/>
            <a:ext cx="1219835" cy="680085"/>
            <a:chOff x="3360950" y="932133"/>
            <a:chExt cx="1219835" cy="680085"/>
          </a:xfrm>
        </p:grpSpPr>
        <p:sp>
          <p:nvSpPr>
            <p:cNvPr id="125" name="object 125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/>
          <p:cNvGrpSpPr/>
          <p:nvPr/>
        </p:nvGrpSpPr>
        <p:grpSpPr>
          <a:xfrm>
            <a:off x="239985" y="1833501"/>
            <a:ext cx="2782570" cy="982344"/>
            <a:chOff x="239985" y="1833501"/>
            <a:chExt cx="2782570" cy="982344"/>
          </a:xfrm>
        </p:grpSpPr>
        <p:sp>
          <p:nvSpPr>
            <p:cNvPr id="131" name="object 131"/>
            <p:cNvSpPr/>
            <p:nvPr/>
          </p:nvSpPr>
          <p:spPr>
            <a:xfrm>
              <a:off x="245065" y="1838581"/>
              <a:ext cx="864235" cy="972185"/>
            </a:xfrm>
            <a:custGeom>
              <a:avLst/>
              <a:gdLst/>
              <a:ahLst/>
              <a:cxnLst/>
              <a:rect l="l" t="t" r="r" b="b"/>
              <a:pathLst>
                <a:path w="864235" h="972185">
                  <a:moveTo>
                    <a:pt x="813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21400"/>
                  </a:lnTo>
                  <a:lnTo>
                    <a:pt x="3977" y="941100"/>
                  </a:lnTo>
                  <a:lnTo>
                    <a:pt x="14823" y="957187"/>
                  </a:lnTo>
                  <a:lnTo>
                    <a:pt x="30910" y="968033"/>
                  </a:lnTo>
                  <a:lnTo>
                    <a:pt x="50610" y="972011"/>
                  </a:lnTo>
                  <a:lnTo>
                    <a:pt x="813397" y="972011"/>
                  </a:lnTo>
                  <a:lnTo>
                    <a:pt x="833098" y="968033"/>
                  </a:lnTo>
                  <a:lnTo>
                    <a:pt x="849185" y="957187"/>
                  </a:lnTo>
                  <a:lnTo>
                    <a:pt x="860031" y="941100"/>
                  </a:lnTo>
                  <a:lnTo>
                    <a:pt x="864008" y="921400"/>
                  </a:lnTo>
                  <a:lnTo>
                    <a:pt x="864008" y="50610"/>
                  </a:lnTo>
                  <a:lnTo>
                    <a:pt x="860031" y="30910"/>
                  </a:lnTo>
                  <a:lnTo>
                    <a:pt x="849185" y="14823"/>
                  </a:lnTo>
                  <a:lnTo>
                    <a:pt x="833098" y="3977"/>
                  </a:lnTo>
                  <a:lnTo>
                    <a:pt x="813397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45065" y="1838581"/>
              <a:ext cx="864235" cy="972185"/>
            </a:xfrm>
            <a:custGeom>
              <a:avLst/>
              <a:gdLst/>
              <a:ahLst/>
              <a:cxnLst/>
              <a:rect l="l" t="t" r="r" b="b"/>
              <a:pathLst>
                <a:path w="864235" h="972185">
                  <a:moveTo>
                    <a:pt x="864008" y="921400"/>
                  </a:moveTo>
                  <a:lnTo>
                    <a:pt x="864008" y="50610"/>
                  </a:lnTo>
                  <a:lnTo>
                    <a:pt x="860031" y="30910"/>
                  </a:lnTo>
                  <a:lnTo>
                    <a:pt x="849185" y="14823"/>
                  </a:lnTo>
                  <a:lnTo>
                    <a:pt x="833098" y="3977"/>
                  </a:lnTo>
                  <a:lnTo>
                    <a:pt x="813397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21400"/>
                  </a:lnTo>
                  <a:lnTo>
                    <a:pt x="3977" y="941100"/>
                  </a:lnTo>
                  <a:lnTo>
                    <a:pt x="14823" y="957187"/>
                  </a:lnTo>
                  <a:lnTo>
                    <a:pt x="30910" y="968033"/>
                  </a:lnTo>
                  <a:lnTo>
                    <a:pt x="50610" y="972011"/>
                  </a:lnTo>
                  <a:lnTo>
                    <a:pt x="813397" y="972011"/>
                  </a:lnTo>
                  <a:lnTo>
                    <a:pt x="833098" y="968033"/>
                  </a:lnTo>
                  <a:lnTo>
                    <a:pt x="849185" y="957187"/>
                  </a:lnTo>
                  <a:lnTo>
                    <a:pt x="860031" y="941100"/>
                  </a:lnTo>
                  <a:lnTo>
                    <a:pt x="864008" y="9214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20344" y="1933231"/>
              <a:ext cx="713422" cy="7467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1325079" y="1838581"/>
              <a:ext cx="1692275" cy="972185"/>
            </a:xfrm>
            <a:custGeom>
              <a:avLst/>
              <a:gdLst/>
              <a:ahLst/>
              <a:cxnLst/>
              <a:rect l="l" t="t" r="r" b="b"/>
              <a:pathLst>
                <a:path w="1692275" h="972185">
                  <a:moveTo>
                    <a:pt x="16414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21400"/>
                  </a:lnTo>
                  <a:lnTo>
                    <a:pt x="3977" y="941100"/>
                  </a:lnTo>
                  <a:lnTo>
                    <a:pt x="14823" y="957187"/>
                  </a:lnTo>
                  <a:lnTo>
                    <a:pt x="30910" y="968033"/>
                  </a:lnTo>
                  <a:lnTo>
                    <a:pt x="50610" y="972011"/>
                  </a:lnTo>
                  <a:lnTo>
                    <a:pt x="1641409" y="972011"/>
                  </a:lnTo>
                  <a:lnTo>
                    <a:pt x="1661109" y="968033"/>
                  </a:lnTo>
                  <a:lnTo>
                    <a:pt x="1677196" y="957187"/>
                  </a:lnTo>
                  <a:lnTo>
                    <a:pt x="1688043" y="941100"/>
                  </a:lnTo>
                  <a:lnTo>
                    <a:pt x="1692020" y="921400"/>
                  </a:lnTo>
                  <a:lnTo>
                    <a:pt x="1692020" y="50610"/>
                  </a:lnTo>
                  <a:lnTo>
                    <a:pt x="1688043" y="30910"/>
                  </a:lnTo>
                  <a:lnTo>
                    <a:pt x="1677196" y="14823"/>
                  </a:lnTo>
                  <a:lnTo>
                    <a:pt x="1661109" y="3977"/>
                  </a:lnTo>
                  <a:lnTo>
                    <a:pt x="16414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325079" y="1838581"/>
              <a:ext cx="1692275" cy="972185"/>
            </a:xfrm>
            <a:custGeom>
              <a:avLst/>
              <a:gdLst/>
              <a:ahLst/>
              <a:cxnLst/>
              <a:rect l="l" t="t" r="r" b="b"/>
              <a:pathLst>
                <a:path w="1692275" h="972185">
                  <a:moveTo>
                    <a:pt x="1692020" y="921400"/>
                  </a:moveTo>
                  <a:lnTo>
                    <a:pt x="1692020" y="50610"/>
                  </a:lnTo>
                  <a:lnTo>
                    <a:pt x="1688043" y="30910"/>
                  </a:lnTo>
                  <a:lnTo>
                    <a:pt x="1677196" y="14823"/>
                  </a:lnTo>
                  <a:lnTo>
                    <a:pt x="1661109" y="3977"/>
                  </a:lnTo>
                  <a:lnTo>
                    <a:pt x="1641409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921400"/>
                  </a:lnTo>
                  <a:lnTo>
                    <a:pt x="3977" y="941100"/>
                  </a:lnTo>
                  <a:lnTo>
                    <a:pt x="14823" y="957187"/>
                  </a:lnTo>
                  <a:lnTo>
                    <a:pt x="30910" y="968033"/>
                  </a:lnTo>
                  <a:lnTo>
                    <a:pt x="50610" y="972011"/>
                  </a:lnTo>
                  <a:lnTo>
                    <a:pt x="1641409" y="972011"/>
                  </a:lnTo>
                  <a:lnTo>
                    <a:pt x="1661109" y="968033"/>
                  </a:lnTo>
                  <a:lnTo>
                    <a:pt x="1677196" y="957187"/>
                  </a:lnTo>
                  <a:lnTo>
                    <a:pt x="1688043" y="941100"/>
                  </a:lnTo>
                  <a:lnTo>
                    <a:pt x="1692020" y="9214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037074" y="2378588"/>
              <a:ext cx="351155" cy="0"/>
            </a:xfrm>
            <a:custGeom>
              <a:avLst/>
              <a:gdLst/>
              <a:ahLst/>
              <a:cxnLst/>
              <a:rect l="l" t="t" r="r" b="b"/>
              <a:pathLst>
                <a:path w="351155" h="0">
                  <a:moveTo>
                    <a:pt x="0" y="0"/>
                  </a:moveTo>
                  <a:lnTo>
                    <a:pt x="35102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368357" y="23522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5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403904" y="2029821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403904" y="2029821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634308" y="2029821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403904" y="2029821"/>
              <a:ext cx="230504" cy="0"/>
            </a:xfrm>
            <a:custGeom>
              <a:avLst/>
              <a:gdLst/>
              <a:ahLst/>
              <a:cxnLst/>
              <a:rect l="l" t="t" r="r" b="b"/>
              <a:pathLst>
                <a:path w="230505" h="0">
                  <a:moveTo>
                    <a:pt x="230404" y="0"/>
                  </a:moveTo>
                  <a:lnTo>
                    <a:pt x="0" y="0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444627" y="2070545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444627" y="2070545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675032" y="2070545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444627" y="2070545"/>
              <a:ext cx="230504" cy="0"/>
            </a:xfrm>
            <a:custGeom>
              <a:avLst/>
              <a:gdLst/>
              <a:ahLst/>
              <a:cxnLst/>
              <a:rect l="l" t="t" r="r" b="b"/>
              <a:pathLst>
                <a:path w="230505" h="0">
                  <a:moveTo>
                    <a:pt x="230404" y="0"/>
                  </a:moveTo>
                  <a:lnTo>
                    <a:pt x="0" y="0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485350" y="2111268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485350" y="2111268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715755" y="2111268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485350" y="2111268"/>
              <a:ext cx="230504" cy="0"/>
            </a:xfrm>
            <a:custGeom>
              <a:avLst/>
              <a:gdLst/>
              <a:ahLst/>
              <a:cxnLst/>
              <a:rect l="l" t="t" r="r" b="b"/>
              <a:pathLst>
                <a:path w="230505" h="0">
                  <a:moveTo>
                    <a:pt x="230404" y="0"/>
                  </a:moveTo>
                  <a:lnTo>
                    <a:pt x="0" y="0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526074" y="2151991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526074" y="2151991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756478" y="2151991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6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526074" y="2151991"/>
              <a:ext cx="230504" cy="0"/>
            </a:xfrm>
            <a:custGeom>
              <a:avLst/>
              <a:gdLst/>
              <a:ahLst/>
              <a:cxnLst/>
              <a:rect l="l" t="t" r="r" b="b"/>
              <a:pathLst>
                <a:path w="230505" h="0">
                  <a:moveTo>
                    <a:pt x="230404" y="0"/>
                  </a:moveTo>
                  <a:lnTo>
                    <a:pt x="0" y="0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566800" y="2192717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566800" y="2192717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797204" y="2192717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566800" y="2192717"/>
              <a:ext cx="230504" cy="0"/>
            </a:xfrm>
            <a:custGeom>
              <a:avLst/>
              <a:gdLst/>
              <a:ahLst/>
              <a:cxnLst/>
              <a:rect l="l" t="t" r="r" b="b"/>
              <a:pathLst>
                <a:path w="230505" h="0">
                  <a:moveTo>
                    <a:pt x="230404" y="0"/>
                  </a:moveTo>
                  <a:lnTo>
                    <a:pt x="0" y="0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1607523" y="2233441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1607523" y="2233441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837928" y="2233441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1607523" y="2233441"/>
              <a:ext cx="230504" cy="0"/>
            </a:xfrm>
            <a:custGeom>
              <a:avLst/>
              <a:gdLst/>
              <a:ahLst/>
              <a:cxnLst/>
              <a:rect l="l" t="t" r="r" b="b"/>
              <a:pathLst>
                <a:path w="230505" h="0">
                  <a:moveTo>
                    <a:pt x="230404" y="0"/>
                  </a:moveTo>
                  <a:lnTo>
                    <a:pt x="0" y="0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648247" y="2274164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1648247" y="2274164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1878651" y="2274164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1648247" y="2274164"/>
              <a:ext cx="271145" cy="271145"/>
            </a:xfrm>
            <a:custGeom>
              <a:avLst/>
              <a:gdLst/>
              <a:ahLst/>
              <a:cxnLst/>
              <a:rect l="l" t="t" r="r" b="b"/>
              <a:pathLst>
                <a:path w="271144" h="271144">
                  <a:moveTo>
                    <a:pt x="230404" y="0"/>
                  </a:moveTo>
                  <a:lnTo>
                    <a:pt x="0" y="0"/>
                  </a:lnTo>
                  <a:lnTo>
                    <a:pt x="230404" y="0"/>
                  </a:lnTo>
                  <a:close/>
                </a:path>
                <a:path w="271144" h="271144">
                  <a:moveTo>
                    <a:pt x="271127" y="40723"/>
                  </a:moveTo>
                  <a:lnTo>
                    <a:pt x="40723" y="40723"/>
                  </a:lnTo>
                  <a:lnTo>
                    <a:pt x="40723" y="271127"/>
                  </a:lnTo>
                  <a:lnTo>
                    <a:pt x="271127" y="271127"/>
                  </a:lnTo>
                  <a:lnTo>
                    <a:pt x="271127" y="40723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1688970" y="2312357"/>
              <a:ext cx="233045" cy="233045"/>
            </a:xfrm>
            <a:custGeom>
              <a:avLst/>
              <a:gdLst/>
              <a:ahLst/>
              <a:cxnLst/>
              <a:rect l="l" t="t" r="r" b="b"/>
              <a:pathLst>
                <a:path w="233044" h="233044">
                  <a:moveTo>
                    <a:pt x="232935" y="2530"/>
                  </a:moveTo>
                  <a:lnTo>
                    <a:pt x="232935" y="232934"/>
                  </a:lnTo>
                </a:path>
                <a:path w="233044" h="233044">
                  <a:moveTo>
                    <a:pt x="0" y="0"/>
                  </a:moveTo>
                  <a:lnTo>
                    <a:pt x="230404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1688970" y="2314887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1688970" y="2314887"/>
              <a:ext cx="230504" cy="230504"/>
            </a:xfrm>
            <a:custGeom>
              <a:avLst/>
              <a:gdLst/>
              <a:ahLst/>
              <a:cxnLst/>
              <a:rect l="l" t="t" r="r" b="b"/>
              <a:pathLst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0" y="230404"/>
                  </a:lnTo>
                  <a:lnTo>
                    <a:pt x="230404" y="230404"/>
                  </a:lnTo>
                  <a:lnTo>
                    <a:pt x="230404" y="0"/>
                  </a:lnTo>
                  <a:close/>
                </a:path>
                <a:path w="230505" h="230505">
                  <a:moveTo>
                    <a:pt x="230404" y="0"/>
                  </a:moveTo>
                  <a:lnTo>
                    <a:pt x="230404" y="230404"/>
                  </a:lnTo>
                  <a:lnTo>
                    <a:pt x="230404" y="0"/>
                  </a:lnTo>
                  <a:close/>
                </a:path>
                <a:path w="230505" h="230505">
                  <a:moveTo>
                    <a:pt x="230404" y="0"/>
                  </a:moveTo>
                  <a:lnTo>
                    <a:pt x="0" y="0"/>
                  </a:lnTo>
                  <a:lnTo>
                    <a:pt x="230404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9" name="object 169"/>
          <p:cNvSpPr txBox="1"/>
          <p:nvPr/>
        </p:nvSpPr>
        <p:spPr>
          <a:xfrm>
            <a:off x="1754339" y="2376219"/>
            <a:ext cx="221615" cy="2374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25"/>
              </a:spcBef>
            </a:pPr>
            <a:r>
              <a:rPr dirty="0" sz="450" spc="65">
                <a:latin typeface="Times New Roman"/>
                <a:cs typeface="Times New Roman"/>
              </a:rPr>
              <a:t>10</a:t>
            </a:r>
            <a:endParaRPr sz="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50" spc="65">
                <a:latin typeface="Times New Roman"/>
                <a:cs typeface="Times New Roman"/>
              </a:rPr>
              <a:t>10</a:t>
            </a:r>
            <a:endParaRPr sz="450">
              <a:latin typeface="Times New Roman"/>
              <a:cs typeface="Times New Roman"/>
            </a:endParaRPr>
          </a:p>
        </p:txBody>
      </p:sp>
      <p:grpSp>
        <p:nvGrpSpPr>
          <p:cNvPr id="170" name="object 170"/>
          <p:cNvGrpSpPr/>
          <p:nvPr/>
        </p:nvGrpSpPr>
        <p:grpSpPr>
          <a:xfrm>
            <a:off x="1939062" y="2104171"/>
            <a:ext cx="439420" cy="439420"/>
            <a:chOff x="1939062" y="2104171"/>
            <a:chExt cx="439420" cy="439420"/>
          </a:xfrm>
        </p:grpSpPr>
        <p:sp>
          <p:nvSpPr>
            <p:cNvPr id="171" name="object 171"/>
            <p:cNvSpPr/>
            <p:nvPr/>
          </p:nvSpPr>
          <p:spPr>
            <a:xfrm>
              <a:off x="1944142" y="2109251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1944142" y="2109251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2088145" y="2109251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1944142" y="2109251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 h="0">
                  <a:moveTo>
                    <a:pt x="144002" y="0"/>
                  </a:moveTo>
                  <a:lnTo>
                    <a:pt x="0" y="0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1984866" y="214997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1984866" y="214997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2128868" y="2149974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6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1984866" y="2149974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 h="0">
                  <a:moveTo>
                    <a:pt x="144002" y="0"/>
                  </a:moveTo>
                  <a:lnTo>
                    <a:pt x="0" y="0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2025592" y="219070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2025592" y="219070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2169595" y="2190700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2025592" y="2190700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 h="0">
                  <a:moveTo>
                    <a:pt x="144002" y="0"/>
                  </a:moveTo>
                  <a:lnTo>
                    <a:pt x="0" y="0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2066315" y="223142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2066315" y="223142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2210318" y="2231424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2066315" y="2231424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 h="0">
                  <a:moveTo>
                    <a:pt x="144002" y="0"/>
                  </a:moveTo>
                  <a:lnTo>
                    <a:pt x="0" y="0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2107039" y="2272147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2107039" y="2272147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2251041" y="2272147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2107039" y="2272147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 h="0">
                  <a:moveTo>
                    <a:pt x="144002" y="0"/>
                  </a:moveTo>
                  <a:lnTo>
                    <a:pt x="0" y="0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2147762" y="231287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2147762" y="231287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2291764" y="2312870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2147762" y="2312870"/>
              <a:ext cx="144145" cy="0"/>
            </a:xfrm>
            <a:custGeom>
              <a:avLst/>
              <a:gdLst/>
              <a:ahLst/>
              <a:cxnLst/>
              <a:rect l="l" t="t" r="r" b="b"/>
              <a:pathLst>
                <a:path w="144144" h="0">
                  <a:moveTo>
                    <a:pt x="144002" y="0"/>
                  </a:moveTo>
                  <a:lnTo>
                    <a:pt x="0" y="0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2188485" y="2353593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2188485" y="2353593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2332487" y="2353593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w="0" h="41275">
                  <a:moveTo>
                    <a:pt x="0" y="0"/>
                  </a:moveTo>
                  <a:lnTo>
                    <a:pt x="0" y="40726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2188485" y="2353593"/>
              <a:ext cx="184785" cy="184785"/>
            </a:xfrm>
            <a:custGeom>
              <a:avLst/>
              <a:gdLst/>
              <a:ahLst/>
              <a:cxnLst/>
              <a:rect l="l" t="t" r="r" b="b"/>
              <a:pathLst>
                <a:path w="184785" h="184785">
                  <a:moveTo>
                    <a:pt x="144002" y="0"/>
                  </a:moveTo>
                  <a:lnTo>
                    <a:pt x="0" y="0"/>
                  </a:lnTo>
                  <a:lnTo>
                    <a:pt x="144002" y="0"/>
                  </a:lnTo>
                  <a:close/>
                </a:path>
                <a:path w="184785" h="184785">
                  <a:moveTo>
                    <a:pt x="184728" y="40726"/>
                  </a:moveTo>
                  <a:lnTo>
                    <a:pt x="40726" y="40726"/>
                  </a:lnTo>
                  <a:lnTo>
                    <a:pt x="40726" y="184728"/>
                  </a:lnTo>
                  <a:lnTo>
                    <a:pt x="184728" y="184728"/>
                  </a:lnTo>
                  <a:lnTo>
                    <a:pt x="184728" y="40726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2229211" y="2391789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146532" y="2530"/>
                  </a:moveTo>
                  <a:lnTo>
                    <a:pt x="146532" y="146532"/>
                  </a:lnTo>
                </a:path>
                <a:path w="146685" h="146685">
                  <a:moveTo>
                    <a:pt x="0" y="0"/>
                  </a:moveTo>
                  <a:lnTo>
                    <a:pt x="144002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2229211" y="239432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2229211" y="239432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0" y="144002"/>
                  </a:lnTo>
                  <a:lnTo>
                    <a:pt x="144002" y="144002"/>
                  </a:lnTo>
                  <a:lnTo>
                    <a:pt x="144002" y="0"/>
                  </a:lnTo>
                  <a:close/>
                </a:path>
                <a:path w="144144" h="144144">
                  <a:moveTo>
                    <a:pt x="144002" y="0"/>
                  </a:moveTo>
                  <a:lnTo>
                    <a:pt x="144002" y="144002"/>
                  </a:lnTo>
                  <a:lnTo>
                    <a:pt x="144002" y="0"/>
                  </a:lnTo>
                  <a:close/>
                </a:path>
                <a:path w="144144" h="144144">
                  <a:moveTo>
                    <a:pt x="144002" y="0"/>
                  </a:moveTo>
                  <a:lnTo>
                    <a:pt x="0" y="0"/>
                  </a:lnTo>
                  <a:lnTo>
                    <a:pt x="144002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2" name="object 202"/>
          <p:cNvSpPr txBox="1"/>
          <p:nvPr/>
        </p:nvSpPr>
        <p:spPr>
          <a:xfrm>
            <a:off x="2269921" y="2389700"/>
            <a:ext cx="123189" cy="21717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305"/>
              </a:spcBef>
            </a:pPr>
            <a:r>
              <a:rPr dirty="0" sz="450" spc="65">
                <a:latin typeface="Times New Roman"/>
                <a:cs typeface="Times New Roman"/>
              </a:rPr>
              <a:t>5</a:t>
            </a:r>
            <a:endParaRPr sz="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450" spc="65">
                <a:latin typeface="Times New Roman"/>
                <a:cs typeface="Times New Roman"/>
              </a:rPr>
              <a:t>5</a:t>
            </a:r>
            <a:endParaRPr sz="450">
              <a:latin typeface="Times New Roman"/>
              <a:cs typeface="Times New Roman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1751421" y="2104190"/>
            <a:ext cx="1228090" cy="398780"/>
            <a:chOff x="1751421" y="2104190"/>
            <a:chExt cx="1228090" cy="398780"/>
          </a:xfrm>
        </p:grpSpPr>
        <p:sp>
          <p:nvSpPr>
            <p:cNvPr id="204" name="object 204"/>
            <p:cNvSpPr/>
            <p:nvPr/>
          </p:nvSpPr>
          <p:spPr>
            <a:xfrm>
              <a:off x="1756482" y="2439996"/>
              <a:ext cx="52705" cy="57785"/>
            </a:xfrm>
            <a:custGeom>
              <a:avLst/>
              <a:gdLst/>
              <a:ahLst/>
              <a:cxnLst/>
              <a:rect l="l" t="t" r="r" b="b"/>
              <a:pathLst>
                <a:path w="52705" h="57785">
                  <a:moveTo>
                    <a:pt x="0" y="57599"/>
                  </a:moveTo>
                  <a:lnTo>
                    <a:pt x="52539" y="57599"/>
                  </a:lnTo>
                  <a:lnTo>
                    <a:pt x="52539" y="0"/>
                  </a:lnTo>
                  <a:lnTo>
                    <a:pt x="0" y="0"/>
                  </a:lnTo>
                  <a:lnTo>
                    <a:pt x="0" y="5759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1756482" y="2439996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57600" y="0"/>
                  </a:moveTo>
                  <a:lnTo>
                    <a:pt x="0" y="0"/>
                  </a:lnTo>
                  <a:lnTo>
                    <a:pt x="0" y="57599"/>
                  </a:lnTo>
                  <a:lnTo>
                    <a:pt x="57600" y="57599"/>
                  </a:lnTo>
                  <a:lnTo>
                    <a:pt x="57600" y="0"/>
                  </a:lnTo>
                  <a:close/>
                </a:path>
                <a:path w="57785" h="57785">
                  <a:moveTo>
                    <a:pt x="57600" y="0"/>
                  </a:moveTo>
                  <a:lnTo>
                    <a:pt x="57600" y="57599"/>
                  </a:lnTo>
                  <a:lnTo>
                    <a:pt x="57600" y="0"/>
                  </a:lnTo>
                  <a:close/>
                </a:path>
                <a:path w="57785" h="57785">
                  <a:moveTo>
                    <a:pt x="57600" y="0"/>
                  </a:moveTo>
                  <a:lnTo>
                    <a:pt x="0" y="0"/>
                  </a:lnTo>
                  <a:lnTo>
                    <a:pt x="57600" y="0"/>
                  </a:lnTo>
                  <a:close/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1814083" y="2439996"/>
              <a:ext cx="490220" cy="57785"/>
            </a:xfrm>
            <a:custGeom>
              <a:avLst/>
              <a:gdLst/>
              <a:ahLst/>
              <a:cxnLst/>
              <a:rect l="l" t="t" r="r" b="b"/>
              <a:pathLst>
                <a:path w="490219" h="57785">
                  <a:moveTo>
                    <a:pt x="0" y="0"/>
                  </a:moveTo>
                  <a:lnTo>
                    <a:pt x="489607" y="57599"/>
                  </a:lnTo>
                </a:path>
                <a:path w="490219" h="57785">
                  <a:moveTo>
                    <a:pt x="0" y="0"/>
                  </a:moveTo>
                  <a:lnTo>
                    <a:pt x="489607" y="57599"/>
                  </a:lnTo>
                </a:path>
                <a:path w="490219" h="57785">
                  <a:moveTo>
                    <a:pt x="0" y="57599"/>
                  </a:moveTo>
                  <a:lnTo>
                    <a:pt x="489607" y="57599"/>
                  </a:lnTo>
                </a:path>
                <a:path w="490219" h="57785">
                  <a:moveTo>
                    <a:pt x="0" y="57599"/>
                  </a:moveTo>
                  <a:lnTo>
                    <a:pt x="489607" y="57599"/>
                  </a:lnTo>
                </a:path>
              </a:pathLst>
            </a:custGeom>
            <a:ln w="1012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2287735" y="2136036"/>
              <a:ext cx="429259" cy="285115"/>
            </a:xfrm>
            <a:custGeom>
              <a:avLst/>
              <a:gdLst/>
              <a:ahLst/>
              <a:cxnLst/>
              <a:rect l="l" t="t" r="r" b="b"/>
              <a:pathLst>
                <a:path w="429260" h="285114">
                  <a:moveTo>
                    <a:pt x="144002" y="0"/>
                  </a:moveTo>
                  <a:lnTo>
                    <a:pt x="0" y="0"/>
                  </a:lnTo>
                  <a:lnTo>
                    <a:pt x="285066" y="285065"/>
                  </a:lnTo>
                  <a:lnTo>
                    <a:pt x="429068" y="285065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2088145" y="2109251"/>
              <a:ext cx="629285" cy="312420"/>
            </a:xfrm>
            <a:custGeom>
              <a:avLst/>
              <a:gdLst/>
              <a:ahLst/>
              <a:cxnLst/>
              <a:rect l="l" t="t" r="r" b="b"/>
              <a:pathLst>
                <a:path w="629285" h="312419">
                  <a:moveTo>
                    <a:pt x="343592" y="26785"/>
                  </a:moveTo>
                  <a:lnTo>
                    <a:pt x="628658" y="311850"/>
                  </a:lnTo>
                  <a:lnTo>
                    <a:pt x="343592" y="26785"/>
                  </a:lnTo>
                  <a:close/>
                </a:path>
                <a:path w="629285" h="312419">
                  <a:moveTo>
                    <a:pt x="343592" y="26785"/>
                  </a:moveTo>
                  <a:lnTo>
                    <a:pt x="199589" y="26785"/>
                  </a:lnTo>
                  <a:lnTo>
                    <a:pt x="484655" y="311850"/>
                  </a:lnTo>
                  <a:lnTo>
                    <a:pt x="628658" y="311850"/>
                  </a:lnTo>
                  <a:lnTo>
                    <a:pt x="343592" y="26785"/>
                  </a:lnTo>
                  <a:close/>
                </a:path>
                <a:path w="629285" h="312419">
                  <a:moveTo>
                    <a:pt x="0" y="0"/>
                  </a:moveTo>
                  <a:lnTo>
                    <a:pt x="275664" y="30858"/>
                  </a:lnTo>
                </a:path>
                <a:path w="629285" h="312419">
                  <a:moveTo>
                    <a:pt x="285069" y="285069"/>
                  </a:moveTo>
                  <a:lnTo>
                    <a:pt x="483189" y="31038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2596103" y="2156399"/>
              <a:ext cx="378460" cy="234315"/>
            </a:xfrm>
            <a:custGeom>
              <a:avLst/>
              <a:gdLst/>
              <a:ahLst/>
              <a:cxnLst/>
              <a:rect l="l" t="t" r="r" b="b"/>
              <a:pathLst>
                <a:path w="378460" h="234314">
                  <a:moveTo>
                    <a:pt x="144002" y="0"/>
                  </a:moveTo>
                  <a:lnTo>
                    <a:pt x="0" y="0"/>
                  </a:lnTo>
                  <a:lnTo>
                    <a:pt x="234161" y="234161"/>
                  </a:lnTo>
                  <a:lnTo>
                    <a:pt x="378163" y="234161"/>
                  </a:lnTo>
                  <a:lnTo>
                    <a:pt x="144002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2596103" y="2156399"/>
              <a:ext cx="378460" cy="264795"/>
            </a:xfrm>
            <a:custGeom>
              <a:avLst/>
              <a:gdLst/>
              <a:ahLst/>
              <a:cxnLst/>
              <a:rect l="l" t="t" r="r" b="b"/>
              <a:pathLst>
                <a:path w="378460" h="264794">
                  <a:moveTo>
                    <a:pt x="144002" y="0"/>
                  </a:moveTo>
                  <a:lnTo>
                    <a:pt x="378163" y="234161"/>
                  </a:lnTo>
                  <a:lnTo>
                    <a:pt x="144002" y="0"/>
                  </a:lnTo>
                  <a:close/>
                </a:path>
                <a:path w="378460" h="264794">
                  <a:moveTo>
                    <a:pt x="144002" y="0"/>
                  </a:moveTo>
                  <a:lnTo>
                    <a:pt x="0" y="0"/>
                  </a:lnTo>
                  <a:lnTo>
                    <a:pt x="234161" y="234161"/>
                  </a:lnTo>
                  <a:lnTo>
                    <a:pt x="378163" y="234161"/>
                  </a:lnTo>
                  <a:lnTo>
                    <a:pt x="144002" y="0"/>
                  </a:lnTo>
                  <a:close/>
                </a:path>
                <a:path w="378460" h="264794">
                  <a:moveTo>
                    <a:pt x="120703" y="264705"/>
                  </a:moveTo>
                  <a:lnTo>
                    <a:pt x="234161" y="234161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1" name="object 211"/>
          <p:cNvSpPr txBox="1"/>
          <p:nvPr/>
        </p:nvSpPr>
        <p:spPr>
          <a:xfrm>
            <a:off x="2275034" y="1987472"/>
            <a:ext cx="5359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49250" algn="l"/>
              </a:tabLst>
            </a:pPr>
            <a:r>
              <a:rPr dirty="0" u="heavy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100" spc="-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fc</a:t>
            </a:r>
            <a:r>
              <a:rPr dirty="0" sz="1100" spc="-5">
                <a:latin typeface="Times New Roman"/>
                <a:cs typeface="Times New Roman"/>
              </a:rPr>
              <a:t>7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3144583" y="174334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 txBox="1"/>
          <p:nvPr/>
        </p:nvSpPr>
        <p:spPr>
          <a:xfrm>
            <a:off x="3264395" y="1657856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imes New Roman"/>
                <a:cs typeface="Times New Roman"/>
              </a:rPr>
              <a:t>For </a:t>
            </a:r>
            <a:r>
              <a:rPr dirty="0" sz="1100" spc="35">
                <a:latin typeface="Times New Roman"/>
                <a:cs typeface="Times New Roman"/>
              </a:rPr>
              <a:t>feature </a:t>
            </a:r>
            <a:r>
              <a:rPr dirty="0" sz="1100" spc="40">
                <a:latin typeface="Times New Roman"/>
                <a:cs typeface="Times New Roman"/>
              </a:rPr>
              <a:t>extraction </a:t>
            </a:r>
            <a:r>
              <a:rPr dirty="0" sz="1100" spc="30">
                <a:latin typeface="Times New Roman"/>
                <a:cs typeface="Times New Roman"/>
              </a:rPr>
              <a:t>any  CNN 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5">
                <a:latin typeface="Times New Roman"/>
                <a:cs typeface="Times New Roman"/>
              </a:rPr>
              <a:t>Image </a:t>
            </a:r>
            <a:r>
              <a:rPr dirty="0" sz="1100" spc="15">
                <a:latin typeface="Times New Roman"/>
                <a:cs typeface="Times New Roman"/>
              </a:rPr>
              <a:t>Classification </a:t>
            </a:r>
            <a:r>
              <a:rPr dirty="0" sz="1100" spc="35">
                <a:latin typeface="Times New Roman"/>
                <a:cs typeface="Times New Roman"/>
              </a:rPr>
              <a:t>can  </a:t>
            </a:r>
            <a:r>
              <a:rPr dirty="0" sz="1100" spc="40">
                <a:latin typeface="Times New Roman"/>
                <a:cs typeface="Times New Roman"/>
              </a:rPr>
              <a:t>be </a:t>
            </a:r>
            <a:r>
              <a:rPr dirty="0" sz="1100" spc="25">
                <a:latin typeface="Times New Roman"/>
                <a:cs typeface="Times New Roman"/>
              </a:rPr>
              <a:t>used </a:t>
            </a:r>
            <a:r>
              <a:rPr dirty="0" sz="1100" spc="50">
                <a:latin typeface="Times New Roman"/>
                <a:cs typeface="Times New Roman"/>
              </a:rPr>
              <a:t>(AlexNet/ </a:t>
            </a:r>
            <a:r>
              <a:rPr dirty="0" sz="1100" spc="40">
                <a:latin typeface="Times New Roman"/>
                <a:cs typeface="Times New Roman"/>
              </a:rPr>
              <a:t>VGGNet</a:t>
            </a:r>
            <a:r>
              <a:rPr dirty="0" sz="1100" spc="21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etc.)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65">
                <a:latin typeface="Times New Roman"/>
                <a:cs typeface="Times New Roman"/>
              </a:rPr>
              <a:t>Outputs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-15">
                <a:latin typeface="Times New Roman"/>
                <a:cs typeface="Times New Roman"/>
              </a:rPr>
              <a:t>fc7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40">
                <a:latin typeface="Times New Roman"/>
                <a:cs typeface="Times New Roman"/>
              </a:rPr>
              <a:t>taken </a:t>
            </a:r>
            <a:r>
              <a:rPr dirty="0" sz="1100" spc="25">
                <a:latin typeface="Times New Roman"/>
                <a:cs typeface="Times New Roman"/>
              </a:rPr>
              <a:t>as  </a:t>
            </a:r>
            <a:r>
              <a:rPr dirty="0" sz="1100" spc="30">
                <a:latin typeface="Times New Roman"/>
                <a:cs typeface="Times New Roman"/>
              </a:rPr>
              <a:t>features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-5">
                <a:latin typeface="Times New Roman"/>
                <a:cs typeface="Times New Roman"/>
              </a:rPr>
              <a:t>is fine </a:t>
            </a:r>
            <a:r>
              <a:rPr dirty="0" sz="1100" spc="55">
                <a:latin typeface="Times New Roman"/>
                <a:cs typeface="Times New Roman"/>
              </a:rPr>
              <a:t>tuned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5">
                <a:latin typeface="Times New Roman"/>
                <a:cs typeface="Times New Roman"/>
              </a:rPr>
              <a:t>ground</a:t>
            </a:r>
            <a:r>
              <a:rPr dirty="0" sz="1100" spc="-45">
                <a:latin typeface="Times New Roman"/>
                <a:cs typeface="Times New Roman"/>
              </a:rPr>
              <a:t> </a:t>
            </a:r>
            <a:r>
              <a:rPr dirty="0" sz="1100" spc="80">
                <a:latin typeface="Times New Roman"/>
                <a:cs typeface="Times New Roman"/>
              </a:rPr>
              <a:t>truth  </a:t>
            </a:r>
            <a:r>
              <a:rPr dirty="0" sz="1100" spc="35">
                <a:latin typeface="Times New Roman"/>
                <a:cs typeface="Times New Roman"/>
              </a:rPr>
              <a:t>(cropped)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r>
              <a:rPr dirty="0" sz="1100" spc="1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3144583" y="2297531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3144583" y="2679636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16" name="object 21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17" name="object 21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9" name="object 21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12/47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0" name="object 2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21" name="object 2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0491" y="581361"/>
            <a:ext cx="65468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Region</a:t>
            </a:r>
            <a:r>
              <a:rPr dirty="0" sz="650" spc="-10">
                <a:latin typeface="Times New Roman"/>
                <a:cs typeface="Times New Roman"/>
              </a:rPr>
              <a:t> </a:t>
            </a:r>
            <a:r>
              <a:rPr dirty="0" sz="650" spc="25">
                <a:latin typeface="Times New Roman"/>
                <a:cs typeface="Times New Roman"/>
              </a:rPr>
              <a:t>Proposals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7717" y="543305"/>
            <a:ext cx="1095375" cy="766445"/>
            <a:chOff x="1757717" y="543305"/>
            <a:chExt cx="1095375" cy="766445"/>
          </a:xfrm>
        </p:grpSpPr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0" name="object 20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55" name="object 55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794354" y="111295"/>
            <a:ext cx="1786889" cy="1198245"/>
            <a:chOff x="2794354" y="111295"/>
            <a:chExt cx="1786889" cy="1198245"/>
          </a:xfrm>
        </p:grpSpPr>
        <p:sp>
          <p:nvSpPr>
            <p:cNvPr id="89" name="object 89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6" name="object 106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598535" y="370501"/>
            <a:ext cx="982344" cy="1241425"/>
            <a:chOff x="3598535" y="370501"/>
            <a:chExt cx="982344" cy="1241425"/>
          </a:xfrm>
        </p:grpSpPr>
        <p:sp>
          <p:nvSpPr>
            <p:cNvPr id="116" name="object 116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360950" y="1088397"/>
            <a:ext cx="971550" cy="474980"/>
            <a:chOff x="3360950" y="1088397"/>
            <a:chExt cx="971550" cy="474980"/>
          </a:xfrm>
        </p:grpSpPr>
        <p:sp>
          <p:nvSpPr>
            <p:cNvPr id="128" name="object 128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1" name="object 13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2" name="object 13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36" name="object 1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0491" y="581361"/>
            <a:ext cx="65468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Region</a:t>
            </a:r>
            <a:r>
              <a:rPr dirty="0" sz="650" spc="-10">
                <a:latin typeface="Times New Roman"/>
                <a:cs typeface="Times New Roman"/>
              </a:rPr>
              <a:t> </a:t>
            </a:r>
            <a:r>
              <a:rPr dirty="0" sz="650" spc="25">
                <a:latin typeface="Times New Roman"/>
                <a:cs typeface="Times New Roman"/>
              </a:rPr>
              <a:t>Proposals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7717" y="543305"/>
            <a:ext cx="1095375" cy="766445"/>
            <a:chOff x="1757717" y="543305"/>
            <a:chExt cx="1095375" cy="766445"/>
          </a:xfrm>
        </p:grpSpPr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0" name="object 20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55" name="object 55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794354" y="111295"/>
            <a:ext cx="1786889" cy="1198245"/>
            <a:chOff x="2794354" y="111295"/>
            <a:chExt cx="1786889" cy="1198245"/>
          </a:xfrm>
        </p:grpSpPr>
        <p:sp>
          <p:nvSpPr>
            <p:cNvPr id="89" name="object 89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6" name="object 106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598535" y="370501"/>
            <a:ext cx="982344" cy="1241425"/>
            <a:chOff x="3598535" y="370501"/>
            <a:chExt cx="982344" cy="1241425"/>
          </a:xfrm>
        </p:grpSpPr>
        <p:sp>
          <p:nvSpPr>
            <p:cNvPr id="116" name="object 116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360950" y="1088397"/>
            <a:ext cx="971550" cy="474980"/>
            <a:chOff x="3360950" y="1088397"/>
            <a:chExt cx="971550" cy="474980"/>
          </a:xfrm>
        </p:grpSpPr>
        <p:sp>
          <p:nvSpPr>
            <p:cNvPr id="128" name="object 128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/>
          <p:nvPr/>
        </p:nvSpPr>
        <p:spPr>
          <a:xfrm>
            <a:off x="700760" y="1717122"/>
            <a:ext cx="1140142" cy="1020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4583" y="2901314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624395" y="2815830"/>
            <a:ext cx="29648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Linear </a:t>
            </a:r>
            <a:r>
              <a:rPr dirty="0" sz="1100" spc="20">
                <a:latin typeface="Times New Roman"/>
                <a:cs typeface="Times New Roman"/>
              </a:rPr>
              <a:t>models </a:t>
            </a:r>
            <a:r>
              <a:rPr dirty="0" sz="1100" spc="25">
                <a:latin typeface="Times New Roman"/>
                <a:cs typeface="Times New Roman"/>
              </a:rPr>
              <a:t>(SVMs)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25">
                <a:latin typeface="Times New Roman"/>
                <a:cs typeface="Times New Roman"/>
              </a:rPr>
              <a:t>used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130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5" name="object 13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8" name="object 1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39" name="object 1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4583" y="1199895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24395" y="1070645"/>
            <a:ext cx="4563745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10">
                <a:latin typeface="Times New Roman"/>
                <a:cs typeface="Times New Roman"/>
              </a:rPr>
              <a:t>So </a:t>
            </a:r>
            <a:r>
              <a:rPr dirty="0" sz="1100" spc="25">
                <a:latin typeface="Times New Roman"/>
                <a:cs typeface="Times New Roman"/>
              </a:rPr>
              <a:t>far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have </a:t>
            </a:r>
            <a:r>
              <a:rPr dirty="0" sz="1100" spc="5">
                <a:latin typeface="Times New Roman"/>
                <a:cs typeface="Times New Roman"/>
              </a:rPr>
              <a:t>looked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25">
                <a:latin typeface="Times New Roman"/>
                <a:cs typeface="Times New Roman"/>
              </a:rPr>
              <a:t>Image</a:t>
            </a:r>
            <a:r>
              <a:rPr dirty="0" sz="1100" spc="-1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Classification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</a:t>
            </a:r>
            <a:r>
              <a:rPr dirty="0" sz="1100">
                <a:latin typeface="Times New Roman"/>
                <a:cs typeface="Times New Roman"/>
              </a:rPr>
              <a:t>now move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45">
                <a:latin typeface="Times New Roman"/>
                <a:cs typeface="Times New Roman"/>
              </a:rPr>
              <a:t>another </a:t>
            </a:r>
            <a:r>
              <a:rPr dirty="0" sz="1100" spc="25">
                <a:latin typeface="Times New Roman"/>
                <a:cs typeface="Times New Roman"/>
              </a:rPr>
              <a:t>Image Processing Task </a:t>
            </a:r>
            <a:r>
              <a:rPr dirty="0" sz="1100" spc="-5">
                <a:latin typeface="Times New Roman"/>
                <a:cs typeface="Times New Roman"/>
              </a:rPr>
              <a:t>- </a:t>
            </a:r>
            <a:r>
              <a:rPr dirty="0" sz="1100" spc="10" i="1">
                <a:latin typeface="Palatino Linotype"/>
                <a:cs typeface="Palatino Linotype"/>
              </a:rPr>
              <a:t>Object</a:t>
            </a:r>
            <a:r>
              <a:rPr dirty="0" sz="1100" spc="60" i="1">
                <a:latin typeface="Palatino Linotype"/>
                <a:cs typeface="Palatino Linotype"/>
              </a:rPr>
              <a:t> </a:t>
            </a:r>
            <a:r>
              <a:rPr dirty="0" sz="1100" spc="20" i="1">
                <a:latin typeface="Palatino Linotype"/>
                <a:cs typeface="Palatino Linotype"/>
              </a:rPr>
              <a:t>Detection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4583" y="1409928"/>
            <a:ext cx="63233" cy="6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670"/>
              </a:lnSpc>
            </a:pPr>
            <a:fld id="{81D60167-4931-47E6-BA6A-407CBD079E47}" type="slidenum">
              <a:rPr dirty="0" spc="95"/>
              <a:t>1</a:t>
            </a:fld>
            <a:r>
              <a:rPr dirty="0" spc="95"/>
              <a:t>/47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0491" y="581361"/>
            <a:ext cx="65468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Region</a:t>
            </a:r>
            <a:r>
              <a:rPr dirty="0" sz="650" spc="-10">
                <a:latin typeface="Times New Roman"/>
                <a:cs typeface="Times New Roman"/>
              </a:rPr>
              <a:t> </a:t>
            </a:r>
            <a:r>
              <a:rPr dirty="0" sz="650" spc="25">
                <a:latin typeface="Times New Roman"/>
                <a:cs typeface="Times New Roman"/>
              </a:rPr>
              <a:t>Proposals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7717" y="543305"/>
            <a:ext cx="1095375" cy="766445"/>
            <a:chOff x="1757717" y="543305"/>
            <a:chExt cx="1095375" cy="766445"/>
          </a:xfrm>
        </p:grpSpPr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0" name="object 20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55" name="object 55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794354" y="111295"/>
            <a:ext cx="1786889" cy="1198245"/>
            <a:chOff x="2794354" y="111295"/>
            <a:chExt cx="1786889" cy="1198245"/>
          </a:xfrm>
        </p:grpSpPr>
        <p:sp>
          <p:nvSpPr>
            <p:cNvPr id="89" name="object 89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6" name="object 106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598535" y="370501"/>
            <a:ext cx="982344" cy="1241425"/>
            <a:chOff x="3598535" y="370501"/>
            <a:chExt cx="982344" cy="1241425"/>
          </a:xfrm>
        </p:grpSpPr>
        <p:sp>
          <p:nvSpPr>
            <p:cNvPr id="116" name="object 116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360950" y="1088397"/>
            <a:ext cx="971550" cy="474980"/>
            <a:chOff x="3360950" y="1088397"/>
            <a:chExt cx="971550" cy="474980"/>
          </a:xfrm>
        </p:grpSpPr>
        <p:sp>
          <p:nvSpPr>
            <p:cNvPr id="128" name="object 128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/>
          <p:nvPr/>
        </p:nvSpPr>
        <p:spPr>
          <a:xfrm>
            <a:off x="700760" y="1717122"/>
            <a:ext cx="1140142" cy="1020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155761" y="1715458"/>
            <a:ext cx="1120140" cy="10201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04583" y="2901314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4" name="object 13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5" name="object 13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/>
          <p:cNvSpPr txBox="1"/>
          <p:nvPr/>
        </p:nvSpPr>
        <p:spPr>
          <a:xfrm>
            <a:off x="624395" y="2850466"/>
            <a:ext cx="4168140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25">
                <a:latin typeface="Times New Roman"/>
                <a:cs typeface="Times New Roman"/>
              </a:rPr>
              <a:t>Linear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models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(SVMs)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are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used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(1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model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45">
                <a:latin typeface="Times New Roman"/>
                <a:cs typeface="Times New Roman"/>
              </a:rPr>
              <a:t>per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class)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0" name="object 1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0491" y="581361"/>
            <a:ext cx="65468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Region</a:t>
            </a:r>
            <a:r>
              <a:rPr dirty="0" sz="650" spc="-10">
                <a:latin typeface="Times New Roman"/>
                <a:cs typeface="Times New Roman"/>
              </a:rPr>
              <a:t> </a:t>
            </a:r>
            <a:r>
              <a:rPr dirty="0" sz="650" spc="25">
                <a:latin typeface="Times New Roman"/>
                <a:cs typeface="Times New Roman"/>
              </a:rPr>
              <a:t>Proposals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7717" y="543305"/>
            <a:ext cx="1095375" cy="766445"/>
            <a:chOff x="1757717" y="543305"/>
            <a:chExt cx="1095375" cy="766445"/>
          </a:xfrm>
        </p:grpSpPr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0" name="object 20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55" name="object 55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794354" y="111295"/>
            <a:ext cx="1786889" cy="1198245"/>
            <a:chOff x="2794354" y="111295"/>
            <a:chExt cx="1786889" cy="1198245"/>
          </a:xfrm>
        </p:grpSpPr>
        <p:sp>
          <p:nvSpPr>
            <p:cNvPr id="89" name="object 89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6" name="object 106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598535" y="370501"/>
            <a:ext cx="982344" cy="1241425"/>
            <a:chOff x="3598535" y="370501"/>
            <a:chExt cx="982344" cy="1241425"/>
          </a:xfrm>
        </p:grpSpPr>
        <p:sp>
          <p:nvSpPr>
            <p:cNvPr id="116" name="object 116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360950" y="1088397"/>
            <a:ext cx="971550" cy="474980"/>
            <a:chOff x="3360950" y="1088397"/>
            <a:chExt cx="971550" cy="474980"/>
          </a:xfrm>
        </p:grpSpPr>
        <p:sp>
          <p:nvSpPr>
            <p:cNvPr id="128" name="object 128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/>
          <p:nvPr/>
        </p:nvSpPr>
        <p:spPr>
          <a:xfrm>
            <a:off x="700760" y="1717122"/>
            <a:ext cx="1140142" cy="1020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155761" y="1715458"/>
            <a:ext cx="1120140" cy="10201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3507435" y="2079915"/>
            <a:ext cx="187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.</a:t>
            </a:r>
            <a:r>
              <a:rPr dirty="0" sz="1100" spc="-13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.</a:t>
            </a:r>
            <a:r>
              <a:rPr dirty="0" sz="1100" spc="-1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504583" y="2901314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5" name="object 13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6" name="object 13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8" name="object 138"/>
          <p:cNvSpPr txBox="1"/>
          <p:nvPr/>
        </p:nvSpPr>
        <p:spPr>
          <a:xfrm>
            <a:off x="624395" y="2850466"/>
            <a:ext cx="4168140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25">
                <a:latin typeface="Times New Roman"/>
                <a:cs typeface="Times New Roman"/>
              </a:rPr>
              <a:t>Linear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models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(SVMs)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are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used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(1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model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45">
                <a:latin typeface="Times New Roman"/>
                <a:cs typeface="Times New Roman"/>
              </a:rPr>
              <a:t>per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class)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0" name="object 14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1" name="object 1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5" name="object 5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0491" y="581361"/>
            <a:ext cx="65468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Region</a:t>
            </a:r>
            <a:r>
              <a:rPr dirty="0" sz="650" spc="-10">
                <a:latin typeface="Times New Roman"/>
                <a:cs typeface="Times New Roman"/>
              </a:rPr>
              <a:t> </a:t>
            </a:r>
            <a:r>
              <a:rPr dirty="0" sz="650" spc="25">
                <a:latin typeface="Times New Roman"/>
                <a:cs typeface="Times New Roman"/>
              </a:rPr>
              <a:t>Proposals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57717" y="543305"/>
            <a:ext cx="1095375" cy="766445"/>
            <a:chOff x="1757717" y="543305"/>
            <a:chExt cx="1095375" cy="766445"/>
          </a:xfrm>
        </p:grpSpPr>
        <p:sp>
          <p:nvSpPr>
            <p:cNvPr id="10" name="object 10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0" name="object 20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120191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55" name="object 55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3352205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794354" y="111295"/>
            <a:ext cx="1786889" cy="1198245"/>
            <a:chOff x="2794354" y="111295"/>
            <a:chExt cx="1786889" cy="1198245"/>
          </a:xfrm>
        </p:grpSpPr>
        <p:sp>
          <p:nvSpPr>
            <p:cNvPr id="89" name="object 89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06" name="object 106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598535" y="370501"/>
            <a:ext cx="982344" cy="1241425"/>
            <a:chOff x="3598535" y="370501"/>
            <a:chExt cx="982344" cy="1241425"/>
          </a:xfrm>
        </p:grpSpPr>
        <p:sp>
          <p:nvSpPr>
            <p:cNvPr id="116" name="object 116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360950" y="1088397"/>
            <a:ext cx="971550" cy="474980"/>
            <a:chOff x="3360950" y="1088397"/>
            <a:chExt cx="971550" cy="474980"/>
          </a:xfrm>
        </p:grpSpPr>
        <p:sp>
          <p:nvSpPr>
            <p:cNvPr id="128" name="object 128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/>
          <p:nvPr/>
        </p:nvSpPr>
        <p:spPr>
          <a:xfrm>
            <a:off x="700760" y="1717122"/>
            <a:ext cx="1140142" cy="1020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155761" y="1715458"/>
            <a:ext cx="1120140" cy="10201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3507435" y="2079915"/>
            <a:ext cx="187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.</a:t>
            </a:r>
            <a:r>
              <a:rPr dirty="0" sz="1100" spc="-13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.</a:t>
            </a:r>
            <a:r>
              <a:rPr dirty="0" sz="1100" spc="-13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962418" y="1718798"/>
            <a:ext cx="1103471" cy="9934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04583" y="2901314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6" name="object 13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7" name="object 13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/>
          <p:cNvSpPr txBox="1"/>
          <p:nvPr/>
        </p:nvSpPr>
        <p:spPr>
          <a:xfrm>
            <a:off x="624395" y="2850466"/>
            <a:ext cx="4168140" cy="16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40"/>
              </a:lnSpc>
            </a:pPr>
            <a:r>
              <a:rPr dirty="0" sz="1100" spc="25">
                <a:latin typeface="Times New Roman"/>
                <a:cs typeface="Times New Roman"/>
              </a:rPr>
              <a:t>Linear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models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(SVMs)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are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used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r>
              <a:rPr dirty="0" sz="1100" spc="9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(1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model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45">
                <a:latin typeface="Times New Roman"/>
                <a:cs typeface="Times New Roman"/>
              </a:rPr>
              <a:t>per</a:t>
            </a:r>
            <a:r>
              <a:rPr dirty="0" sz="1100" spc="9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class)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2" name="object 1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2" name="object 52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3052641" y="906941"/>
            <a:ext cx="283845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31140" algn="l"/>
              </a:tabLst>
            </a:pPr>
            <a:r>
              <a:rPr dirty="0" sz="150" spc="30">
                <a:latin typeface="Times New Roman"/>
                <a:cs typeface="Times New Roman"/>
              </a:rPr>
              <a:t>10	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6" name="object 86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1" name="object 101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1" name="object 111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668305" y="800727"/>
            <a:ext cx="45847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668305" y="886764"/>
            <a:ext cx="3467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6" name="object 126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0" name="object 13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34" name="object 1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078041" y="906941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3" name="object 53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271386" y="904325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2" name="object 102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2" name="object 112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3668305" y="800727"/>
            <a:ext cx="45847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668305" y="886764"/>
            <a:ext cx="3467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7" name="object 127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31" name="object 131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 txBox="1"/>
          <p:nvPr/>
        </p:nvSpPr>
        <p:spPr>
          <a:xfrm>
            <a:off x="477266" y="1930492"/>
            <a:ext cx="37274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22222" sz="1125" spc="30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algn="ctr" marL="889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61213" y="2541557"/>
            <a:ext cx="616585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35">
                <a:latin typeface="Times New Roman"/>
                <a:cs typeface="Times New Roman"/>
              </a:rPr>
              <a:t>Proposed</a:t>
            </a:r>
            <a:r>
              <a:rPr dirty="0" sz="750" spc="10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9" name="object 1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3" name="object 1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078041" y="906941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3" name="object 53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271386" y="904325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2" name="object 102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2" name="object 112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3668305" y="800727"/>
            <a:ext cx="458470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40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  </a:t>
            </a: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6" name="object 126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30" name="object 130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477266" y="1930492"/>
            <a:ext cx="37274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22222" sz="1125" spc="30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algn="ctr" marL="889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361213" y="2541557"/>
            <a:ext cx="616585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35">
                <a:latin typeface="Times New Roman"/>
                <a:cs typeface="Times New Roman"/>
              </a:rPr>
              <a:t>Proposed</a:t>
            </a:r>
            <a:r>
              <a:rPr dirty="0" sz="750" spc="10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319452" y="1765128"/>
            <a:ext cx="716280" cy="716280"/>
            <a:chOff x="1319452" y="1765128"/>
            <a:chExt cx="716280" cy="716280"/>
          </a:xfrm>
        </p:grpSpPr>
        <p:sp>
          <p:nvSpPr>
            <p:cNvPr id="138" name="object 138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/>
          <p:cNvSpPr txBox="1"/>
          <p:nvPr/>
        </p:nvSpPr>
        <p:spPr>
          <a:xfrm>
            <a:off x="1439024" y="1927282"/>
            <a:ext cx="448309" cy="378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975" marR="30480" indent="-143510">
              <a:lnSpc>
                <a:spcPct val="154200"/>
              </a:lnSpc>
              <a:spcBef>
                <a:spcPts val="95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60606" sz="825" spc="-39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35">
                <a:solidFill>
                  <a:srgbClr val="FFF200"/>
                </a:solidFill>
                <a:latin typeface="Times New Roman"/>
                <a:cs typeface="Times New Roman"/>
              </a:rPr>
              <a:t>)  </a:t>
            </a: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467129" y="2550447"/>
            <a:ext cx="42037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2256408" y="1887079"/>
            <a:ext cx="2522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proposed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30">
                <a:latin typeface="Times New Roman"/>
                <a:cs typeface="Times New Roman"/>
              </a:rPr>
              <a:t>may </a:t>
            </a:r>
            <a:r>
              <a:rPr dirty="0" sz="1100" spc="55">
                <a:latin typeface="Times New Roman"/>
                <a:cs typeface="Times New Roman"/>
              </a:rPr>
              <a:t>not </a:t>
            </a:r>
            <a:r>
              <a:rPr dirty="0" sz="1100" spc="40">
                <a:latin typeface="Times New Roman"/>
                <a:cs typeface="Times New Roman"/>
              </a:rPr>
              <a:t>be</a:t>
            </a:r>
            <a:r>
              <a:rPr dirty="0" sz="1100" spc="300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perfect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8" name="object 14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0" name="object 15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2" name="object 1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2" name="object 52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3052641" y="906941"/>
            <a:ext cx="283845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31140" algn="l"/>
              </a:tabLst>
            </a:pPr>
            <a:r>
              <a:rPr dirty="0" sz="150" spc="30">
                <a:latin typeface="Times New Roman"/>
                <a:cs typeface="Times New Roman"/>
              </a:rPr>
              <a:t>10	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6" name="object 86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1" name="object 101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1" name="object 111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668305" y="800727"/>
            <a:ext cx="458470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40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  </a:t>
            </a: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5" name="object 125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29" name="object 129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477266" y="1930492"/>
            <a:ext cx="37274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22222" sz="1125" spc="30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algn="ctr" marL="889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61213" y="2541557"/>
            <a:ext cx="616585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35">
                <a:latin typeface="Times New Roman"/>
                <a:cs typeface="Times New Roman"/>
              </a:rPr>
              <a:t>Proposed</a:t>
            </a:r>
            <a:r>
              <a:rPr dirty="0" sz="750" spc="10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1319452" y="1765128"/>
            <a:ext cx="716280" cy="716280"/>
            <a:chOff x="1319452" y="1765128"/>
            <a:chExt cx="716280" cy="716280"/>
          </a:xfrm>
        </p:grpSpPr>
        <p:sp>
          <p:nvSpPr>
            <p:cNvPr id="137" name="object 137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" name="object 142"/>
          <p:cNvSpPr txBox="1"/>
          <p:nvPr/>
        </p:nvSpPr>
        <p:spPr>
          <a:xfrm>
            <a:off x="1439024" y="1927282"/>
            <a:ext cx="448309" cy="378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975" marR="30480" indent="-143510">
              <a:lnSpc>
                <a:spcPct val="154200"/>
              </a:lnSpc>
              <a:spcBef>
                <a:spcPts val="95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60606" sz="825" spc="-39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35">
                <a:solidFill>
                  <a:srgbClr val="FFF200"/>
                </a:solidFill>
                <a:latin typeface="Times New Roman"/>
                <a:cs typeface="Times New Roman"/>
              </a:rPr>
              <a:t>)  </a:t>
            </a: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467129" y="2550447"/>
            <a:ext cx="42037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 txBox="1"/>
          <p:nvPr/>
        </p:nvSpPr>
        <p:spPr>
          <a:xfrm>
            <a:off x="2231008" y="1843301"/>
            <a:ext cx="3328035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proposed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30">
                <a:latin typeface="Times New Roman"/>
                <a:cs typeface="Times New Roman"/>
              </a:rPr>
              <a:t>may </a:t>
            </a:r>
            <a:r>
              <a:rPr dirty="0" sz="1100" spc="55">
                <a:latin typeface="Times New Roman"/>
                <a:cs typeface="Times New Roman"/>
              </a:rPr>
              <a:t>not </a:t>
            </a:r>
            <a:r>
              <a:rPr dirty="0" sz="1100" spc="40">
                <a:latin typeface="Times New Roman"/>
                <a:cs typeface="Times New Roman"/>
              </a:rPr>
              <a:t>be</a:t>
            </a:r>
            <a:r>
              <a:rPr dirty="0" sz="1100" spc="330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perfect</a:t>
            </a:r>
            <a:endParaRPr sz="1100">
              <a:latin typeface="Times New Roman"/>
              <a:cs typeface="Times New Roman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want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learn </a:t>
            </a:r>
            <a:r>
              <a:rPr dirty="0" sz="1100" spc="15">
                <a:latin typeface="Times New Roman"/>
                <a:cs typeface="Times New Roman"/>
              </a:rPr>
              <a:t>four regression </a:t>
            </a:r>
            <a:r>
              <a:rPr dirty="0" sz="1100" spc="20">
                <a:latin typeface="Times New Roman"/>
                <a:cs typeface="Times New Roman"/>
              </a:rPr>
              <a:t>models </a:t>
            </a:r>
            <a:r>
              <a:rPr dirty="0" sz="1100" spc="10">
                <a:latin typeface="Times New Roman"/>
                <a:cs typeface="Times New Roman"/>
              </a:rPr>
              <a:t>which </a:t>
            </a:r>
            <a:r>
              <a:rPr dirty="0" sz="1100" spc="-5">
                <a:latin typeface="Times New Roman"/>
                <a:cs typeface="Times New Roman"/>
              </a:rPr>
              <a:t>will  </a:t>
            </a:r>
            <a:r>
              <a:rPr dirty="0" sz="1100" spc="30">
                <a:latin typeface="Times New Roman"/>
                <a:cs typeface="Times New Roman"/>
              </a:rPr>
              <a:t>learn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-5" i="1">
                <a:latin typeface="Times New Roman"/>
                <a:cs typeface="Times New Roman"/>
              </a:rPr>
              <a:t>x</a:t>
            </a:r>
            <a:r>
              <a:rPr dirty="0" baseline="27777" sz="1200" spc="-7">
                <a:latin typeface="Lucida Sans Unicode"/>
                <a:cs typeface="Lucida Sans Unicode"/>
              </a:rPr>
              <a:t>∗</a:t>
            </a:r>
            <a:r>
              <a:rPr dirty="0" sz="1100" spc="-5">
                <a:latin typeface="Times New Roman"/>
                <a:cs typeface="Times New Roman"/>
              </a:rPr>
              <a:t>, </a:t>
            </a:r>
            <a:r>
              <a:rPr dirty="0" sz="1100" spc="-20" i="1">
                <a:latin typeface="Times New Roman"/>
                <a:cs typeface="Times New Roman"/>
              </a:rPr>
              <a:t>y</a:t>
            </a:r>
            <a:r>
              <a:rPr dirty="0" baseline="27777" sz="1200" spc="-30">
                <a:latin typeface="Lucida Sans Unicode"/>
                <a:cs typeface="Lucida Sans Unicode"/>
              </a:rPr>
              <a:t>∗</a:t>
            </a:r>
            <a:r>
              <a:rPr dirty="0" sz="1100" spc="-20">
                <a:latin typeface="Times New Roman"/>
                <a:cs typeface="Times New Roman"/>
              </a:rPr>
              <a:t>, </a:t>
            </a:r>
            <a:r>
              <a:rPr dirty="0" sz="1100" spc="-20" i="1">
                <a:latin typeface="Times New Roman"/>
                <a:cs typeface="Times New Roman"/>
              </a:rPr>
              <a:t>w</a:t>
            </a:r>
            <a:r>
              <a:rPr dirty="0" baseline="27777" sz="1200" spc="-30">
                <a:latin typeface="Lucida Sans Unicode"/>
                <a:cs typeface="Lucida Sans Unicode"/>
              </a:rPr>
              <a:t>∗</a:t>
            </a:r>
            <a:r>
              <a:rPr dirty="0" sz="1100" spc="-20" i="1">
                <a:latin typeface="Times New Roman"/>
                <a:cs typeface="Times New Roman"/>
              </a:rPr>
              <a:t>,</a:t>
            </a:r>
            <a:r>
              <a:rPr dirty="0" sz="1100" spc="90" i="1">
                <a:latin typeface="Times New Roman"/>
                <a:cs typeface="Times New Roman"/>
              </a:rPr>
              <a:t> </a:t>
            </a:r>
            <a:r>
              <a:rPr dirty="0" sz="1100" spc="-70" i="1">
                <a:latin typeface="Times New Roman"/>
                <a:cs typeface="Times New Roman"/>
              </a:rPr>
              <a:t>h</a:t>
            </a:r>
            <a:r>
              <a:rPr dirty="0" baseline="27777" sz="1200" spc="-104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2136609" y="2182596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7" name="object 14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8" name="object 14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0" name="object 15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2" name="object 1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2" name="object 52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3052641" y="906941"/>
            <a:ext cx="283845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31140" algn="l"/>
              </a:tabLst>
            </a:pPr>
            <a:r>
              <a:rPr dirty="0" sz="150" spc="30">
                <a:latin typeface="Times New Roman"/>
                <a:cs typeface="Times New Roman"/>
              </a:rPr>
              <a:t>10	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6" name="object 86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1" name="object 101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1" name="object 111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668305" y="800727"/>
            <a:ext cx="458470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40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  </a:t>
            </a: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5" name="object 125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29" name="object 129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477266" y="1930492"/>
            <a:ext cx="37274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22222" sz="1125" spc="30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algn="ctr" marL="889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61213" y="2541557"/>
            <a:ext cx="616585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35">
                <a:latin typeface="Times New Roman"/>
                <a:cs typeface="Times New Roman"/>
              </a:rPr>
              <a:t>Proposed</a:t>
            </a:r>
            <a:r>
              <a:rPr dirty="0" sz="750" spc="10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1319452" y="1765128"/>
            <a:ext cx="716280" cy="716280"/>
            <a:chOff x="1319452" y="1765128"/>
            <a:chExt cx="716280" cy="716280"/>
          </a:xfrm>
        </p:grpSpPr>
        <p:sp>
          <p:nvSpPr>
            <p:cNvPr id="137" name="object 137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" name="object 142"/>
          <p:cNvSpPr txBox="1"/>
          <p:nvPr/>
        </p:nvSpPr>
        <p:spPr>
          <a:xfrm>
            <a:off x="1439024" y="1927282"/>
            <a:ext cx="448309" cy="378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975" marR="30480" indent="-143510">
              <a:lnSpc>
                <a:spcPct val="154200"/>
              </a:lnSpc>
              <a:spcBef>
                <a:spcPts val="95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60606" sz="825" spc="-39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35">
                <a:solidFill>
                  <a:srgbClr val="FFF200"/>
                </a:solidFill>
                <a:latin typeface="Times New Roman"/>
                <a:cs typeface="Times New Roman"/>
              </a:rPr>
              <a:t>)  </a:t>
            </a: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467129" y="2550447"/>
            <a:ext cx="42037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 txBox="1"/>
          <p:nvPr/>
        </p:nvSpPr>
        <p:spPr>
          <a:xfrm>
            <a:off x="2231008" y="1843301"/>
            <a:ext cx="3328035" cy="8280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proposed </a:t>
            </a:r>
            <a:r>
              <a:rPr dirty="0" sz="1100" spc="10">
                <a:latin typeface="Times New Roman"/>
                <a:cs typeface="Times New Roman"/>
              </a:rPr>
              <a:t>regions </a:t>
            </a:r>
            <a:r>
              <a:rPr dirty="0" sz="1100" spc="30">
                <a:latin typeface="Times New Roman"/>
                <a:cs typeface="Times New Roman"/>
              </a:rPr>
              <a:t>may </a:t>
            </a:r>
            <a:r>
              <a:rPr dirty="0" sz="1100" spc="55">
                <a:latin typeface="Times New Roman"/>
                <a:cs typeface="Times New Roman"/>
              </a:rPr>
              <a:t>not </a:t>
            </a:r>
            <a:r>
              <a:rPr dirty="0" sz="1100" spc="40">
                <a:latin typeface="Times New Roman"/>
                <a:cs typeface="Times New Roman"/>
              </a:rPr>
              <a:t>be</a:t>
            </a:r>
            <a:r>
              <a:rPr dirty="0" sz="1100" spc="330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perfect</a:t>
            </a:r>
            <a:endParaRPr sz="1100">
              <a:latin typeface="Times New Roman"/>
              <a:cs typeface="Times New Roman"/>
            </a:endParaRP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want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0">
                <a:latin typeface="Times New Roman"/>
                <a:cs typeface="Times New Roman"/>
              </a:rPr>
              <a:t>learn </a:t>
            </a:r>
            <a:r>
              <a:rPr dirty="0" sz="1100" spc="15">
                <a:latin typeface="Times New Roman"/>
                <a:cs typeface="Times New Roman"/>
              </a:rPr>
              <a:t>four regression </a:t>
            </a:r>
            <a:r>
              <a:rPr dirty="0" sz="1100" spc="20">
                <a:latin typeface="Times New Roman"/>
                <a:cs typeface="Times New Roman"/>
              </a:rPr>
              <a:t>models </a:t>
            </a:r>
            <a:r>
              <a:rPr dirty="0" sz="1100" spc="10">
                <a:latin typeface="Times New Roman"/>
                <a:cs typeface="Times New Roman"/>
              </a:rPr>
              <a:t>which </a:t>
            </a:r>
            <a:r>
              <a:rPr dirty="0" sz="1100" spc="-5">
                <a:latin typeface="Times New Roman"/>
                <a:cs typeface="Times New Roman"/>
              </a:rPr>
              <a:t>will  </a:t>
            </a:r>
            <a:r>
              <a:rPr dirty="0" sz="1100" spc="30">
                <a:latin typeface="Times New Roman"/>
                <a:cs typeface="Times New Roman"/>
              </a:rPr>
              <a:t>learn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-5" i="1">
                <a:latin typeface="Times New Roman"/>
                <a:cs typeface="Times New Roman"/>
              </a:rPr>
              <a:t>x</a:t>
            </a:r>
            <a:r>
              <a:rPr dirty="0" baseline="27777" sz="1200" spc="-7">
                <a:latin typeface="Lucida Sans Unicode"/>
                <a:cs typeface="Lucida Sans Unicode"/>
              </a:rPr>
              <a:t>∗</a:t>
            </a:r>
            <a:r>
              <a:rPr dirty="0" sz="1100" spc="-5">
                <a:latin typeface="Times New Roman"/>
                <a:cs typeface="Times New Roman"/>
              </a:rPr>
              <a:t>, </a:t>
            </a:r>
            <a:r>
              <a:rPr dirty="0" sz="1100" spc="-20" i="1">
                <a:latin typeface="Times New Roman"/>
                <a:cs typeface="Times New Roman"/>
              </a:rPr>
              <a:t>y</a:t>
            </a:r>
            <a:r>
              <a:rPr dirty="0" baseline="27777" sz="1200" spc="-30">
                <a:latin typeface="Lucida Sans Unicode"/>
                <a:cs typeface="Lucida Sans Unicode"/>
              </a:rPr>
              <a:t>∗</a:t>
            </a:r>
            <a:r>
              <a:rPr dirty="0" sz="1100" spc="-20">
                <a:latin typeface="Times New Roman"/>
                <a:cs typeface="Times New Roman"/>
              </a:rPr>
              <a:t>, </a:t>
            </a:r>
            <a:r>
              <a:rPr dirty="0" sz="1100" spc="-20" i="1">
                <a:latin typeface="Times New Roman"/>
                <a:cs typeface="Times New Roman"/>
              </a:rPr>
              <a:t>w</a:t>
            </a:r>
            <a:r>
              <a:rPr dirty="0" baseline="27777" sz="1200" spc="-30">
                <a:latin typeface="Lucida Sans Unicode"/>
                <a:cs typeface="Lucida Sans Unicode"/>
              </a:rPr>
              <a:t>∗</a:t>
            </a:r>
            <a:r>
              <a:rPr dirty="0" sz="1100" spc="-20" i="1">
                <a:latin typeface="Times New Roman"/>
                <a:cs typeface="Times New Roman"/>
              </a:rPr>
              <a:t>,</a:t>
            </a:r>
            <a:r>
              <a:rPr dirty="0" sz="1100" spc="90" i="1">
                <a:latin typeface="Times New Roman"/>
                <a:cs typeface="Times New Roman"/>
              </a:rPr>
              <a:t> </a:t>
            </a:r>
            <a:r>
              <a:rPr dirty="0" sz="1100" spc="-70" i="1">
                <a:latin typeface="Times New Roman"/>
                <a:cs typeface="Times New Roman"/>
              </a:rPr>
              <a:t>h</a:t>
            </a:r>
            <a:r>
              <a:rPr dirty="0" baseline="27777" sz="1200" spc="-104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-5">
                <a:latin typeface="Times New Roman"/>
                <a:cs typeface="Times New Roman"/>
              </a:rPr>
              <a:t>will see </a:t>
            </a:r>
            <a:r>
              <a:rPr dirty="0" sz="1100" spc="45">
                <a:latin typeface="Times New Roman"/>
                <a:cs typeface="Times New Roman"/>
              </a:rPr>
              <a:t>their </a:t>
            </a:r>
            <a:r>
              <a:rPr dirty="0" sz="1100" spc="20">
                <a:latin typeface="Times New Roman"/>
                <a:cs typeface="Times New Roman"/>
              </a:rPr>
              <a:t>respective </a:t>
            </a:r>
            <a:r>
              <a:rPr dirty="0" sz="1100" spc="25">
                <a:latin typeface="Times New Roman"/>
                <a:cs typeface="Times New Roman"/>
              </a:rPr>
              <a:t>objective</a:t>
            </a:r>
            <a:r>
              <a:rPr dirty="0" sz="1100" spc="19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functions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2136609" y="2182596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136609" y="2564701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8" name="object 14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9" name="object 14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3" name="object 1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078041" y="906941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3" name="object 53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271386" y="904325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2" name="object 102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2" name="object 112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3668305" y="800727"/>
            <a:ext cx="458470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40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  </a:t>
            </a: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6" name="object 126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30" name="object 130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477266" y="1930492"/>
            <a:ext cx="37274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22222" sz="1125" spc="30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algn="ctr" marL="889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259626" y="2524522"/>
            <a:ext cx="1878330" cy="31051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315"/>
              </a:spcBef>
              <a:tabLst>
                <a:tab pos="1219835" algn="l"/>
              </a:tabLst>
            </a:pPr>
            <a:r>
              <a:rPr dirty="0" baseline="3703" sz="1125" spc="52">
                <a:latin typeface="Times New Roman"/>
                <a:cs typeface="Times New Roman"/>
              </a:rPr>
              <a:t>Proposed</a:t>
            </a:r>
            <a:r>
              <a:rPr dirty="0" baseline="3703" sz="1125" spc="104">
                <a:latin typeface="Times New Roman"/>
                <a:cs typeface="Times New Roman"/>
              </a:rPr>
              <a:t> </a:t>
            </a:r>
            <a:r>
              <a:rPr dirty="0" baseline="3703" sz="1125" spc="22">
                <a:latin typeface="Times New Roman"/>
                <a:cs typeface="Times New Roman"/>
              </a:rPr>
              <a:t>Box	</a:t>
            </a: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750" spc="5">
                <a:latin typeface="Times New Roman"/>
                <a:cs typeface="Times New Roman"/>
              </a:rPr>
              <a:t>z </a:t>
            </a:r>
            <a:r>
              <a:rPr dirty="0" sz="750">
                <a:latin typeface="Times New Roman"/>
                <a:cs typeface="Times New Roman"/>
              </a:rPr>
              <a:t>: </a:t>
            </a:r>
            <a:r>
              <a:rPr dirty="0" sz="750" spc="25">
                <a:latin typeface="Times New Roman"/>
                <a:cs typeface="Times New Roman"/>
              </a:rPr>
              <a:t>features </a:t>
            </a:r>
            <a:r>
              <a:rPr dirty="0" sz="750" spc="20">
                <a:latin typeface="Times New Roman"/>
                <a:cs typeface="Times New Roman"/>
              </a:rPr>
              <a:t>from pool5 </a:t>
            </a:r>
            <a:r>
              <a:rPr dirty="0" sz="750" spc="15">
                <a:latin typeface="Times New Roman"/>
                <a:cs typeface="Times New Roman"/>
              </a:rPr>
              <a:t>layer </a:t>
            </a:r>
            <a:r>
              <a:rPr dirty="0" sz="750" spc="-5">
                <a:latin typeface="Times New Roman"/>
                <a:cs typeface="Times New Roman"/>
              </a:rPr>
              <a:t>of </a:t>
            </a:r>
            <a:r>
              <a:rPr dirty="0" sz="750" spc="45">
                <a:latin typeface="Times New Roman"/>
                <a:cs typeface="Times New Roman"/>
              </a:rPr>
              <a:t>the</a:t>
            </a:r>
            <a:r>
              <a:rPr dirty="0" sz="750" spc="155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Times New Roman"/>
                <a:cs typeface="Times New Roman"/>
              </a:rPr>
              <a:t>network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319452" y="1765128"/>
            <a:ext cx="716280" cy="716280"/>
            <a:chOff x="1319452" y="1765128"/>
            <a:chExt cx="716280" cy="716280"/>
          </a:xfrm>
        </p:grpSpPr>
        <p:sp>
          <p:nvSpPr>
            <p:cNvPr id="138" name="object 138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/>
          <p:cNvSpPr txBox="1"/>
          <p:nvPr/>
        </p:nvSpPr>
        <p:spPr>
          <a:xfrm>
            <a:off x="1439024" y="1927282"/>
            <a:ext cx="448309" cy="378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975" marR="30480" indent="-143510">
              <a:lnSpc>
                <a:spcPct val="154200"/>
              </a:lnSpc>
              <a:spcBef>
                <a:spcPts val="95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60606" sz="825" spc="-39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35">
                <a:solidFill>
                  <a:srgbClr val="FFF200"/>
                </a:solidFill>
                <a:latin typeface="Times New Roman"/>
                <a:cs typeface="Times New Roman"/>
              </a:rPr>
              <a:t>)  </a:t>
            </a: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2969501" y="1582088"/>
            <a:ext cx="256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Times New Roman"/>
                <a:cs typeface="Times New Roman"/>
              </a:rPr>
              <a:t>min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3275495" y="1446236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5" b="0" i="1">
                <a:latin typeface="Bookman Old Style"/>
                <a:cs typeface="Bookman Old Style"/>
              </a:rPr>
              <a:t>N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223501" y="1450478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3236544" y="17856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446716" y="1428304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623817" y="147540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3544646" y="1488362"/>
            <a:ext cx="4133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 i="1">
                <a:latin typeface="Times New Roman"/>
                <a:cs typeface="Times New Roman"/>
              </a:rPr>
              <a:t>x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320" i="1">
                <a:latin typeface="Verdana"/>
                <a:cs typeface="Verdana"/>
              </a:rPr>
              <a:t> </a:t>
            </a:r>
            <a:r>
              <a:rPr dirty="0" sz="1100" spc="130" i="1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557346" y="1698701"/>
            <a:ext cx="387985" cy="0"/>
          </a:xfrm>
          <a:custGeom>
            <a:avLst/>
            <a:gdLst/>
            <a:ahLst/>
            <a:cxnLst/>
            <a:rect l="l" t="t" r="r" b="b"/>
            <a:pathLst>
              <a:path w="387985" h="0">
                <a:moveTo>
                  <a:pt x="0" y="0"/>
                </a:moveTo>
                <a:lnTo>
                  <a:pt x="3877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3687076" y="1677122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978414" y="1582088"/>
            <a:ext cx="263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215" i="1">
                <a:latin typeface="Verdana"/>
                <a:cs typeface="Verdana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4216146" y="1562212"/>
            <a:ext cx="920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ts val="840"/>
              </a:lnSpc>
              <a:spcBef>
                <a:spcPts val="95"/>
              </a:spcBef>
            </a:pPr>
            <a:r>
              <a:rPr dirty="0" sz="800" spc="10" b="0" i="1">
                <a:latin typeface="Bookman Old Style"/>
                <a:cs typeface="Bookman Old Style"/>
              </a:rPr>
              <a:t>T</a:t>
            </a:r>
            <a:endParaRPr sz="800">
              <a:latin typeface="Bookman Old Style"/>
              <a:cs typeface="Bookman Old Style"/>
            </a:endParaRPr>
          </a:p>
          <a:p>
            <a:pPr marL="12700">
              <a:lnSpc>
                <a:spcPts val="840"/>
              </a:lnSpc>
            </a:pPr>
            <a:r>
              <a:rPr dirty="0" sz="800" spc="2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303750" y="1582088"/>
            <a:ext cx="90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4348873" y="1428304"/>
            <a:ext cx="212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)</a:t>
            </a:r>
            <a:r>
              <a:rPr dirty="0" baseline="-17361" sz="1200" spc="225">
                <a:latin typeface="Times New Roman"/>
                <a:cs typeface="Times New Roman"/>
              </a:rPr>
              <a:t>2</a:t>
            </a:r>
            <a:endParaRPr baseline="-17361" sz="1200">
              <a:latin typeface="Times New Roman"/>
              <a:cs typeface="Times New Roman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8" name="object 15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0" name="object 16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1" name="object 16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62" name="object 1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2" name="object 52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3052641" y="906941"/>
            <a:ext cx="283845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31140" algn="l"/>
              </a:tabLst>
            </a:pPr>
            <a:r>
              <a:rPr dirty="0" sz="150" spc="30">
                <a:latin typeface="Times New Roman"/>
                <a:cs typeface="Times New Roman"/>
              </a:rPr>
              <a:t>10	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6" name="object 86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1" name="object 101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1" name="object 111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668305" y="800727"/>
            <a:ext cx="458470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40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  </a:t>
            </a: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5" name="object 125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29" name="object 129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589978" y="1930492"/>
            <a:ext cx="23431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02666" y="1946181"/>
            <a:ext cx="8128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60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259626" y="2524522"/>
            <a:ext cx="1878330" cy="31051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315"/>
              </a:spcBef>
              <a:tabLst>
                <a:tab pos="1219835" algn="l"/>
              </a:tabLst>
            </a:pPr>
            <a:r>
              <a:rPr dirty="0" baseline="3703" sz="1125" spc="52">
                <a:latin typeface="Times New Roman"/>
                <a:cs typeface="Times New Roman"/>
              </a:rPr>
              <a:t>Proposed</a:t>
            </a:r>
            <a:r>
              <a:rPr dirty="0" baseline="3703" sz="1125" spc="104">
                <a:latin typeface="Times New Roman"/>
                <a:cs typeface="Times New Roman"/>
              </a:rPr>
              <a:t> </a:t>
            </a:r>
            <a:r>
              <a:rPr dirty="0" baseline="3703" sz="1125" spc="22">
                <a:latin typeface="Times New Roman"/>
                <a:cs typeface="Times New Roman"/>
              </a:rPr>
              <a:t>Box	</a:t>
            </a: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750" spc="5">
                <a:latin typeface="Times New Roman"/>
                <a:cs typeface="Times New Roman"/>
              </a:rPr>
              <a:t>z </a:t>
            </a:r>
            <a:r>
              <a:rPr dirty="0" sz="750">
                <a:latin typeface="Times New Roman"/>
                <a:cs typeface="Times New Roman"/>
              </a:rPr>
              <a:t>: </a:t>
            </a:r>
            <a:r>
              <a:rPr dirty="0" sz="750" spc="25">
                <a:latin typeface="Times New Roman"/>
                <a:cs typeface="Times New Roman"/>
              </a:rPr>
              <a:t>features </a:t>
            </a:r>
            <a:r>
              <a:rPr dirty="0" sz="750" spc="20">
                <a:latin typeface="Times New Roman"/>
                <a:cs typeface="Times New Roman"/>
              </a:rPr>
              <a:t>from pool5 </a:t>
            </a:r>
            <a:r>
              <a:rPr dirty="0" sz="750" spc="15">
                <a:latin typeface="Times New Roman"/>
                <a:cs typeface="Times New Roman"/>
              </a:rPr>
              <a:t>layer </a:t>
            </a:r>
            <a:r>
              <a:rPr dirty="0" sz="750" spc="-5">
                <a:latin typeface="Times New Roman"/>
                <a:cs typeface="Times New Roman"/>
              </a:rPr>
              <a:t>of </a:t>
            </a:r>
            <a:r>
              <a:rPr dirty="0" sz="750" spc="45">
                <a:latin typeface="Times New Roman"/>
                <a:cs typeface="Times New Roman"/>
              </a:rPr>
              <a:t>the</a:t>
            </a:r>
            <a:r>
              <a:rPr dirty="0" sz="750" spc="155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Times New Roman"/>
                <a:cs typeface="Times New Roman"/>
              </a:rPr>
              <a:t>network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319433" y="1765109"/>
            <a:ext cx="716280" cy="716280"/>
            <a:chOff x="1319433" y="1765109"/>
            <a:chExt cx="716280" cy="716280"/>
          </a:xfrm>
        </p:grpSpPr>
        <p:sp>
          <p:nvSpPr>
            <p:cNvPr id="138" name="object 138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1582140" y="2163398"/>
            <a:ext cx="186055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1684867" y="2004541"/>
            <a:ext cx="35560" cy="35560"/>
            <a:chOff x="1684867" y="2004541"/>
            <a:chExt cx="35560" cy="35560"/>
          </a:xfrm>
        </p:grpSpPr>
        <p:sp>
          <p:nvSpPr>
            <p:cNvPr id="143" name="object 143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" name="object 145"/>
          <p:cNvSpPr txBox="1"/>
          <p:nvPr/>
        </p:nvSpPr>
        <p:spPr>
          <a:xfrm>
            <a:off x="1439024" y="1951964"/>
            <a:ext cx="40640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3703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30303" sz="825" spc="-60">
                <a:solidFill>
                  <a:srgbClr val="FFF200"/>
                </a:solidFill>
                <a:latin typeface="Lucida Sans Unicode"/>
                <a:cs typeface="Lucida Sans Unicode"/>
              </a:rPr>
              <a:t>∗ </a:t>
            </a:r>
            <a:r>
              <a:rPr dirty="0" sz="550" spc="-14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550" spc="-130">
                <a:solidFill>
                  <a:srgbClr val="FFF200"/>
                </a:solidFill>
                <a:latin typeface="Lucida Sans Unicode"/>
                <a:cs typeface="Lucida Sans Unicode"/>
              </a:rPr>
              <a:t> </a:t>
            </a:r>
            <a:r>
              <a:rPr dirty="0" sz="550" spc="-14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543316" y="1987151"/>
            <a:ext cx="31877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70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70" i="1">
                <a:solidFill>
                  <a:srgbClr val="FFF200"/>
                </a:solidFill>
                <a:latin typeface="Times New Roman"/>
                <a:cs typeface="Times New Roman"/>
              </a:rPr>
              <a:t>x </a:t>
            </a:r>
            <a:r>
              <a:rPr dirty="0" sz="750" spc="3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30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165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2969501" y="1582088"/>
            <a:ext cx="256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Times New Roman"/>
                <a:cs typeface="Times New Roman"/>
              </a:rPr>
              <a:t>min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275495" y="1446236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5" b="0" i="1">
                <a:latin typeface="Bookman Old Style"/>
                <a:cs typeface="Bookman Old Style"/>
              </a:rPr>
              <a:t>N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223501" y="1450478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2271585" y="1450478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3236544" y="17856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3446716" y="1428304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623817" y="147540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3544646" y="1488362"/>
            <a:ext cx="4133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 i="1">
                <a:latin typeface="Times New Roman"/>
                <a:cs typeface="Times New Roman"/>
              </a:rPr>
              <a:t>x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320" i="1">
                <a:latin typeface="Verdana"/>
                <a:cs typeface="Verdana"/>
              </a:rPr>
              <a:t> </a:t>
            </a:r>
            <a:r>
              <a:rPr dirty="0" sz="1100" spc="130" i="1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3557346" y="1698701"/>
            <a:ext cx="387985" cy="0"/>
          </a:xfrm>
          <a:custGeom>
            <a:avLst/>
            <a:gdLst/>
            <a:ahLst/>
            <a:cxnLst/>
            <a:rect l="l" t="t" r="r" b="b"/>
            <a:pathLst>
              <a:path w="387985" h="0">
                <a:moveTo>
                  <a:pt x="0" y="0"/>
                </a:moveTo>
                <a:lnTo>
                  <a:pt x="3877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 txBox="1"/>
          <p:nvPr/>
        </p:nvSpPr>
        <p:spPr>
          <a:xfrm>
            <a:off x="3687076" y="1677122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3978414" y="1582088"/>
            <a:ext cx="263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215" i="1">
                <a:latin typeface="Verdana"/>
                <a:cs typeface="Verdana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216146" y="1562212"/>
            <a:ext cx="920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ts val="840"/>
              </a:lnSpc>
              <a:spcBef>
                <a:spcPts val="95"/>
              </a:spcBef>
            </a:pPr>
            <a:r>
              <a:rPr dirty="0" sz="800" spc="10" b="0" i="1">
                <a:latin typeface="Bookman Old Style"/>
                <a:cs typeface="Bookman Old Style"/>
              </a:rPr>
              <a:t>T</a:t>
            </a:r>
            <a:endParaRPr sz="800">
              <a:latin typeface="Bookman Old Style"/>
              <a:cs typeface="Bookman Old Style"/>
            </a:endParaRPr>
          </a:p>
          <a:p>
            <a:pPr marL="12700">
              <a:lnSpc>
                <a:spcPts val="840"/>
              </a:lnSpc>
            </a:pPr>
            <a:r>
              <a:rPr dirty="0" sz="800" spc="2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4303750" y="1582088"/>
            <a:ext cx="90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4348873" y="1428304"/>
            <a:ext cx="212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)</a:t>
            </a:r>
            <a:r>
              <a:rPr dirty="0" baseline="-17361" sz="1200" spc="225">
                <a:latin typeface="Times New Roman"/>
                <a:cs typeface="Times New Roman"/>
              </a:rPr>
              <a:t>2</a:t>
            </a:r>
            <a:endParaRPr baseline="-17361" sz="1200">
              <a:latin typeface="Times New Roman"/>
              <a:cs typeface="Times New Roman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 txBox="1"/>
          <p:nvPr/>
        </p:nvSpPr>
        <p:spPr>
          <a:xfrm>
            <a:off x="2246185" y="1887079"/>
            <a:ext cx="33121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31250" sz="1200" spc="112" b="0" i="1">
                <a:latin typeface="Bookman Old Style"/>
                <a:cs typeface="Bookman Old Style"/>
              </a:rPr>
              <a:t>x</a:t>
            </a:r>
            <a:r>
              <a:rPr dirty="0" baseline="64814" sz="900" spc="112">
                <a:latin typeface="Arial Unicode MS"/>
                <a:cs typeface="Arial Unicode MS"/>
              </a:rPr>
              <a:t>∗</a:t>
            </a:r>
            <a:r>
              <a:rPr dirty="0" baseline="31250" sz="1200" spc="112">
                <a:latin typeface="Lucida Sans Unicode"/>
                <a:cs typeface="Lucida Sans Unicode"/>
              </a:rPr>
              <a:t>−</a:t>
            </a:r>
            <a:r>
              <a:rPr dirty="0" baseline="31250" sz="1200" spc="112" b="0" i="1">
                <a:latin typeface="Bookman Old Style"/>
                <a:cs typeface="Bookman Old Style"/>
              </a:rPr>
              <a:t>x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normalized </a:t>
            </a:r>
            <a:r>
              <a:rPr dirty="0" sz="1100" spc="5">
                <a:latin typeface="Times New Roman"/>
                <a:cs typeface="Times New Roman"/>
              </a:rPr>
              <a:t>difference </a:t>
            </a:r>
            <a:r>
              <a:rPr dirty="0" sz="1100" spc="20">
                <a:latin typeface="Times New Roman"/>
                <a:cs typeface="Times New Roman"/>
              </a:rPr>
              <a:t>between </a:t>
            </a:r>
            <a:r>
              <a:rPr dirty="0" sz="1100" spc="30">
                <a:latin typeface="Times New Roman"/>
                <a:cs typeface="Times New Roman"/>
              </a:rPr>
              <a:t>proposed</a:t>
            </a:r>
            <a:r>
              <a:rPr dirty="0" sz="1100" spc="275">
                <a:latin typeface="Times New Roman"/>
                <a:cs typeface="Times New Roman"/>
              </a:rPr>
              <a:t> </a:t>
            </a:r>
            <a:r>
              <a:rPr dirty="0" sz="1100" spc="130" i="1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231008" y="1972181"/>
            <a:ext cx="771525" cy="278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875">
              <a:lnSpc>
                <a:spcPts val="819"/>
              </a:lnSpc>
              <a:spcBef>
                <a:spcPts val="95"/>
              </a:spcBef>
            </a:pPr>
            <a:r>
              <a:rPr dirty="0" sz="800" spc="-100" b="0" i="1">
                <a:latin typeface="Bookman Old Style"/>
                <a:cs typeface="Bookman Old Style"/>
              </a:rPr>
              <a:t>w</a:t>
            </a:r>
            <a:endParaRPr sz="800">
              <a:latin typeface="Bookman Old Style"/>
              <a:cs typeface="Bookman Old Style"/>
            </a:endParaRPr>
          </a:p>
          <a:p>
            <a:pPr marL="38100">
              <a:lnSpc>
                <a:spcPts val="1180"/>
              </a:lnSpc>
            </a:pPr>
            <a:r>
              <a:rPr dirty="0" sz="1100" spc="55">
                <a:latin typeface="Times New Roman"/>
                <a:cs typeface="Times New Roman"/>
              </a:rPr>
              <a:t>and true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-40" i="1">
                <a:latin typeface="Times New Roman"/>
                <a:cs typeface="Times New Roman"/>
              </a:rPr>
              <a:t>x</a:t>
            </a:r>
            <a:r>
              <a:rPr dirty="0" baseline="27777" sz="1200" spc="-60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5" name="object 16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7" name="object 16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8" name="object 16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69" name="object 1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9995" y="515873"/>
            <a:ext cx="1358900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39998" y="515873"/>
            <a:ext cx="1358900" cy="1200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5" name="object 2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2" name="object 52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3052641" y="906941"/>
            <a:ext cx="283845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31140" algn="l"/>
              </a:tabLst>
            </a:pPr>
            <a:r>
              <a:rPr dirty="0" sz="150" spc="30">
                <a:latin typeface="Times New Roman"/>
                <a:cs typeface="Times New Roman"/>
              </a:rPr>
              <a:t>10	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6" name="object 86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1" name="object 101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1" name="object 111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668305" y="800727"/>
            <a:ext cx="458470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40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  </a:t>
            </a: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5" name="object 125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29" name="object 129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589978" y="1930492"/>
            <a:ext cx="23431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02666" y="1946181"/>
            <a:ext cx="8128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60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1319433" y="1765109"/>
            <a:ext cx="716280" cy="716280"/>
            <a:chOff x="1319433" y="1765109"/>
            <a:chExt cx="716280" cy="716280"/>
          </a:xfrm>
        </p:grpSpPr>
        <p:sp>
          <p:nvSpPr>
            <p:cNvPr id="137" name="object 137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1582140" y="2163398"/>
            <a:ext cx="186055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1684867" y="2004541"/>
            <a:ext cx="35560" cy="35560"/>
            <a:chOff x="1684867" y="2004541"/>
            <a:chExt cx="35560" cy="35560"/>
          </a:xfrm>
        </p:grpSpPr>
        <p:sp>
          <p:nvSpPr>
            <p:cNvPr id="142" name="object 142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1439024" y="1951964"/>
            <a:ext cx="40640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3703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30303" sz="825" spc="-60">
                <a:solidFill>
                  <a:srgbClr val="FFF200"/>
                </a:solidFill>
                <a:latin typeface="Lucida Sans Unicode"/>
                <a:cs typeface="Lucida Sans Unicode"/>
              </a:rPr>
              <a:t>∗ </a:t>
            </a:r>
            <a:r>
              <a:rPr dirty="0" sz="550" spc="-14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550" spc="-130">
                <a:solidFill>
                  <a:srgbClr val="FFF200"/>
                </a:solidFill>
                <a:latin typeface="Lucida Sans Unicode"/>
                <a:cs typeface="Lucida Sans Unicode"/>
              </a:rPr>
              <a:t> </a:t>
            </a:r>
            <a:r>
              <a:rPr dirty="0" sz="550" spc="-14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543316" y="1987151"/>
            <a:ext cx="31877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70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70" i="1">
                <a:solidFill>
                  <a:srgbClr val="FFF200"/>
                </a:solidFill>
                <a:latin typeface="Times New Roman"/>
                <a:cs typeface="Times New Roman"/>
              </a:rPr>
              <a:t>x </a:t>
            </a:r>
            <a:r>
              <a:rPr dirty="0" sz="750" spc="3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30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165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2969501" y="1582088"/>
            <a:ext cx="256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Times New Roman"/>
                <a:cs typeface="Times New Roman"/>
              </a:rPr>
              <a:t>min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3275495" y="1446236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5" b="0" i="1">
                <a:latin typeface="Bookman Old Style"/>
                <a:cs typeface="Bookman Old Style"/>
              </a:rPr>
              <a:t>N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223501" y="1450478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2271585" y="1450478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3236544" y="17856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3446716" y="1428304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3623817" y="147540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544646" y="1488362"/>
            <a:ext cx="4133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 i="1">
                <a:latin typeface="Times New Roman"/>
                <a:cs typeface="Times New Roman"/>
              </a:rPr>
              <a:t>x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320" i="1">
                <a:latin typeface="Verdana"/>
                <a:cs typeface="Verdana"/>
              </a:rPr>
              <a:t> </a:t>
            </a:r>
            <a:r>
              <a:rPr dirty="0" sz="1100" spc="130" i="1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3557346" y="1698701"/>
            <a:ext cx="387985" cy="0"/>
          </a:xfrm>
          <a:custGeom>
            <a:avLst/>
            <a:gdLst/>
            <a:ahLst/>
            <a:cxnLst/>
            <a:rect l="l" t="t" r="r" b="b"/>
            <a:pathLst>
              <a:path w="387985" h="0">
                <a:moveTo>
                  <a:pt x="0" y="0"/>
                </a:moveTo>
                <a:lnTo>
                  <a:pt x="3877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/>
          <p:nvPr/>
        </p:nvSpPr>
        <p:spPr>
          <a:xfrm>
            <a:off x="3687076" y="1677122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3978414" y="1582088"/>
            <a:ext cx="263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215" i="1">
                <a:latin typeface="Verdana"/>
                <a:cs typeface="Verdana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4216146" y="1562212"/>
            <a:ext cx="920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ts val="840"/>
              </a:lnSpc>
              <a:spcBef>
                <a:spcPts val="95"/>
              </a:spcBef>
            </a:pPr>
            <a:r>
              <a:rPr dirty="0" sz="800" spc="10" b="0" i="1">
                <a:latin typeface="Bookman Old Style"/>
                <a:cs typeface="Bookman Old Style"/>
              </a:rPr>
              <a:t>T</a:t>
            </a:r>
            <a:endParaRPr sz="800">
              <a:latin typeface="Bookman Old Style"/>
              <a:cs typeface="Bookman Old Style"/>
            </a:endParaRPr>
          </a:p>
          <a:p>
            <a:pPr marL="12700">
              <a:lnSpc>
                <a:spcPts val="840"/>
              </a:lnSpc>
            </a:pPr>
            <a:r>
              <a:rPr dirty="0" sz="800" spc="2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303750" y="1582088"/>
            <a:ext cx="90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4348873" y="1428304"/>
            <a:ext cx="212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)</a:t>
            </a:r>
            <a:r>
              <a:rPr dirty="0" baseline="-17361" sz="1200" spc="225">
                <a:latin typeface="Times New Roman"/>
                <a:cs typeface="Times New Roman"/>
              </a:rPr>
              <a:t>2</a:t>
            </a:r>
            <a:endParaRPr baseline="-17361" sz="1200">
              <a:latin typeface="Times New Roman"/>
              <a:cs typeface="Times New Roman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 txBox="1"/>
          <p:nvPr/>
        </p:nvSpPr>
        <p:spPr>
          <a:xfrm>
            <a:off x="2246185" y="1887079"/>
            <a:ext cx="33121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31250" sz="1200" spc="112" b="0" i="1">
                <a:latin typeface="Bookman Old Style"/>
                <a:cs typeface="Bookman Old Style"/>
              </a:rPr>
              <a:t>x</a:t>
            </a:r>
            <a:r>
              <a:rPr dirty="0" baseline="64814" sz="900" spc="112">
                <a:latin typeface="Arial Unicode MS"/>
                <a:cs typeface="Arial Unicode MS"/>
              </a:rPr>
              <a:t>∗</a:t>
            </a:r>
            <a:r>
              <a:rPr dirty="0" baseline="31250" sz="1200" spc="112">
                <a:latin typeface="Lucida Sans Unicode"/>
                <a:cs typeface="Lucida Sans Unicode"/>
              </a:rPr>
              <a:t>−</a:t>
            </a:r>
            <a:r>
              <a:rPr dirty="0" baseline="31250" sz="1200" spc="112" b="0" i="1">
                <a:latin typeface="Bookman Old Style"/>
                <a:cs typeface="Bookman Old Style"/>
              </a:rPr>
              <a:t>x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normalized </a:t>
            </a:r>
            <a:r>
              <a:rPr dirty="0" sz="1100" spc="5">
                <a:latin typeface="Times New Roman"/>
                <a:cs typeface="Times New Roman"/>
              </a:rPr>
              <a:t>difference </a:t>
            </a:r>
            <a:r>
              <a:rPr dirty="0" sz="1100" spc="20">
                <a:latin typeface="Times New Roman"/>
                <a:cs typeface="Times New Roman"/>
              </a:rPr>
              <a:t>between </a:t>
            </a:r>
            <a:r>
              <a:rPr dirty="0" sz="1100" spc="30">
                <a:latin typeface="Times New Roman"/>
                <a:cs typeface="Times New Roman"/>
              </a:rPr>
              <a:t>proposed</a:t>
            </a:r>
            <a:r>
              <a:rPr dirty="0" sz="1100" spc="275">
                <a:latin typeface="Times New Roman"/>
                <a:cs typeface="Times New Roman"/>
              </a:rPr>
              <a:t> </a:t>
            </a:r>
            <a:r>
              <a:rPr dirty="0" sz="1100" spc="130" i="1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2231008" y="1972181"/>
            <a:ext cx="771525" cy="278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875">
              <a:lnSpc>
                <a:spcPts val="819"/>
              </a:lnSpc>
              <a:spcBef>
                <a:spcPts val="95"/>
              </a:spcBef>
            </a:pPr>
            <a:r>
              <a:rPr dirty="0" sz="800" spc="-100" b="0" i="1">
                <a:latin typeface="Bookman Old Style"/>
                <a:cs typeface="Bookman Old Style"/>
              </a:rPr>
              <a:t>w</a:t>
            </a:r>
            <a:endParaRPr sz="800">
              <a:latin typeface="Bookman Old Style"/>
              <a:cs typeface="Bookman Old Style"/>
            </a:endParaRPr>
          </a:p>
          <a:p>
            <a:pPr marL="38100">
              <a:lnSpc>
                <a:spcPts val="1180"/>
              </a:lnSpc>
            </a:pPr>
            <a:r>
              <a:rPr dirty="0" sz="1100" spc="55">
                <a:latin typeface="Times New Roman"/>
                <a:cs typeface="Times New Roman"/>
              </a:rPr>
              <a:t>and true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-40" i="1">
                <a:latin typeface="Times New Roman"/>
                <a:cs typeface="Times New Roman"/>
              </a:rPr>
              <a:t>x</a:t>
            </a:r>
            <a:r>
              <a:rPr dirty="0" baseline="27777" sz="1200" spc="-60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2136609" y="2354668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 txBox="1"/>
          <p:nvPr/>
        </p:nvSpPr>
        <p:spPr>
          <a:xfrm>
            <a:off x="246926" y="2269183"/>
            <a:ext cx="5182870" cy="565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21839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If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predict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5">
                <a:latin typeface="Times New Roman"/>
                <a:cs typeface="Times New Roman"/>
              </a:rPr>
              <a:t>difference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compute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 spc="-40" i="1">
                <a:latin typeface="Times New Roman"/>
                <a:cs typeface="Times New Roman"/>
              </a:rPr>
              <a:t>x</a:t>
            </a:r>
            <a:r>
              <a:rPr dirty="0" baseline="27777" sz="1200" spc="-60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  <a:p>
            <a:pPr marL="126364">
              <a:lnSpc>
                <a:spcPct val="100000"/>
              </a:lnSpc>
              <a:spcBef>
                <a:spcPts val="915"/>
              </a:spcBef>
              <a:tabLst>
                <a:tab pos="1232535" algn="l"/>
              </a:tabLst>
            </a:pPr>
            <a:r>
              <a:rPr dirty="0" baseline="3703" sz="1125" spc="52">
                <a:latin typeface="Times New Roman"/>
                <a:cs typeface="Times New Roman"/>
              </a:rPr>
              <a:t>Proposed</a:t>
            </a:r>
            <a:r>
              <a:rPr dirty="0" baseline="3703" sz="1125" spc="104">
                <a:latin typeface="Times New Roman"/>
                <a:cs typeface="Times New Roman"/>
              </a:rPr>
              <a:t> </a:t>
            </a:r>
            <a:r>
              <a:rPr dirty="0" baseline="3703" sz="1125" spc="22">
                <a:latin typeface="Times New Roman"/>
                <a:cs typeface="Times New Roman"/>
              </a:rPr>
              <a:t>Box	</a:t>
            </a: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6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20"/>
              </a:spcBef>
            </a:pPr>
            <a:r>
              <a:rPr dirty="0" sz="750" spc="5">
                <a:latin typeface="Times New Roman"/>
                <a:cs typeface="Times New Roman"/>
              </a:rPr>
              <a:t>z </a:t>
            </a:r>
            <a:r>
              <a:rPr dirty="0" sz="750">
                <a:latin typeface="Times New Roman"/>
                <a:cs typeface="Times New Roman"/>
              </a:rPr>
              <a:t>: </a:t>
            </a:r>
            <a:r>
              <a:rPr dirty="0" sz="750" spc="25">
                <a:latin typeface="Times New Roman"/>
                <a:cs typeface="Times New Roman"/>
              </a:rPr>
              <a:t>features </a:t>
            </a:r>
            <a:r>
              <a:rPr dirty="0" sz="750" spc="20">
                <a:latin typeface="Times New Roman"/>
                <a:cs typeface="Times New Roman"/>
              </a:rPr>
              <a:t>from pool5 </a:t>
            </a:r>
            <a:r>
              <a:rPr dirty="0" sz="750" spc="15">
                <a:latin typeface="Times New Roman"/>
                <a:cs typeface="Times New Roman"/>
              </a:rPr>
              <a:t>layer </a:t>
            </a:r>
            <a:r>
              <a:rPr dirty="0" sz="750" spc="-5">
                <a:latin typeface="Times New Roman"/>
                <a:cs typeface="Times New Roman"/>
              </a:rPr>
              <a:t>of </a:t>
            </a:r>
            <a:r>
              <a:rPr dirty="0" sz="750" spc="45">
                <a:latin typeface="Times New Roman"/>
                <a:cs typeface="Times New Roman"/>
              </a:rPr>
              <a:t>the</a:t>
            </a:r>
            <a:r>
              <a:rPr dirty="0" sz="750" spc="155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Times New Roman"/>
                <a:cs typeface="Times New Roman"/>
              </a:rPr>
              <a:t>network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6" name="object 16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8" name="object 16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9" name="object 16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70" name="object 17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2" name="object 52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3052641" y="906941"/>
            <a:ext cx="283845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31140" algn="l"/>
              </a:tabLst>
            </a:pPr>
            <a:r>
              <a:rPr dirty="0" sz="150" spc="30">
                <a:latin typeface="Times New Roman"/>
                <a:cs typeface="Times New Roman"/>
              </a:rPr>
              <a:t>10	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6" name="object 86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1" name="object 101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1" name="object 111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668305" y="800727"/>
            <a:ext cx="458470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40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  </a:t>
            </a: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5" name="object 125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29" name="object 129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589978" y="1930492"/>
            <a:ext cx="23431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02666" y="1946181"/>
            <a:ext cx="8128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60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259626" y="2524522"/>
            <a:ext cx="1878330" cy="31051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315"/>
              </a:spcBef>
              <a:tabLst>
                <a:tab pos="1219835" algn="l"/>
              </a:tabLst>
            </a:pPr>
            <a:r>
              <a:rPr dirty="0" baseline="3703" sz="1125" spc="52">
                <a:latin typeface="Times New Roman"/>
                <a:cs typeface="Times New Roman"/>
              </a:rPr>
              <a:t>Proposed</a:t>
            </a:r>
            <a:r>
              <a:rPr dirty="0" baseline="3703" sz="1125" spc="104">
                <a:latin typeface="Times New Roman"/>
                <a:cs typeface="Times New Roman"/>
              </a:rPr>
              <a:t> </a:t>
            </a:r>
            <a:r>
              <a:rPr dirty="0" baseline="3703" sz="1125" spc="22">
                <a:latin typeface="Times New Roman"/>
                <a:cs typeface="Times New Roman"/>
              </a:rPr>
              <a:t>Box	</a:t>
            </a: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750" spc="5">
                <a:latin typeface="Times New Roman"/>
                <a:cs typeface="Times New Roman"/>
              </a:rPr>
              <a:t>z </a:t>
            </a:r>
            <a:r>
              <a:rPr dirty="0" sz="750">
                <a:latin typeface="Times New Roman"/>
                <a:cs typeface="Times New Roman"/>
              </a:rPr>
              <a:t>: </a:t>
            </a:r>
            <a:r>
              <a:rPr dirty="0" sz="750" spc="25">
                <a:latin typeface="Times New Roman"/>
                <a:cs typeface="Times New Roman"/>
              </a:rPr>
              <a:t>features </a:t>
            </a:r>
            <a:r>
              <a:rPr dirty="0" sz="750" spc="20">
                <a:latin typeface="Times New Roman"/>
                <a:cs typeface="Times New Roman"/>
              </a:rPr>
              <a:t>from pool5 </a:t>
            </a:r>
            <a:r>
              <a:rPr dirty="0" sz="750" spc="15">
                <a:latin typeface="Times New Roman"/>
                <a:cs typeface="Times New Roman"/>
              </a:rPr>
              <a:t>layer </a:t>
            </a:r>
            <a:r>
              <a:rPr dirty="0" sz="750" spc="-5">
                <a:latin typeface="Times New Roman"/>
                <a:cs typeface="Times New Roman"/>
              </a:rPr>
              <a:t>of </a:t>
            </a:r>
            <a:r>
              <a:rPr dirty="0" sz="750" spc="45">
                <a:latin typeface="Times New Roman"/>
                <a:cs typeface="Times New Roman"/>
              </a:rPr>
              <a:t>the</a:t>
            </a:r>
            <a:r>
              <a:rPr dirty="0" sz="750" spc="155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Times New Roman"/>
                <a:cs typeface="Times New Roman"/>
              </a:rPr>
              <a:t>network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319433" y="1765109"/>
            <a:ext cx="716280" cy="716280"/>
            <a:chOff x="1319433" y="1765109"/>
            <a:chExt cx="716280" cy="716280"/>
          </a:xfrm>
        </p:grpSpPr>
        <p:sp>
          <p:nvSpPr>
            <p:cNvPr id="138" name="object 138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1582140" y="2163398"/>
            <a:ext cx="186055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1684867" y="2004541"/>
            <a:ext cx="35560" cy="35560"/>
            <a:chOff x="1684867" y="2004541"/>
            <a:chExt cx="35560" cy="35560"/>
          </a:xfrm>
        </p:grpSpPr>
        <p:sp>
          <p:nvSpPr>
            <p:cNvPr id="143" name="object 143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" name="object 145"/>
          <p:cNvSpPr txBox="1"/>
          <p:nvPr/>
        </p:nvSpPr>
        <p:spPr>
          <a:xfrm>
            <a:off x="1439024" y="1951964"/>
            <a:ext cx="40640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3703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30303" sz="825" spc="-60">
                <a:solidFill>
                  <a:srgbClr val="FFF200"/>
                </a:solidFill>
                <a:latin typeface="Lucida Sans Unicode"/>
                <a:cs typeface="Lucida Sans Unicode"/>
              </a:rPr>
              <a:t>∗ </a:t>
            </a:r>
            <a:r>
              <a:rPr dirty="0" sz="550" spc="-14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550" spc="-130">
                <a:solidFill>
                  <a:srgbClr val="FFF200"/>
                </a:solidFill>
                <a:latin typeface="Lucida Sans Unicode"/>
                <a:cs typeface="Lucida Sans Unicode"/>
              </a:rPr>
              <a:t> </a:t>
            </a:r>
            <a:r>
              <a:rPr dirty="0" sz="550" spc="-14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543316" y="1987151"/>
            <a:ext cx="31877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70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70" i="1">
                <a:solidFill>
                  <a:srgbClr val="FFF200"/>
                </a:solidFill>
                <a:latin typeface="Times New Roman"/>
                <a:cs typeface="Times New Roman"/>
              </a:rPr>
              <a:t>x </a:t>
            </a:r>
            <a:r>
              <a:rPr dirty="0" sz="750" spc="3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30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165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2969501" y="1582088"/>
            <a:ext cx="256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Times New Roman"/>
                <a:cs typeface="Times New Roman"/>
              </a:rPr>
              <a:t>min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275495" y="1446236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5" b="0" i="1">
                <a:latin typeface="Bookman Old Style"/>
                <a:cs typeface="Bookman Old Style"/>
              </a:rPr>
              <a:t>N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223501" y="1450478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2271585" y="1450478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3236544" y="17856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3446716" y="1428304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623817" y="147540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3544646" y="1488362"/>
            <a:ext cx="4133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 i="1">
                <a:latin typeface="Times New Roman"/>
                <a:cs typeface="Times New Roman"/>
              </a:rPr>
              <a:t>x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320" i="1">
                <a:latin typeface="Verdana"/>
                <a:cs typeface="Verdana"/>
              </a:rPr>
              <a:t> </a:t>
            </a:r>
            <a:r>
              <a:rPr dirty="0" sz="1100" spc="130" i="1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3557346" y="1698701"/>
            <a:ext cx="387985" cy="0"/>
          </a:xfrm>
          <a:custGeom>
            <a:avLst/>
            <a:gdLst/>
            <a:ahLst/>
            <a:cxnLst/>
            <a:rect l="l" t="t" r="r" b="b"/>
            <a:pathLst>
              <a:path w="387985" h="0">
                <a:moveTo>
                  <a:pt x="0" y="0"/>
                </a:moveTo>
                <a:lnTo>
                  <a:pt x="3877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 txBox="1"/>
          <p:nvPr/>
        </p:nvSpPr>
        <p:spPr>
          <a:xfrm>
            <a:off x="3687076" y="1677122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3978414" y="1582088"/>
            <a:ext cx="263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215" i="1">
                <a:latin typeface="Verdana"/>
                <a:cs typeface="Verdana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216146" y="1562212"/>
            <a:ext cx="920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ts val="840"/>
              </a:lnSpc>
              <a:spcBef>
                <a:spcPts val="95"/>
              </a:spcBef>
            </a:pPr>
            <a:r>
              <a:rPr dirty="0" sz="800" spc="10" b="0" i="1">
                <a:latin typeface="Bookman Old Style"/>
                <a:cs typeface="Bookman Old Style"/>
              </a:rPr>
              <a:t>T</a:t>
            </a:r>
            <a:endParaRPr sz="800">
              <a:latin typeface="Bookman Old Style"/>
              <a:cs typeface="Bookman Old Style"/>
            </a:endParaRPr>
          </a:p>
          <a:p>
            <a:pPr marL="12700">
              <a:lnSpc>
                <a:spcPts val="840"/>
              </a:lnSpc>
            </a:pPr>
            <a:r>
              <a:rPr dirty="0" sz="800" spc="2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4303750" y="1582088"/>
            <a:ext cx="90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4348873" y="1428304"/>
            <a:ext cx="212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)</a:t>
            </a:r>
            <a:r>
              <a:rPr dirty="0" baseline="-17361" sz="1200" spc="225">
                <a:latin typeface="Times New Roman"/>
                <a:cs typeface="Times New Roman"/>
              </a:rPr>
              <a:t>2</a:t>
            </a:r>
            <a:endParaRPr baseline="-17361" sz="1200">
              <a:latin typeface="Times New Roman"/>
              <a:cs typeface="Times New Roman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 txBox="1"/>
          <p:nvPr/>
        </p:nvSpPr>
        <p:spPr>
          <a:xfrm>
            <a:off x="2246185" y="1887079"/>
            <a:ext cx="33121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31250" sz="1200" spc="112" b="0" i="1">
                <a:latin typeface="Bookman Old Style"/>
                <a:cs typeface="Bookman Old Style"/>
              </a:rPr>
              <a:t>x</a:t>
            </a:r>
            <a:r>
              <a:rPr dirty="0" baseline="64814" sz="900" spc="112">
                <a:latin typeface="Arial Unicode MS"/>
                <a:cs typeface="Arial Unicode MS"/>
              </a:rPr>
              <a:t>∗</a:t>
            </a:r>
            <a:r>
              <a:rPr dirty="0" baseline="31250" sz="1200" spc="112">
                <a:latin typeface="Lucida Sans Unicode"/>
                <a:cs typeface="Lucida Sans Unicode"/>
              </a:rPr>
              <a:t>−</a:t>
            </a:r>
            <a:r>
              <a:rPr dirty="0" baseline="31250" sz="1200" spc="112" b="0" i="1">
                <a:latin typeface="Bookman Old Style"/>
                <a:cs typeface="Bookman Old Style"/>
              </a:rPr>
              <a:t>x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normalized </a:t>
            </a:r>
            <a:r>
              <a:rPr dirty="0" sz="1100" spc="5">
                <a:latin typeface="Times New Roman"/>
                <a:cs typeface="Times New Roman"/>
              </a:rPr>
              <a:t>difference </a:t>
            </a:r>
            <a:r>
              <a:rPr dirty="0" sz="1100" spc="20">
                <a:latin typeface="Times New Roman"/>
                <a:cs typeface="Times New Roman"/>
              </a:rPr>
              <a:t>between </a:t>
            </a:r>
            <a:r>
              <a:rPr dirty="0" sz="1100" spc="30">
                <a:latin typeface="Times New Roman"/>
                <a:cs typeface="Times New Roman"/>
              </a:rPr>
              <a:t>proposed</a:t>
            </a:r>
            <a:r>
              <a:rPr dirty="0" sz="1100" spc="275">
                <a:latin typeface="Times New Roman"/>
                <a:cs typeface="Times New Roman"/>
              </a:rPr>
              <a:t> </a:t>
            </a:r>
            <a:r>
              <a:rPr dirty="0" sz="1100" spc="130" i="1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231008" y="1972181"/>
            <a:ext cx="771525" cy="278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875">
              <a:lnSpc>
                <a:spcPts val="819"/>
              </a:lnSpc>
              <a:spcBef>
                <a:spcPts val="95"/>
              </a:spcBef>
            </a:pPr>
            <a:r>
              <a:rPr dirty="0" sz="800" spc="-100" b="0" i="1">
                <a:latin typeface="Bookman Old Style"/>
                <a:cs typeface="Bookman Old Style"/>
              </a:rPr>
              <a:t>w</a:t>
            </a:r>
            <a:endParaRPr sz="800">
              <a:latin typeface="Bookman Old Style"/>
              <a:cs typeface="Bookman Old Style"/>
            </a:endParaRPr>
          </a:p>
          <a:p>
            <a:pPr marL="38100">
              <a:lnSpc>
                <a:spcPts val="1180"/>
              </a:lnSpc>
            </a:pPr>
            <a:r>
              <a:rPr dirty="0" sz="1100" spc="55">
                <a:latin typeface="Times New Roman"/>
                <a:cs typeface="Times New Roman"/>
              </a:rPr>
              <a:t>and true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-40" i="1">
                <a:latin typeface="Times New Roman"/>
                <a:cs typeface="Times New Roman"/>
              </a:rPr>
              <a:t>x</a:t>
            </a:r>
            <a:r>
              <a:rPr dirty="0" baseline="27777" sz="1200" spc="-60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2136609" y="2354668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2231008" y="2269183"/>
            <a:ext cx="318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If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predict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5">
                <a:latin typeface="Times New Roman"/>
                <a:cs typeface="Times New Roman"/>
              </a:rPr>
              <a:t>difference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compute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 spc="-40" i="1">
                <a:latin typeface="Times New Roman"/>
                <a:cs typeface="Times New Roman"/>
              </a:rPr>
              <a:t>x</a:t>
            </a:r>
            <a:r>
              <a:rPr dirty="0" baseline="27777" sz="1200" spc="-60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2136609" y="2564701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 txBox="1"/>
          <p:nvPr/>
        </p:nvSpPr>
        <p:spPr>
          <a:xfrm>
            <a:off x="3576726" y="2553663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231008" y="2479216"/>
            <a:ext cx="26155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model </a:t>
            </a:r>
            <a:r>
              <a:rPr dirty="0" sz="1100" spc="30">
                <a:latin typeface="Times New Roman"/>
                <a:cs typeface="Times New Roman"/>
              </a:rPr>
              <a:t>predicts </a:t>
            </a:r>
            <a:r>
              <a:rPr dirty="0" sz="1100" spc="40" i="1">
                <a:latin typeface="Times New Roman"/>
                <a:cs typeface="Times New Roman"/>
              </a:rPr>
              <a:t>w</a:t>
            </a:r>
            <a:r>
              <a:rPr dirty="0" baseline="27777" sz="1200" spc="60" b="0" i="1">
                <a:latin typeface="Bookman Old Style"/>
                <a:cs typeface="Bookman Old Style"/>
              </a:rPr>
              <a:t>T </a:t>
            </a:r>
            <a:r>
              <a:rPr dirty="0" sz="1100" spc="75" i="1">
                <a:latin typeface="Times New Roman"/>
                <a:cs typeface="Times New Roman"/>
              </a:rPr>
              <a:t>z </a:t>
            </a:r>
            <a:r>
              <a:rPr dirty="0" sz="1100" spc="25">
                <a:latin typeface="Times New Roman"/>
                <a:cs typeface="Times New Roman"/>
              </a:rPr>
              <a:t>as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225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difference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0" name="object 17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2" name="object 17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73" name="object 17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74" name="object 17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2" name="object 52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3052641" y="906941"/>
            <a:ext cx="283845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31140" algn="l"/>
              </a:tabLst>
            </a:pPr>
            <a:r>
              <a:rPr dirty="0" sz="150" spc="30">
                <a:latin typeface="Times New Roman"/>
                <a:cs typeface="Times New Roman"/>
              </a:rPr>
              <a:t>10	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6" name="object 86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1" name="object 101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1" name="object 111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3668305" y="800727"/>
            <a:ext cx="458470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40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  </a:t>
            </a: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5" name="object 125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29" name="object 129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589978" y="1930492"/>
            <a:ext cx="23431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02666" y="1946181"/>
            <a:ext cx="8128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60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259626" y="2524522"/>
            <a:ext cx="1878330" cy="31051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315"/>
              </a:spcBef>
              <a:tabLst>
                <a:tab pos="1219835" algn="l"/>
              </a:tabLst>
            </a:pPr>
            <a:r>
              <a:rPr dirty="0" baseline="3703" sz="1125" spc="52">
                <a:latin typeface="Times New Roman"/>
                <a:cs typeface="Times New Roman"/>
              </a:rPr>
              <a:t>Proposed</a:t>
            </a:r>
            <a:r>
              <a:rPr dirty="0" baseline="3703" sz="1125" spc="104">
                <a:latin typeface="Times New Roman"/>
                <a:cs typeface="Times New Roman"/>
              </a:rPr>
              <a:t> </a:t>
            </a:r>
            <a:r>
              <a:rPr dirty="0" baseline="3703" sz="1125" spc="22">
                <a:latin typeface="Times New Roman"/>
                <a:cs typeface="Times New Roman"/>
              </a:rPr>
              <a:t>Box	</a:t>
            </a: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750" spc="5">
                <a:latin typeface="Times New Roman"/>
                <a:cs typeface="Times New Roman"/>
              </a:rPr>
              <a:t>z </a:t>
            </a:r>
            <a:r>
              <a:rPr dirty="0" sz="750">
                <a:latin typeface="Times New Roman"/>
                <a:cs typeface="Times New Roman"/>
              </a:rPr>
              <a:t>: </a:t>
            </a:r>
            <a:r>
              <a:rPr dirty="0" sz="750" spc="25">
                <a:latin typeface="Times New Roman"/>
                <a:cs typeface="Times New Roman"/>
              </a:rPr>
              <a:t>features </a:t>
            </a:r>
            <a:r>
              <a:rPr dirty="0" sz="750" spc="20">
                <a:latin typeface="Times New Roman"/>
                <a:cs typeface="Times New Roman"/>
              </a:rPr>
              <a:t>from pool5 </a:t>
            </a:r>
            <a:r>
              <a:rPr dirty="0" sz="750" spc="15">
                <a:latin typeface="Times New Roman"/>
                <a:cs typeface="Times New Roman"/>
              </a:rPr>
              <a:t>layer </a:t>
            </a:r>
            <a:r>
              <a:rPr dirty="0" sz="750" spc="-5">
                <a:latin typeface="Times New Roman"/>
                <a:cs typeface="Times New Roman"/>
              </a:rPr>
              <a:t>of </a:t>
            </a:r>
            <a:r>
              <a:rPr dirty="0" sz="750" spc="45">
                <a:latin typeface="Times New Roman"/>
                <a:cs typeface="Times New Roman"/>
              </a:rPr>
              <a:t>the</a:t>
            </a:r>
            <a:r>
              <a:rPr dirty="0" sz="750" spc="155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Times New Roman"/>
                <a:cs typeface="Times New Roman"/>
              </a:rPr>
              <a:t>network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319433" y="1765109"/>
            <a:ext cx="716280" cy="716280"/>
            <a:chOff x="1319433" y="1765109"/>
            <a:chExt cx="716280" cy="716280"/>
          </a:xfrm>
        </p:grpSpPr>
        <p:sp>
          <p:nvSpPr>
            <p:cNvPr id="138" name="object 138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1582140" y="2163398"/>
            <a:ext cx="186055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1684867" y="2004541"/>
            <a:ext cx="35560" cy="35560"/>
            <a:chOff x="1684867" y="2004541"/>
            <a:chExt cx="35560" cy="35560"/>
          </a:xfrm>
        </p:grpSpPr>
        <p:sp>
          <p:nvSpPr>
            <p:cNvPr id="143" name="object 143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" name="object 145"/>
          <p:cNvSpPr txBox="1"/>
          <p:nvPr/>
        </p:nvSpPr>
        <p:spPr>
          <a:xfrm>
            <a:off x="1439024" y="1951964"/>
            <a:ext cx="40640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3703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30303" sz="825" spc="-60">
                <a:solidFill>
                  <a:srgbClr val="FFF200"/>
                </a:solidFill>
                <a:latin typeface="Lucida Sans Unicode"/>
                <a:cs typeface="Lucida Sans Unicode"/>
              </a:rPr>
              <a:t>∗ </a:t>
            </a:r>
            <a:r>
              <a:rPr dirty="0" sz="550" spc="-14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550" spc="-130">
                <a:solidFill>
                  <a:srgbClr val="FFF200"/>
                </a:solidFill>
                <a:latin typeface="Lucida Sans Unicode"/>
                <a:cs typeface="Lucida Sans Unicode"/>
              </a:rPr>
              <a:t> </a:t>
            </a:r>
            <a:r>
              <a:rPr dirty="0" sz="550" spc="-14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543316" y="1987151"/>
            <a:ext cx="318770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70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70" i="1">
                <a:solidFill>
                  <a:srgbClr val="FFF200"/>
                </a:solidFill>
                <a:latin typeface="Times New Roman"/>
                <a:cs typeface="Times New Roman"/>
              </a:rPr>
              <a:t>x </a:t>
            </a:r>
            <a:r>
              <a:rPr dirty="0" sz="750" spc="3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30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165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2969501" y="1582088"/>
            <a:ext cx="256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Times New Roman"/>
                <a:cs typeface="Times New Roman"/>
              </a:rPr>
              <a:t>min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275495" y="1446236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5" b="0" i="1">
                <a:latin typeface="Bookman Old Style"/>
                <a:cs typeface="Bookman Old Style"/>
              </a:rPr>
              <a:t>N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223501" y="1450478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2271585" y="1450478"/>
            <a:ext cx="3168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3530" algn="l"/>
              </a:tabLst>
            </a:pP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3236544" y="17856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3446716" y="1428304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623817" y="147540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3544646" y="1488362"/>
            <a:ext cx="41338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30" i="1">
                <a:latin typeface="Times New Roman"/>
                <a:cs typeface="Times New Roman"/>
              </a:rPr>
              <a:t>x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320" i="1">
                <a:latin typeface="Verdana"/>
                <a:cs typeface="Verdana"/>
              </a:rPr>
              <a:t> </a:t>
            </a:r>
            <a:r>
              <a:rPr dirty="0" sz="1100" spc="130" i="1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3557346" y="1698701"/>
            <a:ext cx="387985" cy="0"/>
          </a:xfrm>
          <a:custGeom>
            <a:avLst/>
            <a:gdLst/>
            <a:ahLst/>
            <a:cxnLst/>
            <a:rect l="l" t="t" r="r" b="b"/>
            <a:pathLst>
              <a:path w="387985" h="0">
                <a:moveTo>
                  <a:pt x="0" y="0"/>
                </a:moveTo>
                <a:lnTo>
                  <a:pt x="3877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 txBox="1"/>
          <p:nvPr/>
        </p:nvSpPr>
        <p:spPr>
          <a:xfrm>
            <a:off x="3687076" y="1677122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3978414" y="1582088"/>
            <a:ext cx="263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215" i="1">
                <a:latin typeface="Verdana"/>
                <a:cs typeface="Verdana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216146" y="1562212"/>
            <a:ext cx="920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ts val="840"/>
              </a:lnSpc>
              <a:spcBef>
                <a:spcPts val="95"/>
              </a:spcBef>
            </a:pPr>
            <a:r>
              <a:rPr dirty="0" sz="800" spc="10" b="0" i="1">
                <a:latin typeface="Bookman Old Style"/>
                <a:cs typeface="Bookman Old Style"/>
              </a:rPr>
              <a:t>T</a:t>
            </a:r>
            <a:endParaRPr sz="800">
              <a:latin typeface="Bookman Old Style"/>
              <a:cs typeface="Bookman Old Style"/>
            </a:endParaRPr>
          </a:p>
          <a:p>
            <a:pPr marL="12700">
              <a:lnSpc>
                <a:spcPts val="840"/>
              </a:lnSpc>
            </a:pPr>
            <a:r>
              <a:rPr dirty="0" sz="800" spc="2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4303750" y="1582088"/>
            <a:ext cx="90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4348873" y="1428304"/>
            <a:ext cx="212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)</a:t>
            </a:r>
            <a:r>
              <a:rPr dirty="0" baseline="-17361" sz="1200" spc="225">
                <a:latin typeface="Times New Roman"/>
                <a:cs typeface="Times New Roman"/>
              </a:rPr>
              <a:t>2</a:t>
            </a:r>
            <a:endParaRPr baseline="-17361" sz="1200">
              <a:latin typeface="Times New Roman"/>
              <a:cs typeface="Times New Roman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 txBox="1"/>
          <p:nvPr/>
        </p:nvSpPr>
        <p:spPr>
          <a:xfrm>
            <a:off x="2246185" y="1887079"/>
            <a:ext cx="33121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31250" sz="1200" spc="112" b="0" i="1">
                <a:latin typeface="Bookman Old Style"/>
                <a:cs typeface="Bookman Old Style"/>
              </a:rPr>
              <a:t>x</a:t>
            </a:r>
            <a:r>
              <a:rPr dirty="0" baseline="64814" sz="900" spc="112">
                <a:latin typeface="Arial Unicode MS"/>
                <a:cs typeface="Arial Unicode MS"/>
              </a:rPr>
              <a:t>∗</a:t>
            </a:r>
            <a:r>
              <a:rPr dirty="0" baseline="31250" sz="1200" spc="112">
                <a:latin typeface="Lucida Sans Unicode"/>
                <a:cs typeface="Lucida Sans Unicode"/>
              </a:rPr>
              <a:t>−</a:t>
            </a:r>
            <a:r>
              <a:rPr dirty="0" baseline="31250" sz="1200" spc="112" b="0" i="1">
                <a:latin typeface="Bookman Old Style"/>
                <a:cs typeface="Bookman Old Style"/>
              </a:rPr>
              <a:t>x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normalized </a:t>
            </a:r>
            <a:r>
              <a:rPr dirty="0" sz="1100" spc="5">
                <a:latin typeface="Times New Roman"/>
                <a:cs typeface="Times New Roman"/>
              </a:rPr>
              <a:t>difference </a:t>
            </a:r>
            <a:r>
              <a:rPr dirty="0" sz="1100" spc="20">
                <a:latin typeface="Times New Roman"/>
                <a:cs typeface="Times New Roman"/>
              </a:rPr>
              <a:t>between </a:t>
            </a:r>
            <a:r>
              <a:rPr dirty="0" sz="1100" spc="30">
                <a:latin typeface="Times New Roman"/>
                <a:cs typeface="Times New Roman"/>
              </a:rPr>
              <a:t>proposed</a:t>
            </a:r>
            <a:r>
              <a:rPr dirty="0" sz="1100" spc="275">
                <a:latin typeface="Times New Roman"/>
                <a:cs typeface="Times New Roman"/>
              </a:rPr>
              <a:t> </a:t>
            </a:r>
            <a:r>
              <a:rPr dirty="0" sz="1100" spc="130" i="1"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231008" y="1972181"/>
            <a:ext cx="771525" cy="278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875">
              <a:lnSpc>
                <a:spcPts val="819"/>
              </a:lnSpc>
              <a:spcBef>
                <a:spcPts val="95"/>
              </a:spcBef>
            </a:pPr>
            <a:r>
              <a:rPr dirty="0" sz="800" spc="-100" b="0" i="1">
                <a:latin typeface="Bookman Old Style"/>
                <a:cs typeface="Bookman Old Style"/>
              </a:rPr>
              <a:t>w</a:t>
            </a:r>
            <a:endParaRPr sz="800">
              <a:latin typeface="Bookman Old Style"/>
              <a:cs typeface="Bookman Old Style"/>
            </a:endParaRPr>
          </a:p>
          <a:p>
            <a:pPr marL="38100">
              <a:lnSpc>
                <a:spcPts val="1180"/>
              </a:lnSpc>
            </a:pPr>
            <a:r>
              <a:rPr dirty="0" sz="1100" spc="55">
                <a:latin typeface="Times New Roman"/>
                <a:cs typeface="Times New Roman"/>
              </a:rPr>
              <a:t>and true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-40" i="1">
                <a:latin typeface="Times New Roman"/>
                <a:cs typeface="Times New Roman"/>
              </a:rPr>
              <a:t>x</a:t>
            </a:r>
            <a:r>
              <a:rPr dirty="0" baseline="27777" sz="1200" spc="-60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2136609" y="2354668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2231008" y="2269183"/>
            <a:ext cx="3185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5">
                <a:latin typeface="Times New Roman"/>
                <a:cs typeface="Times New Roman"/>
              </a:rPr>
              <a:t>If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predict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5">
                <a:latin typeface="Times New Roman"/>
                <a:cs typeface="Times New Roman"/>
              </a:rPr>
              <a:t>difference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compute</a:t>
            </a:r>
            <a:r>
              <a:rPr dirty="0" sz="1100" spc="175">
                <a:latin typeface="Times New Roman"/>
                <a:cs typeface="Times New Roman"/>
              </a:rPr>
              <a:t> </a:t>
            </a:r>
            <a:r>
              <a:rPr dirty="0" sz="1100" spc="-40" i="1">
                <a:latin typeface="Times New Roman"/>
                <a:cs typeface="Times New Roman"/>
              </a:rPr>
              <a:t>x</a:t>
            </a:r>
            <a:r>
              <a:rPr dirty="0" baseline="27777" sz="1200" spc="-60">
                <a:latin typeface="Lucida Sans Unicode"/>
                <a:cs typeface="Lucida Sans Unicode"/>
              </a:rPr>
              <a:t>∗</a:t>
            </a:r>
            <a:endParaRPr baseline="27777" sz="1200">
              <a:latin typeface="Lucida Sans Unicode"/>
              <a:cs typeface="Lucida Sans Unicode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2136609" y="256470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 txBox="1"/>
          <p:nvPr/>
        </p:nvSpPr>
        <p:spPr>
          <a:xfrm>
            <a:off x="2231008" y="2479216"/>
            <a:ext cx="26155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25">
                <a:latin typeface="Times New Roman"/>
                <a:cs typeface="Times New Roman"/>
              </a:rPr>
              <a:t>model </a:t>
            </a:r>
            <a:r>
              <a:rPr dirty="0" sz="1100" spc="30">
                <a:latin typeface="Times New Roman"/>
                <a:cs typeface="Times New Roman"/>
              </a:rPr>
              <a:t>predicts </a:t>
            </a:r>
            <a:r>
              <a:rPr dirty="0" sz="1100" spc="40" i="1">
                <a:latin typeface="Times New Roman"/>
                <a:cs typeface="Times New Roman"/>
              </a:rPr>
              <a:t>w</a:t>
            </a:r>
            <a:r>
              <a:rPr dirty="0" baseline="27777" sz="1200" spc="60" b="0" i="1">
                <a:latin typeface="Bookman Old Style"/>
                <a:cs typeface="Bookman Old Style"/>
              </a:rPr>
              <a:t>T </a:t>
            </a:r>
            <a:r>
              <a:rPr dirty="0" sz="1100" spc="75" i="1">
                <a:latin typeface="Times New Roman"/>
                <a:cs typeface="Times New Roman"/>
              </a:rPr>
              <a:t>z </a:t>
            </a:r>
            <a:r>
              <a:rPr dirty="0" sz="1100" spc="25">
                <a:latin typeface="Times New Roman"/>
                <a:cs typeface="Times New Roman"/>
              </a:rPr>
              <a:t>as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225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difference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256408" y="2543347"/>
            <a:ext cx="3275965" cy="50990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 marR="548005">
              <a:lnSpc>
                <a:spcPct val="100000"/>
              </a:lnSpc>
              <a:spcBef>
                <a:spcPts val="175"/>
              </a:spcBef>
            </a:pPr>
            <a:r>
              <a:rPr dirty="0" sz="800" spc="20"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7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above </a:t>
            </a:r>
            <a:r>
              <a:rPr dirty="0" sz="1100" spc="25">
                <a:latin typeface="Times New Roman"/>
                <a:cs typeface="Times New Roman"/>
              </a:rPr>
              <a:t>objective function </a:t>
            </a:r>
            <a:r>
              <a:rPr dirty="0" sz="1100" spc="15">
                <a:latin typeface="Times New Roman"/>
                <a:cs typeface="Times New Roman"/>
              </a:rPr>
              <a:t>minimize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5">
                <a:latin typeface="Times New Roman"/>
                <a:cs typeface="Times New Roman"/>
              </a:rPr>
              <a:t>difference 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between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5">
                <a:latin typeface="Times New Roman"/>
                <a:cs typeface="Times New Roman"/>
              </a:rPr>
              <a:t>predicted </a:t>
            </a:r>
            <a:r>
              <a:rPr dirty="0" sz="1100" spc="55">
                <a:latin typeface="Times New Roman"/>
                <a:cs typeface="Times New Roman"/>
              </a:rPr>
              <a:t>and the </a:t>
            </a:r>
            <a:r>
              <a:rPr dirty="0" sz="1100" spc="45">
                <a:latin typeface="Times New Roman"/>
                <a:cs typeface="Times New Roman"/>
              </a:rPr>
              <a:t>actual</a:t>
            </a:r>
            <a:r>
              <a:rPr dirty="0" sz="1100" spc="28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value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2136609" y="2774734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0" name="object 17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71" name="object 17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3" name="object 17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74" name="object 17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75" name="object 1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078041" y="906941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3" name="object 53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271386" y="904325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2" name="object 102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2" name="object 112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3668305" y="800727"/>
            <a:ext cx="458470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40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  </a:t>
            </a: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6" name="object 126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30" name="object 130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477266" y="1930492"/>
            <a:ext cx="37274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22222" sz="1125" spc="30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algn="ctr" marL="889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259626" y="2524522"/>
            <a:ext cx="1878330" cy="31051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315"/>
              </a:spcBef>
              <a:tabLst>
                <a:tab pos="1219835" algn="l"/>
              </a:tabLst>
            </a:pPr>
            <a:r>
              <a:rPr dirty="0" baseline="3703" sz="1125" spc="52">
                <a:latin typeface="Times New Roman"/>
                <a:cs typeface="Times New Roman"/>
              </a:rPr>
              <a:t>Proposed</a:t>
            </a:r>
            <a:r>
              <a:rPr dirty="0" baseline="3703" sz="1125" spc="104">
                <a:latin typeface="Times New Roman"/>
                <a:cs typeface="Times New Roman"/>
              </a:rPr>
              <a:t> </a:t>
            </a:r>
            <a:r>
              <a:rPr dirty="0" baseline="3703" sz="1125" spc="22">
                <a:latin typeface="Times New Roman"/>
                <a:cs typeface="Times New Roman"/>
              </a:rPr>
              <a:t>Box	</a:t>
            </a: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750" spc="5">
                <a:latin typeface="Times New Roman"/>
                <a:cs typeface="Times New Roman"/>
              </a:rPr>
              <a:t>z </a:t>
            </a:r>
            <a:r>
              <a:rPr dirty="0" sz="750">
                <a:latin typeface="Times New Roman"/>
                <a:cs typeface="Times New Roman"/>
              </a:rPr>
              <a:t>: </a:t>
            </a:r>
            <a:r>
              <a:rPr dirty="0" sz="750" spc="25">
                <a:latin typeface="Times New Roman"/>
                <a:cs typeface="Times New Roman"/>
              </a:rPr>
              <a:t>features </a:t>
            </a:r>
            <a:r>
              <a:rPr dirty="0" sz="750" spc="20">
                <a:latin typeface="Times New Roman"/>
                <a:cs typeface="Times New Roman"/>
              </a:rPr>
              <a:t>from pool5 </a:t>
            </a:r>
            <a:r>
              <a:rPr dirty="0" sz="750" spc="15">
                <a:latin typeface="Times New Roman"/>
                <a:cs typeface="Times New Roman"/>
              </a:rPr>
              <a:t>layer </a:t>
            </a:r>
            <a:r>
              <a:rPr dirty="0" sz="750" spc="-5">
                <a:latin typeface="Times New Roman"/>
                <a:cs typeface="Times New Roman"/>
              </a:rPr>
              <a:t>of </a:t>
            </a:r>
            <a:r>
              <a:rPr dirty="0" sz="750" spc="45">
                <a:latin typeface="Times New Roman"/>
                <a:cs typeface="Times New Roman"/>
              </a:rPr>
              <a:t>the</a:t>
            </a:r>
            <a:r>
              <a:rPr dirty="0" sz="750" spc="155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Times New Roman"/>
                <a:cs typeface="Times New Roman"/>
              </a:rPr>
              <a:t>network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319452" y="1765128"/>
            <a:ext cx="716280" cy="716280"/>
            <a:chOff x="1319452" y="1765128"/>
            <a:chExt cx="716280" cy="716280"/>
          </a:xfrm>
        </p:grpSpPr>
        <p:sp>
          <p:nvSpPr>
            <p:cNvPr id="138" name="object 138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/>
          <p:cNvSpPr txBox="1"/>
          <p:nvPr/>
        </p:nvSpPr>
        <p:spPr>
          <a:xfrm>
            <a:off x="1439024" y="1927282"/>
            <a:ext cx="448309" cy="378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975" marR="30480" indent="-143510">
              <a:lnSpc>
                <a:spcPct val="154200"/>
              </a:lnSpc>
              <a:spcBef>
                <a:spcPts val="95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60606" sz="825" spc="-39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35">
                <a:solidFill>
                  <a:srgbClr val="FFF200"/>
                </a:solidFill>
                <a:latin typeface="Times New Roman"/>
                <a:cs typeface="Times New Roman"/>
              </a:rPr>
              <a:t>)  </a:t>
            </a: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2975787" y="1582088"/>
            <a:ext cx="256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Times New Roman"/>
                <a:cs typeface="Times New Roman"/>
              </a:rPr>
              <a:t>min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3281781" y="1446236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5" b="0" i="1">
                <a:latin typeface="Bookman Old Style"/>
                <a:cs typeface="Bookman Old Style"/>
              </a:rPr>
              <a:t>N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229787" y="1450478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3242830" y="17856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453003" y="1428304"/>
            <a:ext cx="1085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4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623817" y="147540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3550932" y="1488362"/>
            <a:ext cx="395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y </a:t>
            </a: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120" i="1">
                <a:latin typeface="Verdana"/>
                <a:cs typeface="Verdana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563632" y="1698701"/>
            <a:ext cx="375285" cy="0"/>
          </a:xfrm>
          <a:custGeom>
            <a:avLst/>
            <a:gdLst/>
            <a:ahLst/>
            <a:cxnLst/>
            <a:rect l="l" t="t" r="r" b="b"/>
            <a:pathLst>
              <a:path w="375285" h="0">
                <a:moveTo>
                  <a:pt x="0" y="0"/>
                </a:moveTo>
                <a:lnTo>
                  <a:pt x="375221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3698633" y="1677122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972128" y="1582088"/>
            <a:ext cx="263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 i="1">
                <a:latin typeface="Verdana"/>
                <a:cs typeface="Verdana"/>
              </a:rPr>
              <a:t>−</a:t>
            </a:r>
            <a:r>
              <a:rPr dirty="0" sz="1100" spc="-215" i="1">
                <a:latin typeface="Verdana"/>
                <a:cs typeface="Verdana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4209859" y="1562212"/>
            <a:ext cx="920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ts val="840"/>
              </a:lnSpc>
              <a:spcBef>
                <a:spcPts val="95"/>
              </a:spcBef>
            </a:pPr>
            <a:r>
              <a:rPr dirty="0" sz="800" spc="10" b="0" i="1">
                <a:latin typeface="Bookman Old Style"/>
                <a:cs typeface="Bookman Old Style"/>
              </a:rPr>
              <a:t>T</a:t>
            </a:r>
            <a:endParaRPr sz="800">
              <a:latin typeface="Bookman Old Style"/>
              <a:cs typeface="Bookman Old Style"/>
            </a:endParaRPr>
          </a:p>
          <a:p>
            <a:pPr marL="12700">
              <a:lnSpc>
                <a:spcPts val="840"/>
              </a:lnSpc>
            </a:pPr>
            <a:r>
              <a:rPr dirty="0" sz="800" spc="2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297464" y="1582088"/>
            <a:ext cx="901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4342587" y="1428304"/>
            <a:ext cx="212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)</a:t>
            </a:r>
            <a:r>
              <a:rPr dirty="0" baseline="-17361" sz="1200" spc="225">
                <a:latin typeface="Times New Roman"/>
                <a:cs typeface="Times New Roman"/>
              </a:rPr>
              <a:t>2</a:t>
            </a:r>
            <a:endParaRPr baseline="-17361" sz="12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2256408" y="1887079"/>
            <a:ext cx="8947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Similarly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110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y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0" name="object 16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2" name="object 16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3" name="object 16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64" name="object 1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078041" y="906941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3" name="object 53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271386" y="904325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2" name="object 102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2" name="object 112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3668305" y="800727"/>
            <a:ext cx="45847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668305" y="886764"/>
            <a:ext cx="3467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7" name="object 127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31" name="object 131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 txBox="1"/>
          <p:nvPr/>
        </p:nvSpPr>
        <p:spPr>
          <a:xfrm>
            <a:off x="477266" y="1930492"/>
            <a:ext cx="37274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22222" sz="1125" spc="30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algn="ctr" marL="889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259626" y="2524522"/>
            <a:ext cx="1878330" cy="31051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315"/>
              </a:spcBef>
              <a:tabLst>
                <a:tab pos="1219835" algn="l"/>
              </a:tabLst>
            </a:pPr>
            <a:r>
              <a:rPr dirty="0" baseline="3703" sz="1125" spc="52">
                <a:latin typeface="Times New Roman"/>
                <a:cs typeface="Times New Roman"/>
              </a:rPr>
              <a:t>Proposed</a:t>
            </a:r>
            <a:r>
              <a:rPr dirty="0" baseline="3703" sz="1125" spc="104">
                <a:latin typeface="Times New Roman"/>
                <a:cs typeface="Times New Roman"/>
              </a:rPr>
              <a:t> </a:t>
            </a:r>
            <a:r>
              <a:rPr dirty="0" baseline="3703" sz="1125" spc="22">
                <a:latin typeface="Times New Roman"/>
                <a:cs typeface="Times New Roman"/>
              </a:rPr>
              <a:t>Box	</a:t>
            </a: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750" spc="5">
                <a:latin typeface="Times New Roman"/>
                <a:cs typeface="Times New Roman"/>
              </a:rPr>
              <a:t>z </a:t>
            </a:r>
            <a:r>
              <a:rPr dirty="0" sz="750">
                <a:latin typeface="Times New Roman"/>
                <a:cs typeface="Times New Roman"/>
              </a:rPr>
              <a:t>: </a:t>
            </a:r>
            <a:r>
              <a:rPr dirty="0" sz="750" spc="25">
                <a:latin typeface="Times New Roman"/>
                <a:cs typeface="Times New Roman"/>
              </a:rPr>
              <a:t>features </a:t>
            </a:r>
            <a:r>
              <a:rPr dirty="0" sz="750" spc="20">
                <a:latin typeface="Times New Roman"/>
                <a:cs typeface="Times New Roman"/>
              </a:rPr>
              <a:t>from pool5 </a:t>
            </a:r>
            <a:r>
              <a:rPr dirty="0" sz="750" spc="15">
                <a:latin typeface="Times New Roman"/>
                <a:cs typeface="Times New Roman"/>
              </a:rPr>
              <a:t>layer </a:t>
            </a:r>
            <a:r>
              <a:rPr dirty="0" sz="750" spc="-5">
                <a:latin typeface="Times New Roman"/>
                <a:cs typeface="Times New Roman"/>
              </a:rPr>
              <a:t>of </a:t>
            </a:r>
            <a:r>
              <a:rPr dirty="0" sz="750" spc="45">
                <a:latin typeface="Times New Roman"/>
                <a:cs typeface="Times New Roman"/>
              </a:rPr>
              <a:t>the</a:t>
            </a:r>
            <a:r>
              <a:rPr dirty="0" sz="750" spc="155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Times New Roman"/>
                <a:cs typeface="Times New Roman"/>
              </a:rPr>
              <a:t>network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1319452" y="1765128"/>
            <a:ext cx="716280" cy="716280"/>
            <a:chOff x="1319452" y="1765128"/>
            <a:chExt cx="716280" cy="716280"/>
          </a:xfrm>
        </p:grpSpPr>
        <p:sp>
          <p:nvSpPr>
            <p:cNvPr id="139" name="object 139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1439024" y="1927282"/>
            <a:ext cx="448309" cy="378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975" marR="30480" indent="-143510">
              <a:lnSpc>
                <a:spcPct val="154200"/>
              </a:lnSpc>
              <a:spcBef>
                <a:spcPts val="95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60606" sz="825" spc="-39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35">
                <a:solidFill>
                  <a:srgbClr val="FFF200"/>
                </a:solidFill>
                <a:latin typeface="Times New Roman"/>
                <a:cs typeface="Times New Roman"/>
              </a:rPr>
              <a:t>)  </a:t>
            </a: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2918332" y="1582088"/>
            <a:ext cx="256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Times New Roman"/>
                <a:cs typeface="Times New Roman"/>
              </a:rPr>
              <a:t>min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224326" y="1446236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5" b="0" i="1">
                <a:latin typeface="Bookman Old Style"/>
                <a:cs typeface="Bookman Old Style"/>
              </a:rPr>
              <a:t>N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3172332" y="1450478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185375" y="17856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501377" y="1582088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ln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3737851" y="1488362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3840759" y="147540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3750551" y="1698701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5" h="0">
                <a:moveTo>
                  <a:pt x="0" y="0"/>
                </a:moveTo>
                <a:lnTo>
                  <a:pt x="16301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 txBox="1"/>
          <p:nvPr/>
        </p:nvSpPr>
        <p:spPr>
          <a:xfrm>
            <a:off x="3767899" y="1677122"/>
            <a:ext cx="1244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3395548" y="1428304"/>
            <a:ext cx="6286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56540" algn="l"/>
                <a:tab pos="532765" algn="l"/>
              </a:tabLst>
            </a:pPr>
            <a:r>
              <a:rPr dirty="0" sz="1100" spc="345">
                <a:latin typeface="Arial"/>
                <a:cs typeface="Arial"/>
              </a:rPr>
              <a:t> </a:t>
            </a:r>
            <a:r>
              <a:rPr dirty="0" sz="1100" spc="345">
                <a:latin typeface="Arial"/>
                <a:cs typeface="Arial"/>
              </a:rPr>
              <a:t>	</a:t>
            </a:r>
            <a:r>
              <a:rPr dirty="0" sz="1100" spc="345">
                <a:latin typeface="Arial"/>
                <a:cs typeface="Arial"/>
              </a:rPr>
              <a:t> </a:t>
            </a:r>
            <a:r>
              <a:rPr dirty="0" sz="1100" spc="345">
                <a:latin typeface="Arial"/>
                <a:cs typeface="Arial"/>
              </a:rPr>
              <a:t>	</a:t>
            </a:r>
            <a:r>
              <a:rPr dirty="0" sz="1100" spc="285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271035" y="1562212"/>
            <a:ext cx="882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" b="0" i="1">
                <a:latin typeface="Bookman Old Style"/>
                <a:cs typeface="Bookman Old Style"/>
              </a:rPr>
              <a:t>T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4267314" y="165366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0"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4029583" y="1582088"/>
            <a:ext cx="4152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 i="1">
                <a:latin typeface="Verdana"/>
                <a:cs typeface="Verdana"/>
              </a:rPr>
              <a:t>− </a:t>
            </a:r>
            <a:r>
              <a:rPr dirty="0" sz="1100" spc="45" i="1">
                <a:latin typeface="Times New Roman"/>
                <a:cs typeface="Times New Roman"/>
              </a:rPr>
              <a:t>w</a:t>
            </a:r>
            <a:r>
              <a:rPr dirty="0" sz="1100" spc="240" i="1">
                <a:latin typeface="Times New Roman"/>
                <a:cs typeface="Times New Roman"/>
              </a:rPr>
              <a:t> </a:t>
            </a:r>
            <a:r>
              <a:rPr dirty="0" sz="1100" spc="75" i="1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400041" y="1428304"/>
            <a:ext cx="212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)</a:t>
            </a:r>
            <a:r>
              <a:rPr dirty="0" baseline="-17361" sz="1200" spc="225">
                <a:latin typeface="Times New Roman"/>
                <a:cs typeface="Times New Roman"/>
              </a:rPr>
              <a:t>2</a:t>
            </a:r>
            <a:endParaRPr baseline="-17361" sz="1200">
              <a:latin typeface="Times New Roman"/>
              <a:cs typeface="Times New Roman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 txBox="1"/>
          <p:nvPr/>
        </p:nvSpPr>
        <p:spPr>
          <a:xfrm>
            <a:off x="2256408" y="1887079"/>
            <a:ext cx="9258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Similarly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110">
                <a:latin typeface="Times New Roman"/>
                <a:cs typeface="Times New Roman"/>
              </a:rPr>
              <a:t> </a:t>
            </a:r>
            <a:r>
              <a:rPr dirty="0" sz="1100" spc="45" i="1">
                <a:latin typeface="Times New Roman"/>
                <a:cs typeface="Times New Roman"/>
              </a:rPr>
              <a:t>w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2" name="object 16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5" name="object 16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66" name="object 1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4299" y="501363"/>
            <a:ext cx="19304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Input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1897" y="471306"/>
            <a:ext cx="550545" cy="640715"/>
            <a:chOff x="1461897" y="471306"/>
            <a:chExt cx="550545" cy="640715"/>
          </a:xfrm>
        </p:grpSpPr>
        <p:sp>
          <p:nvSpPr>
            <p:cNvPr id="5" name="object 5"/>
            <p:cNvSpPr/>
            <p:nvPr/>
          </p:nvSpPr>
          <p:spPr>
            <a:xfrm>
              <a:off x="1527454" y="621131"/>
              <a:ext cx="419100" cy="430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489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489395" y="630008"/>
                  </a:lnTo>
                  <a:lnTo>
                    <a:pt x="509095" y="626030"/>
                  </a:lnTo>
                  <a:lnTo>
                    <a:pt x="525183" y="615184"/>
                  </a:lnTo>
                  <a:lnTo>
                    <a:pt x="536029" y="599097"/>
                  </a:lnTo>
                  <a:lnTo>
                    <a:pt x="540006" y="579397"/>
                  </a:lnTo>
                  <a:lnTo>
                    <a:pt x="540006" y="50610"/>
                  </a:lnTo>
                  <a:lnTo>
                    <a:pt x="536029" y="30910"/>
                  </a:lnTo>
                  <a:lnTo>
                    <a:pt x="525183" y="14823"/>
                  </a:lnTo>
                  <a:lnTo>
                    <a:pt x="509095" y="3977"/>
                  </a:lnTo>
                  <a:lnTo>
                    <a:pt x="489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977" y="476386"/>
              <a:ext cx="540385" cy="630555"/>
            </a:xfrm>
            <a:custGeom>
              <a:avLst/>
              <a:gdLst/>
              <a:ahLst/>
              <a:cxnLst/>
              <a:rect l="l" t="t" r="r" b="b"/>
              <a:pathLst>
                <a:path w="5403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489395" y="0"/>
                  </a:lnTo>
                  <a:lnTo>
                    <a:pt x="509095" y="3977"/>
                  </a:lnTo>
                  <a:lnTo>
                    <a:pt x="525183" y="14823"/>
                  </a:lnTo>
                  <a:lnTo>
                    <a:pt x="536029" y="30910"/>
                  </a:lnTo>
                  <a:lnTo>
                    <a:pt x="540006" y="50610"/>
                  </a:lnTo>
                  <a:lnTo>
                    <a:pt x="540006" y="579397"/>
                  </a:lnTo>
                  <a:lnTo>
                    <a:pt x="536029" y="599097"/>
                  </a:lnTo>
                  <a:lnTo>
                    <a:pt x="525183" y="615184"/>
                  </a:lnTo>
                  <a:lnTo>
                    <a:pt x="509095" y="626030"/>
                  </a:lnTo>
                  <a:lnTo>
                    <a:pt x="489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28303" y="501744"/>
            <a:ext cx="5499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 </a:t>
            </a:r>
            <a:r>
              <a:rPr dirty="0" sz="550" spc="15">
                <a:latin typeface="Times New Roman"/>
                <a:cs typeface="Times New Roman"/>
              </a:rPr>
              <a:t>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984" y="471306"/>
            <a:ext cx="914400" cy="640715"/>
            <a:chOff x="1943984" y="471306"/>
            <a:chExt cx="914400" cy="640715"/>
          </a:xfrm>
        </p:grpSpPr>
        <p:sp>
          <p:nvSpPr>
            <p:cNvPr id="10" name="object 10"/>
            <p:cNvSpPr/>
            <p:nvPr/>
          </p:nvSpPr>
          <p:spPr>
            <a:xfrm>
              <a:off x="2155545" y="617321"/>
              <a:ext cx="422910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49064" y="836391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80" h="0">
                  <a:moveTo>
                    <a:pt x="0" y="0"/>
                  </a:moveTo>
                  <a:lnTo>
                    <a:pt x="194952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279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3657" y="695909"/>
              <a:ext cx="166687" cy="2809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1929" y="687327"/>
              <a:ext cx="189871" cy="334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705397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705397" y="630008"/>
                  </a:lnTo>
                  <a:lnTo>
                    <a:pt x="725097" y="626030"/>
                  </a:lnTo>
                  <a:lnTo>
                    <a:pt x="741185" y="615184"/>
                  </a:lnTo>
                  <a:lnTo>
                    <a:pt x="752031" y="599097"/>
                  </a:lnTo>
                  <a:lnTo>
                    <a:pt x="756008" y="579397"/>
                  </a:lnTo>
                  <a:lnTo>
                    <a:pt x="756008" y="50610"/>
                  </a:lnTo>
                  <a:lnTo>
                    <a:pt x="752031" y="30910"/>
                  </a:lnTo>
                  <a:lnTo>
                    <a:pt x="741185" y="14823"/>
                  </a:lnTo>
                  <a:lnTo>
                    <a:pt x="725097" y="3977"/>
                  </a:lnTo>
                  <a:lnTo>
                    <a:pt x="705397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96985" y="476386"/>
              <a:ext cx="756285" cy="630555"/>
            </a:xfrm>
            <a:custGeom>
              <a:avLst/>
              <a:gdLst/>
              <a:ahLst/>
              <a:cxnLst/>
              <a:rect l="l" t="t" r="r" b="b"/>
              <a:pathLst>
                <a:path w="75628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05397" y="0"/>
                  </a:lnTo>
                  <a:lnTo>
                    <a:pt x="725097" y="3977"/>
                  </a:lnTo>
                  <a:lnTo>
                    <a:pt x="741185" y="14823"/>
                  </a:lnTo>
                  <a:lnTo>
                    <a:pt x="752031" y="30910"/>
                  </a:lnTo>
                  <a:lnTo>
                    <a:pt x="756008" y="50610"/>
                  </a:lnTo>
                  <a:lnTo>
                    <a:pt x="756008" y="579397"/>
                  </a:lnTo>
                  <a:lnTo>
                    <a:pt x="752031" y="599097"/>
                  </a:lnTo>
                  <a:lnTo>
                    <a:pt x="741185" y="615184"/>
                  </a:lnTo>
                  <a:lnTo>
                    <a:pt x="725097" y="626030"/>
                  </a:lnTo>
                  <a:lnTo>
                    <a:pt x="705397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84296" y="465079"/>
            <a:ext cx="503555" cy="1949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7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2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Extrac-  tion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026" y="730380"/>
            <a:ext cx="198755" cy="198755"/>
            <a:chOff x="2952026" y="730380"/>
            <a:chExt cx="198755" cy="198755"/>
          </a:xfrm>
        </p:grpSpPr>
        <p:sp>
          <p:nvSpPr>
            <p:cNvPr id="19" name="object 19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4566" y="7329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40968" y="73292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4566" y="73292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9837" y="74819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6239" y="74819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9837" y="748191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85108" y="7634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71510" y="76346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85108" y="763463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0380" y="7787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6782" y="77873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0380" y="778734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15652" y="79400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02054" y="7940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15652" y="79400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30923" y="8092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17326" y="8092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30923" y="809278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 h="0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6195" y="82454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32597" y="824549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46195" y="82454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5" h="10223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  <a:path w="102235" h="102234">
                  <a:moveTo>
                    <a:pt x="101673" y="15271"/>
                  </a:moveTo>
                  <a:lnTo>
                    <a:pt x="15271" y="15271"/>
                  </a:lnTo>
                  <a:lnTo>
                    <a:pt x="15271" y="101673"/>
                  </a:lnTo>
                  <a:lnTo>
                    <a:pt x="101673" y="101673"/>
                  </a:lnTo>
                  <a:lnTo>
                    <a:pt x="101673" y="15271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466" y="838555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4" h="88265">
                  <a:moveTo>
                    <a:pt x="87667" y="1265"/>
                  </a:moveTo>
                  <a:lnTo>
                    <a:pt x="87667" y="87667"/>
                  </a:lnTo>
                </a:path>
                <a:path w="88264" h="88265">
                  <a:moveTo>
                    <a:pt x="0" y="0"/>
                  </a:moveTo>
                  <a:lnTo>
                    <a:pt x="8640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466" y="83982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0" y="86402"/>
                  </a:ln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86402" y="86402"/>
                  </a:lnTo>
                  <a:lnTo>
                    <a:pt x="86402" y="0"/>
                  </a:lnTo>
                  <a:close/>
                </a:path>
                <a:path w="86994" h="86994">
                  <a:moveTo>
                    <a:pt x="86402" y="0"/>
                  </a:moveTo>
                  <a:lnTo>
                    <a:pt x="0" y="0"/>
                  </a:lnTo>
                  <a:lnTo>
                    <a:pt x="86402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078041" y="906941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3768" y="854884"/>
            <a:ext cx="5334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10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54617" y="760166"/>
            <a:ext cx="166370" cy="166370"/>
            <a:chOff x="3154617" y="760166"/>
            <a:chExt cx="166370" cy="166370"/>
          </a:xfrm>
        </p:grpSpPr>
        <p:sp>
          <p:nvSpPr>
            <p:cNvPr id="53" name="object 53"/>
            <p:cNvSpPr/>
            <p:nvPr/>
          </p:nvSpPr>
          <p:spPr>
            <a:xfrm>
              <a:off x="3157157" y="762706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57157" y="762706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211158" y="762706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157157" y="762706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72428" y="77797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172428" y="77797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226429" y="777978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72428" y="777978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87701" y="793250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69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87701" y="793250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41702" y="79325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87701" y="793250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02972" y="80852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02972" y="808521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56973" y="80852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02972" y="808521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18243" y="823793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18243" y="8237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72244" y="823793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18243" y="82379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33514" y="839064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33514" y="83906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87516" y="839064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1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33514" y="839064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48786" y="854335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48786" y="8543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302787" y="854335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72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48786" y="85433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69850" h="69850">
                  <a:moveTo>
                    <a:pt x="69273" y="15272"/>
                  </a:moveTo>
                  <a:lnTo>
                    <a:pt x="15272" y="15272"/>
                  </a:lnTo>
                  <a:lnTo>
                    <a:pt x="15272" y="69273"/>
                  </a:lnTo>
                  <a:lnTo>
                    <a:pt x="69273" y="69273"/>
                  </a:lnTo>
                  <a:lnTo>
                    <a:pt x="69273" y="15272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64058" y="868343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 h="0">
                  <a:moveTo>
                    <a:pt x="0" y="0"/>
                  </a:moveTo>
                  <a:lnTo>
                    <a:pt x="540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264058" y="869608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09">
                  <a:moveTo>
                    <a:pt x="0" y="54001"/>
                  </a:moveTo>
                  <a:lnTo>
                    <a:pt x="51470" y="54001"/>
                  </a:lnTo>
                  <a:lnTo>
                    <a:pt x="51470" y="0"/>
                  </a:lnTo>
                  <a:lnTo>
                    <a:pt x="0" y="0"/>
                  </a:lnTo>
                  <a:lnTo>
                    <a:pt x="0" y="540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264058" y="86960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0" y="54001"/>
                  </a:ln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54001" y="54001"/>
                  </a:lnTo>
                  <a:lnTo>
                    <a:pt x="54001" y="0"/>
                  </a:lnTo>
                  <a:close/>
                </a:path>
                <a:path w="54610" h="54609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271386" y="904325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293960" y="868466"/>
            <a:ext cx="39370" cy="53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" spc="30">
                <a:latin typeface="Times New Roman"/>
                <a:cs typeface="Times New Roman"/>
              </a:rPr>
              <a:t>5</a:t>
            </a:r>
            <a:endParaRPr sz="15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807788" y="471306"/>
            <a:ext cx="770890" cy="640715"/>
            <a:chOff x="2807788" y="471306"/>
            <a:chExt cx="770890" cy="640715"/>
          </a:xfrm>
        </p:grpSpPr>
        <p:sp>
          <p:nvSpPr>
            <p:cNvPr id="87" name="object 87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86784" y="886737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  <a:path w="22225" h="22225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108384" y="886737"/>
              <a:ext cx="184150" cy="22225"/>
            </a:xfrm>
            <a:custGeom>
              <a:avLst/>
              <a:gdLst/>
              <a:ahLst/>
              <a:cxnLst/>
              <a:rect l="l" t="t" r="r" b="b"/>
              <a:pathLst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  <a:path w="184150" h="22225">
                  <a:moveTo>
                    <a:pt x="0" y="21600"/>
                  </a:moveTo>
                  <a:lnTo>
                    <a:pt x="183603" y="21600"/>
                  </a:lnTo>
                </a:path>
              </a:pathLst>
            </a:custGeom>
            <a:ln w="506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286004" y="772751"/>
              <a:ext cx="161290" cy="107314"/>
            </a:xfrm>
            <a:custGeom>
              <a:avLst/>
              <a:gdLst/>
              <a:ahLst/>
              <a:cxnLst/>
              <a:rect l="l" t="t" r="r" b="b"/>
              <a:pathLst>
                <a:path w="161289" h="107315">
                  <a:moveTo>
                    <a:pt x="54001" y="0"/>
                  </a:moveTo>
                  <a:lnTo>
                    <a:pt x="0" y="0"/>
                  </a:lnTo>
                  <a:lnTo>
                    <a:pt x="106900" y="106900"/>
                  </a:lnTo>
                  <a:lnTo>
                    <a:pt x="160901" y="10690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211158" y="762706"/>
              <a:ext cx="236220" cy="117475"/>
            </a:xfrm>
            <a:custGeom>
              <a:avLst/>
              <a:gdLst/>
              <a:ahLst/>
              <a:cxnLst/>
              <a:rect l="l" t="t" r="r" b="b"/>
              <a:pathLst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128847" y="10044"/>
                  </a:moveTo>
                  <a:lnTo>
                    <a:pt x="74846" y="10044"/>
                  </a:lnTo>
                  <a:lnTo>
                    <a:pt x="181747" y="116944"/>
                  </a:lnTo>
                  <a:lnTo>
                    <a:pt x="235748" y="116944"/>
                  </a:lnTo>
                  <a:lnTo>
                    <a:pt x="128847" y="10044"/>
                  </a:lnTo>
                  <a:close/>
                </a:path>
                <a:path w="236220" h="117475">
                  <a:moveTo>
                    <a:pt x="0" y="0"/>
                  </a:moveTo>
                  <a:lnTo>
                    <a:pt x="103374" y="11571"/>
                  </a:lnTo>
                </a:path>
                <a:path w="236220" h="117475">
                  <a:moveTo>
                    <a:pt x="106901" y="106901"/>
                  </a:moveTo>
                  <a:lnTo>
                    <a:pt x="181197" y="116394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401643" y="780387"/>
              <a:ext cx="142240" cy="88265"/>
            </a:xfrm>
            <a:custGeom>
              <a:avLst/>
              <a:gdLst/>
              <a:ahLst/>
              <a:cxnLst/>
              <a:rect l="l" t="t" r="r" b="b"/>
              <a:pathLst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141812" y="87810"/>
                  </a:lnTo>
                  <a:lnTo>
                    <a:pt x="54001" y="0"/>
                  </a:lnTo>
                  <a:close/>
                </a:path>
                <a:path w="142239" h="88265">
                  <a:moveTo>
                    <a:pt x="54001" y="0"/>
                  </a:moveTo>
                  <a:lnTo>
                    <a:pt x="0" y="0"/>
                  </a:lnTo>
                  <a:lnTo>
                    <a:pt x="87811" y="87810"/>
                  </a:lnTo>
                  <a:lnTo>
                    <a:pt x="141812" y="87810"/>
                  </a:lnTo>
                  <a:lnTo>
                    <a:pt x="54001" y="0"/>
                  </a:lnTo>
                  <a:close/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340006" y="772751"/>
              <a:ext cx="83820" cy="8255"/>
            </a:xfrm>
            <a:custGeom>
              <a:avLst/>
              <a:gdLst/>
              <a:ahLst/>
              <a:cxnLst/>
              <a:rect l="l" t="t" r="r" b="b"/>
              <a:pathLst>
                <a:path w="83820" h="8254">
                  <a:moveTo>
                    <a:pt x="-2530" y="3818"/>
                  </a:moveTo>
                  <a:lnTo>
                    <a:pt x="85768" y="3818"/>
                  </a:lnTo>
                </a:path>
              </a:pathLst>
            </a:custGeom>
            <a:ln w="12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446907" y="868198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5" h="12065">
                  <a:moveTo>
                    <a:pt x="0" y="11454"/>
                  </a:moveTo>
                  <a:lnTo>
                    <a:pt x="42546" y="0"/>
                  </a:lnTo>
                </a:path>
              </a:pathLst>
            </a:custGeom>
            <a:ln w="50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812868" y="836391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5" h="0">
                  <a:moveTo>
                    <a:pt x="0" y="0"/>
                  </a:moveTo>
                  <a:lnTo>
                    <a:pt x="127641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920772" y="810074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2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2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24997" y="476386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79397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2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79397"/>
                  </a:lnTo>
                  <a:lnTo>
                    <a:pt x="644029" y="599097"/>
                  </a:lnTo>
                  <a:lnTo>
                    <a:pt x="633182" y="615184"/>
                  </a:lnTo>
                  <a:lnTo>
                    <a:pt x="617095" y="626030"/>
                  </a:lnTo>
                  <a:lnTo>
                    <a:pt x="597395" y="630008"/>
                  </a:lnTo>
                  <a:lnTo>
                    <a:pt x="50610" y="630008"/>
                  </a:lnTo>
                  <a:lnTo>
                    <a:pt x="30910" y="626030"/>
                  </a:lnTo>
                  <a:lnTo>
                    <a:pt x="14823" y="615184"/>
                  </a:lnTo>
                  <a:lnTo>
                    <a:pt x="3977" y="599097"/>
                  </a:lnTo>
                  <a:lnTo>
                    <a:pt x="0" y="579397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3668305" y="148481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675944" y="147302"/>
            <a:ext cx="586740" cy="568325"/>
            <a:chOff x="3675944" y="147302"/>
            <a:chExt cx="586740" cy="568325"/>
          </a:xfrm>
        </p:grpSpPr>
        <p:sp>
          <p:nvSpPr>
            <p:cNvPr id="102" name="object 102"/>
            <p:cNvSpPr/>
            <p:nvPr/>
          </p:nvSpPr>
          <p:spPr>
            <a:xfrm>
              <a:off x="3675944" y="273367"/>
              <a:ext cx="257063" cy="244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90001" y="550633"/>
                  </a:moveTo>
                  <a:lnTo>
                    <a:pt x="53475" y="558007"/>
                  </a:lnTo>
                  <a:lnTo>
                    <a:pt x="126527" y="558007"/>
                  </a:lnTo>
                  <a:lnTo>
                    <a:pt x="90001" y="550633"/>
                  </a:lnTo>
                  <a:close/>
                </a:path>
                <a:path w="180339" h="558165">
                  <a:moveTo>
                    <a:pt x="90001" y="7374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431480"/>
                  </a:lnTo>
                  <a:lnTo>
                    <a:pt x="9943" y="480731"/>
                  </a:lnTo>
                  <a:lnTo>
                    <a:pt x="37058" y="520949"/>
                  </a:lnTo>
                  <a:lnTo>
                    <a:pt x="77276" y="548064"/>
                  </a:lnTo>
                  <a:lnTo>
                    <a:pt x="90001" y="550633"/>
                  </a:lnTo>
                  <a:lnTo>
                    <a:pt x="102725" y="548064"/>
                  </a:lnTo>
                  <a:lnTo>
                    <a:pt x="142943" y="520949"/>
                  </a:lnTo>
                  <a:lnTo>
                    <a:pt x="170059" y="480731"/>
                  </a:lnTo>
                  <a:lnTo>
                    <a:pt x="180002" y="431480"/>
                  </a:lnTo>
                  <a:lnTo>
                    <a:pt x="180002" y="126527"/>
                  </a:lnTo>
                  <a:lnTo>
                    <a:pt x="170059" y="77276"/>
                  </a:lnTo>
                  <a:lnTo>
                    <a:pt x="142943" y="37058"/>
                  </a:lnTo>
                  <a:lnTo>
                    <a:pt x="102725" y="9942"/>
                  </a:lnTo>
                  <a:lnTo>
                    <a:pt x="90001" y="7374"/>
                  </a:lnTo>
                  <a:close/>
                </a:path>
                <a:path w="180339" h="558165">
                  <a:moveTo>
                    <a:pt x="126527" y="0"/>
                  </a:moveTo>
                  <a:lnTo>
                    <a:pt x="53475" y="0"/>
                  </a:lnTo>
                  <a:lnTo>
                    <a:pt x="90001" y="7374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077010" y="152382"/>
              <a:ext cx="180340" cy="558165"/>
            </a:xfrm>
            <a:custGeom>
              <a:avLst/>
              <a:gdLst/>
              <a:ahLst/>
              <a:cxnLst/>
              <a:rect l="l" t="t" r="r" b="b"/>
              <a:pathLst>
                <a:path w="180339" h="558165">
                  <a:moveTo>
                    <a:pt x="0" y="431480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53475" y="0"/>
                  </a:lnTo>
                  <a:lnTo>
                    <a:pt x="102725" y="9942"/>
                  </a:lnTo>
                  <a:lnTo>
                    <a:pt x="142943" y="37058"/>
                  </a:lnTo>
                  <a:lnTo>
                    <a:pt x="170059" y="77276"/>
                  </a:lnTo>
                  <a:lnTo>
                    <a:pt x="180002" y="126527"/>
                  </a:lnTo>
                  <a:lnTo>
                    <a:pt x="180002" y="431480"/>
                  </a:lnTo>
                  <a:lnTo>
                    <a:pt x="170059" y="480731"/>
                  </a:lnTo>
                  <a:lnTo>
                    <a:pt x="142943" y="520949"/>
                  </a:lnTo>
                  <a:lnTo>
                    <a:pt x="102725" y="548064"/>
                  </a:lnTo>
                  <a:lnTo>
                    <a:pt x="53475" y="558007"/>
                  </a:lnTo>
                  <a:lnTo>
                    <a:pt x="126527" y="558007"/>
                  </a:lnTo>
                  <a:lnTo>
                    <a:pt x="77276" y="548064"/>
                  </a:lnTo>
                  <a:lnTo>
                    <a:pt x="37058" y="520949"/>
                  </a:lnTo>
                  <a:lnTo>
                    <a:pt x="9943" y="480731"/>
                  </a:lnTo>
                  <a:lnTo>
                    <a:pt x="0" y="431480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13010" y="206384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44683" y="435063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144683" y="460367"/>
            <a:ext cx="45085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.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77922" y="111302"/>
            <a:ext cx="820419" cy="1252220"/>
            <a:chOff x="3477922" y="111302"/>
            <a:chExt cx="820419" cy="1252220"/>
          </a:xfrm>
        </p:grpSpPr>
        <p:sp>
          <p:nvSpPr>
            <p:cNvPr id="112" name="object 112"/>
            <p:cNvSpPr/>
            <p:nvPr/>
          </p:nvSpPr>
          <p:spPr>
            <a:xfrm>
              <a:off x="3483002" y="6563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40">
                  <a:moveTo>
                    <a:pt x="0" y="180002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107949" y="561327"/>
              <a:ext cx="118123" cy="1181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54000" y="0"/>
                  </a:move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13010" y="332385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4">
                  <a:moveTo>
                    <a:pt x="108001" y="54000"/>
                  </a:moveTo>
                  <a:lnTo>
                    <a:pt x="103757" y="32981"/>
                  </a:lnTo>
                  <a:lnTo>
                    <a:pt x="92184" y="15816"/>
                  </a:lnTo>
                  <a:lnTo>
                    <a:pt x="75020" y="4243"/>
                  </a:ln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1"/>
                  </a:lnTo>
                  <a:lnTo>
                    <a:pt x="0" y="54000"/>
                  </a:lnTo>
                  <a:lnTo>
                    <a:pt x="4243" y="75020"/>
                  </a:lnTo>
                  <a:lnTo>
                    <a:pt x="15816" y="92184"/>
                  </a:lnTo>
                  <a:lnTo>
                    <a:pt x="32980" y="103757"/>
                  </a:lnTo>
                  <a:lnTo>
                    <a:pt x="54000" y="108001"/>
                  </a:lnTo>
                  <a:lnTo>
                    <a:pt x="75020" y="103757"/>
                  </a:lnTo>
                  <a:lnTo>
                    <a:pt x="92184" y="92184"/>
                  </a:lnTo>
                  <a:lnTo>
                    <a:pt x="103757" y="75020"/>
                  </a:lnTo>
                  <a:lnTo>
                    <a:pt x="108001" y="54000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931016" y="38638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48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081759" y="36006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483002" y="521370"/>
              <a:ext cx="270510" cy="135255"/>
            </a:xfrm>
            <a:custGeom>
              <a:avLst/>
              <a:gdLst/>
              <a:ahLst/>
              <a:cxnLst/>
              <a:rect l="l" t="t" r="r" b="b"/>
              <a:pathLst>
                <a:path w="270510" h="135254">
                  <a:moveTo>
                    <a:pt x="0" y="135018"/>
                  </a:moveTo>
                  <a:lnTo>
                    <a:pt x="270003" y="135018"/>
                  </a:lnTo>
                </a:path>
                <a:path w="270510" h="135254">
                  <a:moveTo>
                    <a:pt x="270003" y="135018"/>
                  </a:moveTo>
                  <a:lnTo>
                    <a:pt x="270003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726688" y="516436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645005" y="116382"/>
              <a:ext cx="648335" cy="630555"/>
            </a:xfrm>
            <a:custGeom>
              <a:avLst/>
              <a:gdLst/>
              <a:ahLst/>
              <a:cxnLst/>
              <a:rect l="l" t="t" r="r" b="b"/>
              <a:pathLst>
                <a:path w="648335" h="630555">
                  <a:moveTo>
                    <a:pt x="0" y="50610"/>
                  </a:moveTo>
                  <a:lnTo>
                    <a:pt x="0" y="579397"/>
                  </a:lnTo>
                  <a:lnTo>
                    <a:pt x="3977" y="599097"/>
                  </a:lnTo>
                  <a:lnTo>
                    <a:pt x="14823" y="615184"/>
                  </a:lnTo>
                  <a:lnTo>
                    <a:pt x="30910" y="626030"/>
                  </a:lnTo>
                  <a:lnTo>
                    <a:pt x="50610" y="630008"/>
                  </a:lnTo>
                  <a:lnTo>
                    <a:pt x="597395" y="630008"/>
                  </a:lnTo>
                  <a:lnTo>
                    <a:pt x="617095" y="626030"/>
                  </a:lnTo>
                  <a:lnTo>
                    <a:pt x="633183" y="615184"/>
                  </a:lnTo>
                  <a:lnTo>
                    <a:pt x="644029" y="599097"/>
                  </a:lnTo>
                  <a:lnTo>
                    <a:pt x="648006" y="579397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597395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507394"/>
                  </a:lnTo>
                  <a:lnTo>
                    <a:pt x="3977" y="527094"/>
                  </a:lnTo>
                  <a:lnTo>
                    <a:pt x="14823" y="543181"/>
                  </a:lnTo>
                  <a:lnTo>
                    <a:pt x="30910" y="554028"/>
                  </a:lnTo>
                  <a:lnTo>
                    <a:pt x="50610" y="558005"/>
                  </a:lnTo>
                  <a:lnTo>
                    <a:pt x="597395" y="558005"/>
                  </a:lnTo>
                  <a:lnTo>
                    <a:pt x="617095" y="554028"/>
                  </a:lnTo>
                  <a:lnTo>
                    <a:pt x="633183" y="543181"/>
                  </a:lnTo>
                  <a:lnTo>
                    <a:pt x="644029" y="527094"/>
                  </a:lnTo>
                  <a:lnTo>
                    <a:pt x="648006" y="507394"/>
                  </a:lnTo>
                  <a:lnTo>
                    <a:pt x="648006" y="50610"/>
                  </a:lnTo>
                  <a:lnTo>
                    <a:pt x="644029" y="30910"/>
                  </a:lnTo>
                  <a:lnTo>
                    <a:pt x="633183" y="14823"/>
                  </a:lnTo>
                  <a:lnTo>
                    <a:pt x="617095" y="3977"/>
                  </a:lnTo>
                  <a:lnTo>
                    <a:pt x="597395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645005" y="800391"/>
              <a:ext cx="648335" cy="558165"/>
            </a:xfrm>
            <a:custGeom>
              <a:avLst/>
              <a:gdLst/>
              <a:ahLst/>
              <a:cxnLst/>
              <a:rect l="l" t="t" r="r" b="b"/>
              <a:pathLst>
                <a:path w="648335" h="558165">
                  <a:moveTo>
                    <a:pt x="0" y="507394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395" y="0"/>
                  </a:lnTo>
                  <a:lnTo>
                    <a:pt x="617095" y="3977"/>
                  </a:lnTo>
                  <a:lnTo>
                    <a:pt x="633183" y="14823"/>
                  </a:lnTo>
                  <a:lnTo>
                    <a:pt x="644029" y="30910"/>
                  </a:lnTo>
                  <a:lnTo>
                    <a:pt x="648006" y="50610"/>
                  </a:lnTo>
                  <a:lnTo>
                    <a:pt x="648006" y="507394"/>
                  </a:lnTo>
                  <a:lnTo>
                    <a:pt x="644029" y="527094"/>
                  </a:lnTo>
                  <a:lnTo>
                    <a:pt x="633183" y="543181"/>
                  </a:lnTo>
                  <a:lnTo>
                    <a:pt x="617095" y="554028"/>
                  </a:lnTo>
                  <a:lnTo>
                    <a:pt x="597395" y="558005"/>
                  </a:lnTo>
                  <a:lnTo>
                    <a:pt x="50610" y="558005"/>
                  </a:lnTo>
                  <a:lnTo>
                    <a:pt x="30910" y="554028"/>
                  </a:lnTo>
                  <a:lnTo>
                    <a:pt x="14823" y="543181"/>
                  </a:lnTo>
                  <a:lnTo>
                    <a:pt x="3977" y="527094"/>
                  </a:lnTo>
                  <a:lnTo>
                    <a:pt x="0" y="507394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3668305" y="800727"/>
            <a:ext cx="45847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5">
                <a:latin typeface="Times New Roman"/>
                <a:cs typeface="Times New Roman"/>
              </a:rPr>
              <a:t>Bounding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>
                <a:latin typeface="Times New Roman"/>
                <a:cs typeface="Times New Roman"/>
              </a:rPr>
              <a:t>Box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668305" y="886764"/>
            <a:ext cx="34671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Regression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279940" y="926392"/>
            <a:ext cx="810260" cy="395605"/>
            <a:chOff x="3279940" y="926392"/>
            <a:chExt cx="810260" cy="395605"/>
          </a:xfrm>
        </p:grpSpPr>
        <p:sp>
          <p:nvSpPr>
            <p:cNvPr id="127" name="object 127"/>
            <p:cNvSpPr/>
            <p:nvPr/>
          </p:nvSpPr>
          <p:spPr>
            <a:xfrm>
              <a:off x="3775836" y="998956"/>
              <a:ext cx="314325" cy="322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285001" y="926392"/>
              <a:ext cx="459105" cy="270510"/>
            </a:xfrm>
            <a:custGeom>
              <a:avLst/>
              <a:gdLst/>
              <a:ahLst/>
              <a:cxnLst/>
              <a:rect l="l" t="t" r="r" b="b"/>
              <a:pathLst>
                <a:path w="459104" h="270509">
                  <a:moveTo>
                    <a:pt x="0" y="0"/>
                  </a:moveTo>
                  <a:lnTo>
                    <a:pt x="0" y="270003"/>
                  </a:lnTo>
                </a:path>
                <a:path w="459104" h="270509">
                  <a:moveTo>
                    <a:pt x="0" y="270003"/>
                  </a:moveTo>
                  <a:lnTo>
                    <a:pt x="459020" y="270003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724284" y="1170078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/>
          <p:cNvGrpSpPr/>
          <p:nvPr/>
        </p:nvGrpSpPr>
        <p:grpSpPr>
          <a:xfrm>
            <a:off x="311444" y="1765128"/>
            <a:ext cx="716280" cy="716280"/>
            <a:chOff x="311444" y="1765128"/>
            <a:chExt cx="716280" cy="716280"/>
          </a:xfrm>
        </p:grpSpPr>
        <p:sp>
          <p:nvSpPr>
            <p:cNvPr id="131" name="object 131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16505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1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1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75932" y="1821624"/>
              <a:ext cx="586740" cy="6027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691986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 txBox="1"/>
          <p:nvPr/>
        </p:nvSpPr>
        <p:spPr>
          <a:xfrm>
            <a:off x="477266" y="1930492"/>
            <a:ext cx="372745" cy="3714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22222" sz="1125" spc="30" i="1">
                <a:solidFill>
                  <a:srgbClr val="FFF200"/>
                </a:solidFill>
                <a:latin typeface="Times New Roman"/>
                <a:cs typeface="Times New Roman"/>
              </a:rPr>
              <a:t> 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5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sz="750" spc="55">
                <a:solidFill>
                  <a:srgbClr val="FFF200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  <a:p>
            <a:pPr algn="ctr" marL="8890">
              <a:lnSpc>
                <a:spcPct val="100000"/>
              </a:lnSpc>
              <a:spcBef>
                <a:spcPts val="459"/>
              </a:spcBef>
            </a:pPr>
            <a:r>
              <a:rPr dirty="0" sz="750" spc="45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259626" y="2524522"/>
            <a:ext cx="1878330" cy="31051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315"/>
              </a:spcBef>
              <a:tabLst>
                <a:tab pos="1219835" algn="l"/>
              </a:tabLst>
            </a:pPr>
            <a:r>
              <a:rPr dirty="0" baseline="3703" sz="1125" spc="52">
                <a:latin typeface="Times New Roman"/>
                <a:cs typeface="Times New Roman"/>
              </a:rPr>
              <a:t>Proposed</a:t>
            </a:r>
            <a:r>
              <a:rPr dirty="0" baseline="3703" sz="1125" spc="104">
                <a:latin typeface="Times New Roman"/>
                <a:cs typeface="Times New Roman"/>
              </a:rPr>
              <a:t> </a:t>
            </a:r>
            <a:r>
              <a:rPr dirty="0" baseline="3703" sz="1125" spc="22">
                <a:latin typeface="Times New Roman"/>
                <a:cs typeface="Times New Roman"/>
              </a:rPr>
              <a:t>Box	</a:t>
            </a:r>
            <a:r>
              <a:rPr dirty="0" sz="750" spc="30">
                <a:latin typeface="Times New Roman"/>
                <a:cs typeface="Times New Roman"/>
              </a:rPr>
              <a:t>True</a:t>
            </a:r>
            <a:r>
              <a:rPr dirty="0" sz="750" spc="55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Times New Roman"/>
                <a:cs typeface="Times New Roman"/>
              </a:rPr>
              <a:t>Box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750" spc="5">
                <a:latin typeface="Times New Roman"/>
                <a:cs typeface="Times New Roman"/>
              </a:rPr>
              <a:t>z </a:t>
            </a:r>
            <a:r>
              <a:rPr dirty="0" sz="750">
                <a:latin typeface="Times New Roman"/>
                <a:cs typeface="Times New Roman"/>
              </a:rPr>
              <a:t>: </a:t>
            </a:r>
            <a:r>
              <a:rPr dirty="0" sz="750" spc="25">
                <a:latin typeface="Times New Roman"/>
                <a:cs typeface="Times New Roman"/>
              </a:rPr>
              <a:t>features </a:t>
            </a:r>
            <a:r>
              <a:rPr dirty="0" sz="750" spc="20">
                <a:latin typeface="Times New Roman"/>
                <a:cs typeface="Times New Roman"/>
              </a:rPr>
              <a:t>from pool5 </a:t>
            </a:r>
            <a:r>
              <a:rPr dirty="0" sz="750" spc="15">
                <a:latin typeface="Times New Roman"/>
                <a:cs typeface="Times New Roman"/>
              </a:rPr>
              <a:t>layer </a:t>
            </a:r>
            <a:r>
              <a:rPr dirty="0" sz="750" spc="-5">
                <a:latin typeface="Times New Roman"/>
                <a:cs typeface="Times New Roman"/>
              </a:rPr>
              <a:t>of </a:t>
            </a:r>
            <a:r>
              <a:rPr dirty="0" sz="750" spc="45">
                <a:latin typeface="Times New Roman"/>
                <a:cs typeface="Times New Roman"/>
              </a:rPr>
              <a:t>the</a:t>
            </a:r>
            <a:r>
              <a:rPr dirty="0" sz="750" spc="155">
                <a:latin typeface="Times New Roman"/>
                <a:cs typeface="Times New Roman"/>
              </a:rPr>
              <a:t> </a:t>
            </a:r>
            <a:r>
              <a:rPr dirty="0" sz="750" spc="25">
                <a:latin typeface="Times New Roman"/>
                <a:cs typeface="Times New Roman"/>
              </a:rPr>
              <a:t>network</a:t>
            </a:r>
            <a:endParaRPr sz="750">
              <a:latin typeface="Times New Roman"/>
              <a:cs typeface="Times New Roman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1319452" y="1765128"/>
            <a:ext cx="716280" cy="716280"/>
            <a:chOff x="1319452" y="1765128"/>
            <a:chExt cx="716280" cy="716280"/>
          </a:xfrm>
        </p:grpSpPr>
        <p:sp>
          <p:nvSpPr>
            <p:cNvPr id="139" name="object 139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654991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24513" y="1770189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19" h="706119">
                  <a:moveTo>
                    <a:pt x="705602" y="654991"/>
                  </a:moveTo>
                  <a:lnTo>
                    <a:pt x="705602" y="50610"/>
                  </a:lnTo>
                  <a:lnTo>
                    <a:pt x="701625" y="30910"/>
                  </a:lnTo>
                  <a:lnTo>
                    <a:pt x="690779" y="14823"/>
                  </a:lnTo>
                  <a:lnTo>
                    <a:pt x="674692" y="3977"/>
                  </a:lnTo>
                  <a:lnTo>
                    <a:pt x="654991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54991"/>
                  </a:lnTo>
                  <a:lnTo>
                    <a:pt x="3977" y="674691"/>
                  </a:lnTo>
                  <a:lnTo>
                    <a:pt x="14823" y="690779"/>
                  </a:lnTo>
                  <a:lnTo>
                    <a:pt x="30910" y="701625"/>
                  </a:lnTo>
                  <a:lnTo>
                    <a:pt x="50610" y="705602"/>
                  </a:lnTo>
                  <a:lnTo>
                    <a:pt x="654991" y="705602"/>
                  </a:lnTo>
                  <a:lnTo>
                    <a:pt x="674692" y="701625"/>
                  </a:lnTo>
                  <a:lnTo>
                    <a:pt x="690779" y="690779"/>
                  </a:lnTo>
                  <a:lnTo>
                    <a:pt x="701625" y="674691"/>
                  </a:lnTo>
                  <a:lnTo>
                    <a:pt x="705602" y="654991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383919" y="1821624"/>
              <a:ext cx="586740" cy="60274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469" y="0"/>
                  </a:moveTo>
                  <a:lnTo>
                    <a:pt x="6768" y="0"/>
                  </a:lnTo>
                  <a:lnTo>
                    <a:pt x="0" y="676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6769"/>
                  </a:lnTo>
                  <a:lnTo>
                    <a:pt x="23469" y="0"/>
                  </a:lnTo>
                  <a:close/>
                </a:path>
              </a:pathLst>
            </a:custGeom>
            <a:solidFill>
              <a:srgbClr val="FFF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687397" y="2007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30238" y="15119"/>
                  </a:moveTo>
                  <a:lnTo>
                    <a:pt x="30238" y="6769"/>
                  </a:lnTo>
                  <a:lnTo>
                    <a:pt x="23469" y="0"/>
                  </a:lnTo>
                  <a:lnTo>
                    <a:pt x="15119" y="0"/>
                  </a:lnTo>
                  <a:lnTo>
                    <a:pt x="6768" y="0"/>
                  </a:lnTo>
                  <a:lnTo>
                    <a:pt x="0" y="6769"/>
                  </a:lnTo>
                  <a:lnTo>
                    <a:pt x="0" y="15119"/>
                  </a:lnTo>
                  <a:lnTo>
                    <a:pt x="0" y="23469"/>
                  </a:lnTo>
                  <a:lnTo>
                    <a:pt x="6768" y="30238"/>
                  </a:lnTo>
                  <a:lnTo>
                    <a:pt x="15119" y="30238"/>
                  </a:lnTo>
                  <a:lnTo>
                    <a:pt x="23469" y="30238"/>
                  </a:lnTo>
                  <a:lnTo>
                    <a:pt x="30238" y="23469"/>
                  </a:lnTo>
                  <a:lnTo>
                    <a:pt x="30238" y="15119"/>
                  </a:lnTo>
                  <a:close/>
                </a:path>
              </a:pathLst>
            </a:custGeom>
            <a:ln w="506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1439024" y="1927282"/>
            <a:ext cx="448309" cy="378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975" marR="30480" indent="-143510">
              <a:lnSpc>
                <a:spcPct val="154200"/>
              </a:lnSpc>
              <a:spcBef>
                <a:spcPts val="95"/>
              </a:spcBef>
            </a:pPr>
            <a:r>
              <a:rPr dirty="0" baseline="22222" sz="1125" spc="89" i="1">
                <a:solidFill>
                  <a:srgbClr val="FFF200"/>
                </a:solidFill>
                <a:latin typeface="Times New Roman"/>
                <a:cs typeface="Times New Roman"/>
              </a:rPr>
              <a:t>h</a:t>
            </a:r>
            <a:r>
              <a:rPr dirty="0" baseline="60606" sz="825" spc="-39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45">
                <a:solidFill>
                  <a:srgbClr val="FFF200"/>
                </a:solidFill>
                <a:latin typeface="Times New Roman"/>
                <a:cs typeface="Times New Roman"/>
              </a:rPr>
              <a:t>(</a:t>
            </a:r>
            <a:r>
              <a:rPr dirty="0" sz="750" spc="100" i="1">
                <a:solidFill>
                  <a:srgbClr val="FFF200"/>
                </a:solidFill>
                <a:latin typeface="Times New Roman"/>
                <a:cs typeface="Times New Roman"/>
              </a:rPr>
              <a:t>x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20">
                <a:solidFill>
                  <a:srgbClr val="FFF200"/>
                </a:solidFill>
                <a:latin typeface="Times New Roman"/>
                <a:cs typeface="Times New Roman"/>
              </a:rPr>
              <a:t>,</a:t>
            </a:r>
            <a:r>
              <a:rPr dirty="0" sz="750" spc="65" i="1">
                <a:solidFill>
                  <a:srgbClr val="FFF200"/>
                </a:solidFill>
                <a:latin typeface="Times New Roman"/>
                <a:cs typeface="Times New Roman"/>
              </a:rPr>
              <a:t>y</a:t>
            </a:r>
            <a:r>
              <a:rPr dirty="0" baseline="30303" sz="825" spc="-165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r>
              <a:rPr dirty="0" sz="750" spc="35">
                <a:solidFill>
                  <a:srgbClr val="FFF200"/>
                </a:solidFill>
                <a:latin typeface="Times New Roman"/>
                <a:cs typeface="Times New Roman"/>
              </a:rPr>
              <a:t>)  </a:t>
            </a:r>
            <a:r>
              <a:rPr dirty="0" baseline="-22222" sz="1125" spc="-60" i="1">
                <a:solidFill>
                  <a:srgbClr val="FFF200"/>
                </a:solidFill>
                <a:latin typeface="Times New Roman"/>
                <a:cs typeface="Times New Roman"/>
              </a:rPr>
              <a:t>w</a:t>
            </a:r>
            <a:r>
              <a:rPr dirty="0" sz="550" spc="-40">
                <a:solidFill>
                  <a:srgbClr val="FFF200"/>
                </a:solidFill>
                <a:latin typeface="Lucida Sans Unicode"/>
                <a:cs typeface="Lucida Sans Unicode"/>
              </a:rPr>
              <a:t>∗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2929877" y="1582088"/>
            <a:ext cx="256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Times New Roman"/>
                <a:cs typeface="Times New Roman"/>
              </a:rPr>
              <a:t>min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235871" y="1446236"/>
            <a:ext cx="1111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95" b="0" i="1">
                <a:latin typeface="Bookman Old Style"/>
                <a:cs typeface="Bookman Old Style"/>
              </a:rPr>
              <a:t>N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3183877" y="1450478"/>
            <a:ext cx="213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95"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196920" y="1785618"/>
            <a:ext cx="20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60" b="0" i="1">
                <a:latin typeface="Bookman Old Style"/>
                <a:cs typeface="Bookman Old Style"/>
              </a:rPr>
              <a:t>i</a:t>
            </a:r>
            <a:r>
              <a:rPr dirty="0" sz="800" spc="114">
                <a:latin typeface="Times New Roman"/>
                <a:cs typeface="Times New Roman"/>
              </a:rPr>
              <a:t>=1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512921" y="1582088"/>
            <a:ext cx="1409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ln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3749395" y="1488362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3829215" y="147540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15">
                <a:latin typeface="Lucida Sans Unicode"/>
                <a:cs typeface="Lucida Sans Unicode"/>
              </a:rPr>
              <a:t>∗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3762095" y="169870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3992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 txBox="1"/>
          <p:nvPr/>
        </p:nvSpPr>
        <p:spPr>
          <a:xfrm>
            <a:off x="3779443" y="1677122"/>
            <a:ext cx="1054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3407092" y="1428304"/>
            <a:ext cx="6057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56540" algn="l"/>
                <a:tab pos="509905" algn="l"/>
              </a:tabLst>
            </a:pPr>
            <a:r>
              <a:rPr dirty="0" sz="1100" spc="345">
                <a:latin typeface="Arial"/>
                <a:cs typeface="Arial"/>
              </a:rPr>
              <a:t> </a:t>
            </a:r>
            <a:r>
              <a:rPr dirty="0" sz="1100" spc="345">
                <a:latin typeface="Arial"/>
                <a:cs typeface="Arial"/>
              </a:rPr>
              <a:t>	</a:t>
            </a:r>
            <a:r>
              <a:rPr dirty="0" sz="1100" spc="345">
                <a:latin typeface="Arial"/>
                <a:cs typeface="Arial"/>
              </a:rPr>
              <a:t> </a:t>
            </a:r>
            <a:r>
              <a:rPr dirty="0" sz="1100" spc="345">
                <a:latin typeface="Arial"/>
                <a:cs typeface="Arial"/>
              </a:rPr>
              <a:t>	</a:t>
            </a:r>
            <a:r>
              <a:rPr dirty="0" sz="1100" spc="285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259491" y="1562212"/>
            <a:ext cx="882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" b="0" i="1">
                <a:latin typeface="Bookman Old Style"/>
                <a:cs typeface="Bookman Old Style"/>
              </a:rPr>
              <a:t>T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4255770" y="1653665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20"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4018038" y="1582088"/>
            <a:ext cx="4152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 i="1">
                <a:latin typeface="Verdana"/>
                <a:cs typeface="Verdana"/>
              </a:rPr>
              <a:t>− </a:t>
            </a:r>
            <a:r>
              <a:rPr dirty="0" sz="1100" spc="45" i="1">
                <a:latin typeface="Times New Roman"/>
                <a:cs typeface="Times New Roman"/>
              </a:rPr>
              <a:t>w</a:t>
            </a:r>
            <a:r>
              <a:rPr dirty="0" sz="1100" spc="240" i="1">
                <a:latin typeface="Times New Roman"/>
                <a:cs typeface="Times New Roman"/>
              </a:rPr>
              <a:t> </a:t>
            </a:r>
            <a:r>
              <a:rPr dirty="0" sz="1100" spc="75" i="1"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388497" y="1428304"/>
            <a:ext cx="212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)</a:t>
            </a:r>
            <a:r>
              <a:rPr dirty="0" baseline="-17361" sz="1200" spc="225">
                <a:latin typeface="Times New Roman"/>
                <a:cs typeface="Times New Roman"/>
              </a:rPr>
              <a:t>2</a:t>
            </a:r>
            <a:endParaRPr baseline="-17361" sz="1200">
              <a:latin typeface="Times New Roman"/>
              <a:cs typeface="Times New Roman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2136609" y="1972563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 txBox="1"/>
          <p:nvPr/>
        </p:nvSpPr>
        <p:spPr>
          <a:xfrm>
            <a:off x="2256408" y="1887079"/>
            <a:ext cx="9067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imes New Roman"/>
                <a:cs typeface="Times New Roman"/>
              </a:rPr>
              <a:t>Similarly </a:t>
            </a:r>
            <a:r>
              <a:rPr dirty="0" sz="1100" spc="5">
                <a:latin typeface="Times New Roman"/>
                <a:cs typeface="Times New Roman"/>
              </a:rPr>
              <a:t>for</a:t>
            </a:r>
            <a:r>
              <a:rPr dirty="0" sz="1100" spc="110">
                <a:latin typeface="Times New Roman"/>
                <a:cs typeface="Times New Roman"/>
              </a:rPr>
              <a:t> </a:t>
            </a:r>
            <a:r>
              <a:rPr dirty="0" sz="1100" spc="75" i="1">
                <a:latin typeface="Times New Roman"/>
                <a:cs typeface="Times New Roman"/>
              </a:rPr>
              <a:t>h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62" name="object 16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5" name="object 16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66" name="object 1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1552" y="543305"/>
            <a:ext cx="658495" cy="766445"/>
            <a:chOff x="811552" y="543305"/>
            <a:chExt cx="658495" cy="766445"/>
          </a:xfrm>
        </p:grpSpPr>
        <p:sp>
          <p:nvSpPr>
            <p:cNvPr id="4" name="object 4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9962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9203" y="543305"/>
            <a:ext cx="1595755" cy="766445"/>
            <a:chOff x="889203" y="543305"/>
            <a:chExt cx="1595755" cy="766445"/>
          </a:xfrm>
        </p:grpSpPr>
        <p:sp>
          <p:nvSpPr>
            <p:cNvPr id="8" name="object 8"/>
            <p:cNvSpPr/>
            <p:nvPr/>
          </p:nvSpPr>
          <p:spPr>
            <a:xfrm>
              <a:off x="889203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603159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89988" y="543305"/>
            <a:ext cx="1958975" cy="766445"/>
            <a:chOff x="1389988" y="543305"/>
            <a:chExt cx="1958975" cy="766445"/>
          </a:xfrm>
        </p:grpSpPr>
        <p:sp>
          <p:nvSpPr>
            <p:cNvPr id="18" name="object 18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28659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99598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99598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639974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98577" y="853060"/>
            <a:ext cx="238760" cy="238760"/>
            <a:chOff x="2598577" y="853060"/>
            <a:chExt cx="238760" cy="238760"/>
          </a:xfrm>
        </p:grpSpPr>
        <p:sp>
          <p:nvSpPr>
            <p:cNvPr id="28" name="object 28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05435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01752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23760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20078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742086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638403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760412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56729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778739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675056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797064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93381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15390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711707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35234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730033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807342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841686" y="888804"/>
            <a:ext cx="200025" cy="200025"/>
            <a:chOff x="2841686" y="888804"/>
            <a:chExt cx="200025" cy="200025"/>
          </a:xfrm>
        </p:grpSpPr>
        <p:sp>
          <p:nvSpPr>
            <p:cNvPr id="62" name="object 62"/>
            <p:cNvSpPr/>
            <p:nvPr/>
          </p:nvSpPr>
          <p:spPr>
            <a:xfrm>
              <a:off x="2844861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44861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909663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44861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63187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63187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27988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63187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881514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1514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946315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881514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99839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99839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64641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899839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918165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918165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982966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18165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36490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36490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001292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936490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954816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954816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19617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954816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973143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973143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973143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2727063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011566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426625" y="111295"/>
            <a:ext cx="1786889" cy="958850"/>
            <a:chOff x="2426625" y="111295"/>
            <a:chExt cx="1786889" cy="958850"/>
          </a:xfrm>
        </p:grpSpPr>
        <p:sp>
          <p:nvSpPr>
            <p:cNvPr id="96" name="object 96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86334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99478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09663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064280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30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192562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431705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566944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3430292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3430292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3460787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468432" y="154496"/>
            <a:ext cx="701675" cy="680085"/>
            <a:chOff x="3468432" y="154496"/>
            <a:chExt cx="701675" cy="680085"/>
          </a:xfrm>
        </p:grpSpPr>
        <p:sp>
          <p:nvSpPr>
            <p:cNvPr id="111" name="object 111"/>
            <p:cNvSpPr/>
            <p:nvPr/>
          </p:nvSpPr>
          <p:spPr>
            <a:xfrm>
              <a:off x="3468432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4032440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032440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3230806" y="370501"/>
            <a:ext cx="982344" cy="1241425"/>
            <a:chOff x="3230806" y="370501"/>
            <a:chExt cx="982344" cy="1241425"/>
          </a:xfrm>
        </p:grpSpPr>
        <p:sp>
          <p:nvSpPr>
            <p:cNvPr id="121" name="object 121"/>
            <p:cNvSpPr/>
            <p:nvPr/>
          </p:nvSpPr>
          <p:spPr>
            <a:xfrm>
              <a:off x="3235886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986843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773575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60221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235886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533577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 txBox="1"/>
          <p:nvPr/>
        </p:nvSpPr>
        <p:spPr>
          <a:xfrm>
            <a:off x="3460787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2993222" y="1088397"/>
            <a:ext cx="971550" cy="474980"/>
            <a:chOff x="2993222" y="1088397"/>
            <a:chExt cx="971550" cy="474980"/>
          </a:xfrm>
        </p:grpSpPr>
        <p:sp>
          <p:nvSpPr>
            <p:cNvPr id="133" name="object 133"/>
            <p:cNvSpPr/>
            <p:nvPr/>
          </p:nvSpPr>
          <p:spPr>
            <a:xfrm>
              <a:off x="3587292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2998283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531172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/>
          <p:nvPr/>
        </p:nvSpPr>
        <p:spPr>
          <a:xfrm>
            <a:off x="504583" y="1851342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624395" y="1765857"/>
            <a:ext cx="24612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model?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9" name="object 1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3" name="object 1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1552" y="543305"/>
            <a:ext cx="658495" cy="766445"/>
            <a:chOff x="811552" y="543305"/>
            <a:chExt cx="658495" cy="766445"/>
          </a:xfrm>
        </p:grpSpPr>
        <p:sp>
          <p:nvSpPr>
            <p:cNvPr id="4" name="object 4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9962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9203" y="543305"/>
            <a:ext cx="1595755" cy="766445"/>
            <a:chOff x="889203" y="543305"/>
            <a:chExt cx="1595755" cy="766445"/>
          </a:xfrm>
        </p:grpSpPr>
        <p:sp>
          <p:nvSpPr>
            <p:cNvPr id="8" name="object 8"/>
            <p:cNvSpPr/>
            <p:nvPr/>
          </p:nvSpPr>
          <p:spPr>
            <a:xfrm>
              <a:off x="889203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603159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89988" y="543305"/>
            <a:ext cx="1958975" cy="766445"/>
            <a:chOff x="1389988" y="543305"/>
            <a:chExt cx="1958975" cy="766445"/>
          </a:xfrm>
        </p:grpSpPr>
        <p:sp>
          <p:nvSpPr>
            <p:cNvPr id="18" name="object 18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28659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99598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99598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639974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98577" y="853060"/>
            <a:ext cx="238760" cy="238760"/>
            <a:chOff x="2598577" y="853060"/>
            <a:chExt cx="238760" cy="238760"/>
          </a:xfrm>
        </p:grpSpPr>
        <p:sp>
          <p:nvSpPr>
            <p:cNvPr id="28" name="object 28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05435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01752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23760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20078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742086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638403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760412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56729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778739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675056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797064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93381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15390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711707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35234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730033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752463" y="1067600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733069" y="1005132"/>
            <a:ext cx="12065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841686" y="888804"/>
            <a:ext cx="200025" cy="200025"/>
            <a:chOff x="2841686" y="888804"/>
            <a:chExt cx="200025" cy="200025"/>
          </a:xfrm>
        </p:grpSpPr>
        <p:sp>
          <p:nvSpPr>
            <p:cNvPr id="63" name="object 63"/>
            <p:cNvSpPr/>
            <p:nvPr/>
          </p:nvSpPr>
          <p:spPr>
            <a:xfrm>
              <a:off x="2844861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844861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909663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44861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63187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863187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927988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863187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1514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881514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946315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81514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99839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899839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964641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899839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918165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918165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82966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18165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36490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936490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001292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936490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954816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954816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019617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954816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973143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973143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973143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2984484" y="106446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011566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2426625" y="888804"/>
            <a:ext cx="885190" cy="181610"/>
            <a:chOff x="2426625" y="888804"/>
            <a:chExt cx="885190" cy="181610"/>
          </a:xfrm>
        </p:grpSpPr>
        <p:sp>
          <p:nvSpPr>
            <p:cNvPr id="97" name="object 97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786334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99478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909663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064280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30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3192562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431705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2566944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2657779" y="379411"/>
            <a:ext cx="35115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89" i="1">
                <a:latin typeface="Times New Roman"/>
                <a:cs typeface="Times New Roman"/>
              </a:rPr>
              <a:t>W</a:t>
            </a:r>
            <a:r>
              <a:rPr dirty="0" sz="450" spc="60" b="0" i="1">
                <a:latin typeface="Bookman Old Style"/>
                <a:cs typeface="Bookman Old Style"/>
              </a:rPr>
              <a:t>CONV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234586" y="352243"/>
            <a:ext cx="43751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44" i="1">
                <a:latin typeface="Times New Roman"/>
                <a:cs typeface="Times New Roman"/>
              </a:rPr>
              <a:t>W</a:t>
            </a:r>
            <a:r>
              <a:rPr dirty="0" sz="450" spc="30" b="0" i="1">
                <a:latin typeface="Bookman Old Style"/>
                <a:cs typeface="Bookman Old Style"/>
              </a:rPr>
              <a:t>classifier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760875" y="338703"/>
            <a:ext cx="2508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7490" algn="l"/>
              </a:tabLst>
            </a:pP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234586" y="1215716"/>
            <a:ext cx="46164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30" i="1">
                <a:latin typeface="Times New Roman"/>
                <a:cs typeface="Times New Roman"/>
              </a:rPr>
              <a:t>W</a:t>
            </a:r>
            <a:r>
              <a:rPr dirty="0" sz="450" spc="20" b="0" i="1">
                <a:latin typeface="Bookman Old Style"/>
                <a:cs typeface="Bookman Old Style"/>
              </a:rPr>
              <a:t>regression</a:t>
            </a:r>
            <a:endParaRPr sz="450">
              <a:latin typeface="Bookman Old Style"/>
              <a:cs typeface="Bookman Old Style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425213" y="111295"/>
            <a:ext cx="788035" cy="766445"/>
            <a:chOff x="3425213" y="111295"/>
            <a:chExt cx="788035" cy="766445"/>
          </a:xfrm>
        </p:grpSpPr>
        <p:sp>
          <p:nvSpPr>
            <p:cNvPr id="113" name="object 113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3460787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3468432" y="154496"/>
            <a:ext cx="701675" cy="680085"/>
            <a:chOff x="3468432" y="154496"/>
            <a:chExt cx="701675" cy="680085"/>
          </a:xfrm>
        </p:grpSpPr>
        <p:sp>
          <p:nvSpPr>
            <p:cNvPr id="117" name="object 117"/>
            <p:cNvSpPr/>
            <p:nvPr/>
          </p:nvSpPr>
          <p:spPr>
            <a:xfrm>
              <a:off x="3468432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4032440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032440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230806" y="370501"/>
            <a:ext cx="982344" cy="1241425"/>
            <a:chOff x="3230806" y="370501"/>
            <a:chExt cx="982344" cy="1241425"/>
          </a:xfrm>
        </p:grpSpPr>
        <p:sp>
          <p:nvSpPr>
            <p:cNvPr id="127" name="object 127"/>
            <p:cNvSpPr/>
            <p:nvPr/>
          </p:nvSpPr>
          <p:spPr>
            <a:xfrm>
              <a:off x="3235886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986843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960221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235886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533577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 txBox="1"/>
          <p:nvPr/>
        </p:nvSpPr>
        <p:spPr>
          <a:xfrm>
            <a:off x="3460787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2993222" y="1088397"/>
            <a:ext cx="971550" cy="474980"/>
            <a:chOff x="2993222" y="1088397"/>
            <a:chExt cx="971550" cy="474980"/>
          </a:xfrm>
        </p:grpSpPr>
        <p:sp>
          <p:nvSpPr>
            <p:cNvPr id="138" name="object 138"/>
            <p:cNvSpPr/>
            <p:nvPr/>
          </p:nvSpPr>
          <p:spPr>
            <a:xfrm>
              <a:off x="3587292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998283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3531172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/>
          <p:nvPr/>
        </p:nvSpPr>
        <p:spPr>
          <a:xfrm>
            <a:off x="504583" y="1851342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624395" y="1765857"/>
            <a:ext cx="24612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model?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4" name="object 1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8" name="object 1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1552" y="543305"/>
            <a:ext cx="658495" cy="766445"/>
            <a:chOff x="811552" y="543305"/>
            <a:chExt cx="658495" cy="766445"/>
          </a:xfrm>
        </p:grpSpPr>
        <p:sp>
          <p:nvSpPr>
            <p:cNvPr id="4" name="object 4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9962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9203" y="543305"/>
            <a:ext cx="1595755" cy="766445"/>
            <a:chOff x="889203" y="543305"/>
            <a:chExt cx="1595755" cy="766445"/>
          </a:xfrm>
        </p:grpSpPr>
        <p:sp>
          <p:nvSpPr>
            <p:cNvPr id="8" name="object 8"/>
            <p:cNvSpPr/>
            <p:nvPr/>
          </p:nvSpPr>
          <p:spPr>
            <a:xfrm>
              <a:off x="889203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603159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89988" y="543305"/>
            <a:ext cx="1958975" cy="766445"/>
            <a:chOff x="1389988" y="543305"/>
            <a:chExt cx="1958975" cy="766445"/>
          </a:xfrm>
        </p:grpSpPr>
        <p:sp>
          <p:nvSpPr>
            <p:cNvPr id="18" name="object 18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28659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99598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99598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639974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98577" y="853060"/>
            <a:ext cx="238760" cy="238760"/>
            <a:chOff x="2598577" y="853060"/>
            <a:chExt cx="238760" cy="238760"/>
          </a:xfrm>
        </p:grpSpPr>
        <p:sp>
          <p:nvSpPr>
            <p:cNvPr id="28" name="object 28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05435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01752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23760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20078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742086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638403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760412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56729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778739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675056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797064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93381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15390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711707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35234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730033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807342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841686" y="888804"/>
            <a:ext cx="200025" cy="200025"/>
            <a:chOff x="2841686" y="888804"/>
            <a:chExt cx="200025" cy="200025"/>
          </a:xfrm>
        </p:grpSpPr>
        <p:sp>
          <p:nvSpPr>
            <p:cNvPr id="62" name="object 62"/>
            <p:cNvSpPr/>
            <p:nvPr/>
          </p:nvSpPr>
          <p:spPr>
            <a:xfrm>
              <a:off x="2844861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44861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909663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44861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63187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63187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27988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63187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881514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1514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946315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881514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99839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99839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64641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899839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918165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918165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982966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18165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36490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36490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001292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936490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954816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954816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19617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954816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973143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973143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973143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2727063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011566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426625" y="888804"/>
            <a:ext cx="885190" cy="181610"/>
            <a:chOff x="2426625" y="888804"/>
            <a:chExt cx="885190" cy="181610"/>
          </a:xfrm>
        </p:grpSpPr>
        <p:sp>
          <p:nvSpPr>
            <p:cNvPr id="96" name="object 96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86334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99478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09663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064280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30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192562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431705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566944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2657779" y="379411"/>
            <a:ext cx="35115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89" i="1">
                <a:latin typeface="Times New Roman"/>
                <a:cs typeface="Times New Roman"/>
              </a:rPr>
              <a:t>W</a:t>
            </a:r>
            <a:r>
              <a:rPr dirty="0" sz="450" spc="60" b="0" i="1">
                <a:latin typeface="Bookman Old Style"/>
                <a:cs typeface="Bookman Old Style"/>
              </a:rPr>
              <a:t>CONV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234586" y="352243"/>
            <a:ext cx="43751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44" i="1">
                <a:latin typeface="Times New Roman"/>
                <a:cs typeface="Times New Roman"/>
              </a:rPr>
              <a:t>W</a:t>
            </a:r>
            <a:r>
              <a:rPr dirty="0" sz="450" spc="30" b="0" i="1">
                <a:latin typeface="Bookman Old Style"/>
                <a:cs typeface="Bookman Old Style"/>
              </a:rPr>
              <a:t>classifier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760875" y="338703"/>
            <a:ext cx="2508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7490" algn="l"/>
              </a:tabLst>
            </a:pP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234586" y="1215716"/>
            <a:ext cx="46164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30" i="1">
                <a:latin typeface="Times New Roman"/>
                <a:cs typeface="Times New Roman"/>
              </a:rPr>
              <a:t>W</a:t>
            </a:r>
            <a:r>
              <a:rPr dirty="0" sz="450" spc="20" b="0" i="1">
                <a:latin typeface="Bookman Old Style"/>
                <a:cs typeface="Bookman Old Style"/>
              </a:rPr>
              <a:t>regression</a:t>
            </a:r>
            <a:endParaRPr sz="450">
              <a:latin typeface="Bookman Old Style"/>
              <a:cs typeface="Bookman Old Style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25213" y="111295"/>
            <a:ext cx="788035" cy="766445"/>
            <a:chOff x="3425213" y="111295"/>
            <a:chExt cx="788035" cy="766445"/>
          </a:xfrm>
        </p:grpSpPr>
        <p:sp>
          <p:nvSpPr>
            <p:cNvPr id="112" name="object 112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3460787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468432" y="154496"/>
            <a:ext cx="701675" cy="680085"/>
            <a:chOff x="3468432" y="154496"/>
            <a:chExt cx="701675" cy="680085"/>
          </a:xfrm>
        </p:grpSpPr>
        <p:sp>
          <p:nvSpPr>
            <p:cNvPr id="116" name="object 116"/>
            <p:cNvSpPr/>
            <p:nvPr/>
          </p:nvSpPr>
          <p:spPr>
            <a:xfrm>
              <a:off x="3468432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4032440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032440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230806" y="370501"/>
            <a:ext cx="982344" cy="1241425"/>
            <a:chOff x="3230806" y="370501"/>
            <a:chExt cx="982344" cy="1241425"/>
          </a:xfrm>
        </p:grpSpPr>
        <p:sp>
          <p:nvSpPr>
            <p:cNvPr id="126" name="object 126"/>
            <p:cNvSpPr/>
            <p:nvPr/>
          </p:nvSpPr>
          <p:spPr>
            <a:xfrm>
              <a:off x="3235886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986843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960221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235886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533577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3460787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2993222" y="1088397"/>
            <a:ext cx="971550" cy="474980"/>
            <a:chOff x="2993222" y="1088397"/>
            <a:chExt cx="971550" cy="474980"/>
          </a:xfrm>
        </p:grpSpPr>
        <p:sp>
          <p:nvSpPr>
            <p:cNvPr id="137" name="object 137"/>
            <p:cNvSpPr/>
            <p:nvPr/>
          </p:nvSpPr>
          <p:spPr>
            <a:xfrm>
              <a:off x="3587292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998283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3531172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/>
          <p:nvPr/>
        </p:nvSpPr>
        <p:spPr>
          <a:xfrm>
            <a:off x="504583" y="1851342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598995" y="1722079"/>
            <a:ext cx="483997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model?</a:t>
            </a:r>
            <a:endParaRPr sz="1100">
              <a:latin typeface="Times New Roman"/>
              <a:cs typeface="Times New Roman"/>
            </a:endParaRPr>
          </a:p>
          <a:p>
            <a:pPr marL="38100" marR="30480">
              <a:lnSpc>
                <a:spcPct val="102699"/>
              </a:lnSpc>
              <a:spcBef>
                <a:spcPts val="295"/>
              </a:spcBef>
            </a:pPr>
            <a:r>
              <a:rPr dirty="0" sz="1100" spc="75" i="1">
                <a:latin typeface="Times New Roman"/>
                <a:cs typeface="Times New Roman"/>
              </a:rPr>
              <a:t>W</a:t>
            </a:r>
            <a:r>
              <a:rPr dirty="0" baseline="-10416" sz="1200" spc="112" b="0" i="1">
                <a:latin typeface="Bookman Old Style"/>
                <a:cs typeface="Bookman Old Style"/>
              </a:rPr>
              <a:t>CONV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40">
                <a:latin typeface="Times New Roman"/>
                <a:cs typeface="Times New Roman"/>
              </a:rPr>
              <a:t>taken </a:t>
            </a:r>
            <a:r>
              <a:rPr dirty="0" sz="1100" spc="25">
                <a:latin typeface="Times New Roman"/>
                <a:cs typeface="Times New Roman"/>
              </a:rPr>
              <a:t>as </a:t>
            </a:r>
            <a:r>
              <a:rPr dirty="0" sz="1100" spc="55">
                <a:latin typeface="Times New Roman"/>
                <a:cs typeface="Times New Roman"/>
              </a:rPr>
              <a:t>it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5">
                <a:latin typeface="Times New Roman"/>
                <a:cs typeface="Times New Roman"/>
              </a:rPr>
              <a:t>Image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(say on  </a:t>
            </a:r>
            <a:r>
              <a:rPr dirty="0" sz="1100" spc="35">
                <a:latin typeface="Times New Roman"/>
                <a:cs typeface="Times New Roman"/>
              </a:rPr>
              <a:t>ImageNet)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504583" y="2061374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3" name="object 14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4" name="object 14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8" name="object 1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1552" y="543305"/>
            <a:ext cx="658495" cy="766445"/>
            <a:chOff x="811552" y="543305"/>
            <a:chExt cx="658495" cy="766445"/>
          </a:xfrm>
        </p:grpSpPr>
        <p:sp>
          <p:nvSpPr>
            <p:cNvPr id="4" name="object 4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9962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9203" y="543305"/>
            <a:ext cx="1595755" cy="766445"/>
            <a:chOff x="889203" y="543305"/>
            <a:chExt cx="1595755" cy="766445"/>
          </a:xfrm>
        </p:grpSpPr>
        <p:sp>
          <p:nvSpPr>
            <p:cNvPr id="8" name="object 8"/>
            <p:cNvSpPr/>
            <p:nvPr/>
          </p:nvSpPr>
          <p:spPr>
            <a:xfrm>
              <a:off x="889203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603159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89988" y="543305"/>
            <a:ext cx="1958975" cy="766445"/>
            <a:chOff x="1389988" y="543305"/>
            <a:chExt cx="1958975" cy="766445"/>
          </a:xfrm>
        </p:grpSpPr>
        <p:sp>
          <p:nvSpPr>
            <p:cNvPr id="18" name="object 18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28659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99598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99598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639974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98577" y="853060"/>
            <a:ext cx="238760" cy="238760"/>
            <a:chOff x="2598577" y="853060"/>
            <a:chExt cx="238760" cy="238760"/>
          </a:xfrm>
        </p:grpSpPr>
        <p:sp>
          <p:nvSpPr>
            <p:cNvPr id="28" name="object 28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05435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01752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23760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20078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742086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638403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760412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56729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778739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675056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797064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93381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15390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711707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35234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730033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807342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841686" y="888804"/>
            <a:ext cx="200025" cy="200025"/>
            <a:chOff x="2841686" y="888804"/>
            <a:chExt cx="200025" cy="200025"/>
          </a:xfrm>
        </p:grpSpPr>
        <p:sp>
          <p:nvSpPr>
            <p:cNvPr id="62" name="object 62"/>
            <p:cNvSpPr/>
            <p:nvPr/>
          </p:nvSpPr>
          <p:spPr>
            <a:xfrm>
              <a:off x="2844861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44861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909663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44861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63187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63187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27988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63187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881514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1514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946315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881514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99839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99839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64641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899839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918165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918165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982966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18165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36490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36490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001292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936490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954816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954816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19617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954816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973143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973143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973143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2727063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011566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426625" y="888804"/>
            <a:ext cx="885190" cy="181610"/>
            <a:chOff x="2426625" y="888804"/>
            <a:chExt cx="885190" cy="181610"/>
          </a:xfrm>
        </p:grpSpPr>
        <p:sp>
          <p:nvSpPr>
            <p:cNvPr id="96" name="object 96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86334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99478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09663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064280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30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192562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431705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566944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2657779" y="379411"/>
            <a:ext cx="35115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89" i="1">
                <a:latin typeface="Times New Roman"/>
                <a:cs typeface="Times New Roman"/>
              </a:rPr>
              <a:t>W</a:t>
            </a:r>
            <a:r>
              <a:rPr dirty="0" sz="450" spc="60" b="0" i="1">
                <a:latin typeface="Bookman Old Style"/>
                <a:cs typeface="Bookman Old Style"/>
              </a:rPr>
              <a:t>CONV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234586" y="352243"/>
            <a:ext cx="43751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44" i="1">
                <a:latin typeface="Times New Roman"/>
                <a:cs typeface="Times New Roman"/>
              </a:rPr>
              <a:t>W</a:t>
            </a:r>
            <a:r>
              <a:rPr dirty="0" sz="450" spc="30" b="0" i="1">
                <a:latin typeface="Bookman Old Style"/>
                <a:cs typeface="Bookman Old Style"/>
              </a:rPr>
              <a:t>classifier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760875" y="338703"/>
            <a:ext cx="2508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7490" algn="l"/>
              </a:tabLst>
            </a:pP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234586" y="1215716"/>
            <a:ext cx="46164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30" i="1">
                <a:latin typeface="Times New Roman"/>
                <a:cs typeface="Times New Roman"/>
              </a:rPr>
              <a:t>W</a:t>
            </a:r>
            <a:r>
              <a:rPr dirty="0" sz="450" spc="20" b="0" i="1">
                <a:latin typeface="Bookman Old Style"/>
                <a:cs typeface="Bookman Old Style"/>
              </a:rPr>
              <a:t>regression</a:t>
            </a:r>
            <a:endParaRPr sz="450">
              <a:latin typeface="Bookman Old Style"/>
              <a:cs typeface="Bookman Old Style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25213" y="111295"/>
            <a:ext cx="788035" cy="766445"/>
            <a:chOff x="3425213" y="111295"/>
            <a:chExt cx="788035" cy="766445"/>
          </a:xfrm>
        </p:grpSpPr>
        <p:sp>
          <p:nvSpPr>
            <p:cNvPr id="112" name="object 112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3460787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468432" y="154496"/>
            <a:ext cx="701675" cy="680085"/>
            <a:chOff x="3468432" y="154496"/>
            <a:chExt cx="701675" cy="680085"/>
          </a:xfrm>
        </p:grpSpPr>
        <p:sp>
          <p:nvSpPr>
            <p:cNvPr id="116" name="object 116"/>
            <p:cNvSpPr/>
            <p:nvPr/>
          </p:nvSpPr>
          <p:spPr>
            <a:xfrm>
              <a:off x="3468432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4032440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032440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230806" y="370501"/>
            <a:ext cx="982344" cy="1241425"/>
            <a:chOff x="3230806" y="370501"/>
            <a:chExt cx="982344" cy="1241425"/>
          </a:xfrm>
        </p:grpSpPr>
        <p:sp>
          <p:nvSpPr>
            <p:cNvPr id="126" name="object 126"/>
            <p:cNvSpPr/>
            <p:nvPr/>
          </p:nvSpPr>
          <p:spPr>
            <a:xfrm>
              <a:off x="3235886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986843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960221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235886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533577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3460787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2993222" y="1088397"/>
            <a:ext cx="971550" cy="474980"/>
            <a:chOff x="2993222" y="1088397"/>
            <a:chExt cx="971550" cy="474980"/>
          </a:xfrm>
        </p:grpSpPr>
        <p:sp>
          <p:nvSpPr>
            <p:cNvPr id="137" name="object 137"/>
            <p:cNvSpPr/>
            <p:nvPr/>
          </p:nvSpPr>
          <p:spPr>
            <a:xfrm>
              <a:off x="3587292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998283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3531172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/>
          <p:nvPr/>
        </p:nvSpPr>
        <p:spPr>
          <a:xfrm>
            <a:off x="504583" y="1851342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598995" y="1722079"/>
            <a:ext cx="4839970" cy="8280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model?</a:t>
            </a:r>
            <a:endParaRPr sz="1100">
              <a:latin typeface="Times New Roman"/>
              <a:cs typeface="Times New Roman"/>
            </a:endParaRPr>
          </a:p>
          <a:p>
            <a:pPr marL="38100" marR="30480">
              <a:lnSpc>
                <a:spcPct val="102699"/>
              </a:lnSpc>
              <a:spcBef>
                <a:spcPts val="295"/>
              </a:spcBef>
            </a:pPr>
            <a:r>
              <a:rPr dirty="0" sz="1100" spc="75" i="1">
                <a:latin typeface="Times New Roman"/>
                <a:cs typeface="Times New Roman"/>
              </a:rPr>
              <a:t>W</a:t>
            </a:r>
            <a:r>
              <a:rPr dirty="0" baseline="-10416" sz="1200" spc="112" b="0" i="1">
                <a:latin typeface="Bookman Old Style"/>
                <a:cs typeface="Bookman Old Style"/>
              </a:rPr>
              <a:t>CONV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40">
                <a:latin typeface="Times New Roman"/>
                <a:cs typeface="Times New Roman"/>
              </a:rPr>
              <a:t>taken </a:t>
            </a:r>
            <a:r>
              <a:rPr dirty="0" sz="1100" spc="25">
                <a:latin typeface="Times New Roman"/>
                <a:cs typeface="Times New Roman"/>
              </a:rPr>
              <a:t>as </a:t>
            </a:r>
            <a:r>
              <a:rPr dirty="0" sz="1100" spc="55">
                <a:latin typeface="Times New Roman"/>
                <a:cs typeface="Times New Roman"/>
              </a:rPr>
              <a:t>it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5">
                <a:latin typeface="Times New Roman"/>
                <a:cs typeface="Times New Roman"/>
              </a:rPr>
              <a:t>Image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(say on  </a:t>
            </a:r>
            <a:r>
              <a:rPr dirty="0" sz="1100" spc="35">
                <a:latin typeface="Times New Roman"/>
                <a:cs typeface="Times New Roman"/>
              </a:rPr>
              <a:t>ImageNet)</a:t>
            </a: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 i="1">
                <a:latin typeface="Times New Roman"/>
                <a:cs typeface="Times New Roman"/>
              </a:rPr>
              <a:t>W</a:t>
            </a:r>
            <a:r>
              <a:rPr dirty="0" baseline="-10416" sz="1200" spc="112" b="0" i="1">
                <a:latin typeface="Bookman Old Style"/>
                <a:cs typeface="Bookman Old Style"/>
              </a:rPr>
              <a:t>CONV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5">
                <a:latin typeface="Times New Roman"/>
                <a:cs typeface="Times New Roman"/>
              </a:rPr>
              <a:t>fine</a:t>
            </a:r>
            <a:r>
              <a:rPr dirty="0" sz="1100" spc="16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tuned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5">
                <a:latin typeface="Times New Roman"/>
                <a:cs typeface="Times New Roman"/>
              </a:rPr>
              <a:t>ground </a:t>
            </a:r>
            <a:r>
              <a:rPr dirty="0" sz="1100" spc="80">
                <a:latin typeface="Times New Roman"/>
                <a:cs typeface="Times New Roman"/>
              </a:rPr>
              <a:t>truth </a:t>
            </a:r>
            <a:r>
              <a:rPr dirty="0" sz="1100" spc="35">
                <a:latin typeface="Times New Roman"/>
                <a:cs typeface="Times New Roman"/>
              </a:rPr>
              <a:t>(cropped)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15">
                <a:latin typeface="Times New Roman"/>
                <a:cs typeface="Times New Roman"/>
              </a:rPr>
              <a:t>images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504583" y="2061374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04583" y="2443479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4" name="object 14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5" name="object 14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7" name="object 14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9" name="object 1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9995" y="515873"/>
            <a:ext cx="1358900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39998" y="515873"/>
            <a:ext cx="1358900" cy="1200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23214" y="1818333"/>
            <a:ext cx="347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 b="1">
                <a:latin typeface="Georgia"/>
                <a:cs typeface="Georgia"/>
              </a:rPr>
              <a:t>T</a:t>
            </a:r>
            <a:r>
              <a:rPr dirty="0" sz="1100" spc="-50" b="1">
                <a:latin typeface="Georgia"/>
                <a:cs typeface="Georgia"/>
              </a:rPr>
              <a:t>ask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1051" y="1818333"/>
            <a:ext cx="12007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Image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7" name="object 2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1552" y="543305"/>
            <a:ext cx="658495" cy="766445"/>
            <a:chOff x="811552" y="543305"/>
            <a:chExt cx="658495" cy="766445"/>
          </a:xfrm>
        </p:grpSpPr>
        <p:sp>
          <p:nvSpPr>
            <p:cNvPr id="4" name="object 4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9962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9203" y="543305"/>
            <a:ext cx="1595755" cy="766445"/>
            <a:chOff x="889203" y="543305"/>
            <a:chExt cx="1595755" cy="766445"/>
          </a:xfrm>
        </p:grpSpPr>
        <p:sp>
          <p:nvSpPr>
            <p:cNvPr id="8" name="object 8"/>
            <p:cNvSpPr/>
            <p:nvPr/>
          </p:nvSpPr>
          <p:spPr>
            <a:xfrm>
              <a:off x="889203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603159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89988" y="543305"/>
            <a:ext cx="1958975" cy="766445"/>
            <a:chOff x="1389988" y="543305"/>
            <a:chExt cx="1958975" cy="766445"/>
          </a:xfrm>
        </p:grpSpPr>
        <p:sp>
          <p:nvSpPr>
            <p:cNvPr id="18" name="object 18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28659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99598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99598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639974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98577" y="853060"/>
            <a:ext cx="238760" cy="238760"/>
            <a:chOff x="2598577" y="853060"/>
            <a:chExt cx="238760" cy="238760"/>
          </a:xfrm>
        </p:grpSpPr>
        <p:sp>
          <p:nvSpPr>
            <p:cNvPr id="28" name="object 28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05435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01752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23760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20078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742086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638403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760412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56729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778739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675056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797064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93381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15390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711707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35234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730033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807342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841686" y="888804"/>
            <a:ext cx="200025" cy="200025"/>
            <a:chOff x="2841686" y="888804"/>
            <a:chExt cx="200025" cy="200025"/>
          </a:xfrm>
        </p:grpSpPr>
        <p:sp>
          <p:nvSpPr>
            <p:cNvPr id="62" name="object 62"/>
            <p:cNvSpPr/>
            <p:nvPr/>
          </p:nvSpPr>
          <p:spPr>
            <a:xfrm>
              <a:off x="2844861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44861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909663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44861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63187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63187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27988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63187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881514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1514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946315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881514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99839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99839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64641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899839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918165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918165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982966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18165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36490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36490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001292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936490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954816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954816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19617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954816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973143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973143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973143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2727063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011566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426625" y="888804"/>
            <a:ext cx="885190" cy="181610"/>
            <a:chOff x="2426625" y="888804"/>
            <a:chExt cx="885190" cy="181610"/>
          </a:xfrm>
        </p:grpSpPr>
        <p:sp>
          <p:nvSpPr>
            <p:cNvPr id="96" name="object 96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86334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99478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09663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064280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30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192562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431705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566944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2657779" y="379411"/>
            <a:ext cx="35115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89" i="1">
                <a:latin typeface="Times New Roman"/>
                <a:cs typeface="Times New Roman"/>
              </a:rPr>
              <a:t>W</a:t>
            </a:r>
            <a:r>
              <a:rPr dirty="0" sz="450" spc="60" b="0" i="1">
                <a:latin typeface="Bookman Old Style"/>
                <a:cs typeface="Bookman Old Style"/>
              </a:rPr>
              <a:t>CONV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234586" y="352243"/>
            <a:ext cx="43751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44" i="1">
                <a:latin typeface="Times New Roman"/>
                <a:cs typeface="Times New Roman"/>
              </a:rPr>
              <a:t>W</a:t>
            </a:r>
            <a:r>
              <a:rPr dirty="0" sz="450" spc="30" b="0" i="1">
                <a:latin typeface="Bookman Old Style"/>
                <a:cs typeface="Bookman Old Style"/>
              </a:rPr>
              <a:t>classifier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760875" y="338703"/>
            <a:ext cx="2508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7490" algn="l"/>
              </a:tabLst>
            </a:pP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234586" y="1215716"/>
            <a:ext cx="46164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30" i="1">
                <a:latin typeface="Times New Roman"/>
                <a:cs typeface="Times New Roman"/>
              </a:rPr>
              <a:t>W</a:t>
            </a:r>
            <a:r>
              <a:rPr dirty="0" sz="450" spc="20" b="0" i="1">
                <a:latin typeface="Bookman Old Style"/>
                <a:cs typeface="Bookman Old Style"/>
              </a:rPr>
              <a:t>regression</a:t>
            </a:r>
            <a:endParaRPr sz="450">
              <a:latin typeface="Bookman Old Style"/>
              <a:cs typeface="Bookman Old Style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25213" y="111295"/>
            <a:ext cx="788035" cy="766445"/>
            <a:chOff x="3425213" y="111295"/>
            <a:chExt cx="788035" cy="766445"/>
          </a:xfrm>
        </p:grpSpPr>
        <p:sp>
          <p:nvSpPr>
            <p:cNvPr id="112" name="object 112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3460787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468432" y="154496"/>
            <a:ext cx="701675" cy="680085"/>
            <a:chOff x="3468432" y="154496"/>
            <a:chExt cx="701675" cy="680085"/>
          </a:xfrm>
        </p:grpSpPr>
        <p:sp>
          <p:nvSpPr>
            <p:cNvPr id="116" name="object 116"/>
            <p:cNvSpPr/>
            <p:nvPr/>
          </p:nvSpPr>
          <p:spPr>
            <a:xfrm>
              <a:off x="3468432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4032440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032440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230806" y="370501"/>
            <a:ext cx="982344" cy="1241425"/>
            <a:chOff x="3230806" y="370501"/>
            <a:chExt cx="982344" cy="1241425"/>
          </a:xfrm>
        </p:grpSpPr>
        <p:sp>
          <p:nvSpPr>
            <p:cNvPr id="126" name="object 126"/>
            <p:cNvSpPr/>
            <p:nvPr/>
          </p:nvSpPr>
          <p:spPr>
            <a:xfrm>
              <a:off x="3235886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986843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960221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235886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533577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3460787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2993222" y="1088397"/>
            <a:ext cx="971550" cy="474980"/>
            <a:chOff x="2993222" y="1088397"/>
            <a:chExt cx="971550" cy="474980"/>
          </a:xfrm>
        </p:grpSpPr>
        <p:sp>
          <p:nvSpPr>
            <p:cNvPr id="137" name="object 137"/>
            <p:cNvSpPr/>
            <p:nvPr/>
          </p:nvSpPr>
          <p:spPr>
            <a:xfrm>
              <a:off x="3587292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998283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3531172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/>
          <p:nvPr/>
        </p:nvSpPr>
        <p:spPr>
          <a:xfrm>
            <a:off x="504583" y="1851342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598995" y="1722079"/>
            <a:ext cx="4839970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model?</a:t>
            </a:r>
            <a:endParaRPr sz="1100">
              <a:latin typeface="Times New Roman"/>
              <a:cs typeface="Times New Roman"/>
            </a:endParaRPr>
          </a:p>
          <a:p>
            <a:pPr marL="38100" marR="30480">
              <a:lnSpc>
                <a:spcPct val="102699"/>
              </a:lnSpc>
              <a:spcBef>
                <a:spcPts val="295"/>
              </a:spcBef>
            </a:pPr>
            <a:r>
              <a:rPr dirty="0" sz="1100" spc="75" i="1">
                <a:latin typeface="Times New Roman"/>
                <a:cs typeface="Times New Roman"/>
              </a:rPr>
              <a:t>W</a:t>
            </a:r>
            <a:r>
              <a:rPr dirty="0" baseline="-10416" sz="1200" spc="112" b="0" i="1">
                <a:latin typeface="Bookman Old Style"/>
                <a:cs typeface="Bookman Old Style"/>
              </a:rPr>
              <a:t>CONV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40">
                <a:latin typeface="Times New Roman"/>
                <a:cs typeface="Times New Roman"/>
              </a:rPr>
              <a:t>taken </a:t>
            </a:r>
            <a:r>
              <a:rPr dirty="0" sz="1100" spc="25">
                <a:latin typeface="Times New Roman"/>
                <a:cs typeface="Times New Roman"/>
              </a:rPr>
              <a:t>as </a:t>
            </a:r>
            <a:r>
              <a:rPr dirty="0" sz="1100" spc="55">
                <a:latin typeface="Times New Roman"/>
                <a:cs typeface="Times New Roman"/>
              </a:rPr>
              <a:t>it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5">
                <a:latin typeface="Times New Roman"/>
                <a:cs typeface="Times New Roman"/>
              </a:rPr>
              <a:t>Image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(say on  </a:t>
            </a:r>
            <a:r>
              <a:rPr dirty="0" sz="1100" spc="35">
                <a:latin typeface="Times New Roman"/>
                <a:cs typeface="Times New Roman"/>
              </a:rPr>
              <a:t>ImageNet)</a:t>
            </a: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75" i="1">
                <a:latin typeface="Times New Roman"/>
                <a:cs typeface="Times New Roman"/>
              </a:rPr>
              <a:t>W</a:t>
            </a:r>
            <a:r>
              <a:rPr dirty="0" baseline="-10416" sz="1200" spc="112" b="0" i="1">
                <a:latin typeface="Bookman Old Style"/>
                <a:cs typeface="Bookman Old Style"/>
              </a:rPr>
              <a:t>CONV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5">
                <a:latin typeface="Times New Roman"/>
                <a:cs typeface="Times New Roman"/>
              </a:rPr>
              <a:t>fine</a:t>
            </a:r>
            <a:r>
              <a:rPr dirty="0" sz="1100" spc="16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tuned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5">
                <a:latin typeface="Times New Roman"/>
                <a:cs typeface="Times New Roman"/>
              </a:rPr>
              <a:t>ground </a:t>
            </a:r>
            <a:r>
              <a:rPr dirty="0" sz="1100" spc="80">
                <a:latin typeface="Times New Roman"/>
                <a:cs typeface="Times New Roman"/>
              </a:rPr>
              <a:t>truth </a:t>
            </a:r>
            <a:r>
              <a:rPr dirty="0" sz="1100" spc="35">
                <a:latin typeface="Times New Roman"/>
                <a:cs typeface="Times New Roman"/>
              </a:rPr>
              <a:t>(cropped)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15">
                <a:latin typeface="Times New Roman"/>
                <a:cs typeface="Times New Roman"/>
              </a:rPr>
              <a:t>images</a:t>
            </a: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dirty="0" sz="1100" spc="30" i="1">
                <a:latin typeface="Times New Roman"/>
                <a:cs typeface="Times New Roman"/>
              </a:rPr>
              <a:t>W</a:t>
            </a:r>
            <a:r>
              <a:rPr dirty="0" baseline="-13888" sz="1200" spc="44" b="0" i="1">
                <a:latin typeface="Bookman Old Style"/>
                <a:cs typeface="Bookman Old Style"/>
              </a:rPr>
              <a:t>classifier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30">
                <a:latin typeface="Times New Roman"/>
                <a:cs typeface="Times New Roman"/>
              </a:rPr>
              <a:t>learned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5">
                <a:latin typeface="Times New Roman"/>
                <a:cs typeface="Times New Roman"/>
              </a:rPr>
              <a:t>ground </a:t>
            </a:r>
            <a:r>
              <a:rPr dirty="0" sz="1100" spc="80">
                <a:latin typeface="Times New Roman"/>
                <a:cs typeface="Times New Roman"/>
              </a:rPr>
              <a:t>truth </a:t>
            </a:r>
            <a:r>
              <a:rPr dirty="0" sz="1100" spc="35">
                <a:latin typeface="Times New Roman"/>
                <a:cs typeface="Times New Roman"/>
              </a:rPr>
              <a:t>(cropped) </a:t>
            </a:r>
            <a:r>
              <a:rPr dirty="0" sz="1100" spc="40">
                <a:latin typeface="Times New Roman"/>
                <a:cs typeface="Times New Roman"/>
              </a:rPr>
              <a:t>object</a:t>
            </a:r>
            <a:r>
              <a:rPr dirty="0" sz="1100" spc="31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504583" y="2061374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04583" y="2443479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04583" y="2653512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5" name="object 14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6" name="object 14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8" name="object 14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0" name="object 1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11552" y="543305"/>
            <a:ext cx="658495" cy="766445"/>
            <a:chOff x="811552" y="543305"/>
            <a:chExt cx="658495" cy="766445"/>
          </a:xfrm>
        </p:grpSpPr>
        <p:sp>
          <p:nvSpPr>
            <p:cNvPr id="4" name="object 4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632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9962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9203" y="543305"/>
            <a:ext cx="1595755" cy="766445"/>
            <a:chOff x="889203" y="543305"/>
            <a:chExt cx="1595755" cy="766445"/>
          </a:xfrm>
        </p:grpSpPr>
        <p:sp>
          <p:nvSpPr>
            <p:cNvPr id="8" name="object 8"/>
            <p:cNvSpPr/>
            <p:nvPr/>
          </p:nvSpPr>
          <p:spPr>
            <a:xfrm>
              <a:off x="889203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2650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72650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603159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89988" y="543305"/>
            <a:ext cx="1958975" cy="766445"/>
            <a:chOff x="1389988" y="543305"/>
            <a:chExt cx="1958975" cy="766445"/>
          </a:xfrm>
        </p:grpSpPr>
        <p:sp>
          <p:nvSpPr>
            <p:cNvPr id="18" name="object 18"/>
            <p:cNvSpPr/>
            <p:nvPr/>
          </p:nvSpPr>
          <p:spPr>
            <a:xfrm>
              <a:off x="1642922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5068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1085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28659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99598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99598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66274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639974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98577" y="853060"/>
            <a:ext cx="238760" cy="238760"/>
            <a:chOff x="2598577" y="853060"/>
            <a:chExt cx="238760" cy="238760"/>
          </a:xfrm>
        </p:grpSpPr>
        <p:sp>
          <p:nvSpPr>
            <p:cNvPr id="28" name="object 28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01752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05435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01752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20078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23760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20078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638403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742086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638403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56729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760412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56729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675056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778739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675056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93381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797064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93381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711707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15390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711707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35234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730033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730033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807342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841686" y="888804"/>
            <a:ext cx="200025" cy="200025"/>
            <a:chOff x="2841686" y="888804"/>
            <a:chExt cx="200025" cy="200025"/>
          </a:xfrm>
        </p:grpSpPr>
        <p:sp>
          <p:nvSpPr>
            <p:cNvPr id="62" name="object 62"/>
            <p:cNvSpPr/>
            <p:nvPr/>
          </p:nvSpPr>
          <p:spPr>
            <a:xfrm>
              <a:off x="2844861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44861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909663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44861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63187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63187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27988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63187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881514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1514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946315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881514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99839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99839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64641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899839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918165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918165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982966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18165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36490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36490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001292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936490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954816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954816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019617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954816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973143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973143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30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973143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5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2727063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011566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426625" y="888804"/>
            <a:ext cx="885190" cy="181610"/>
            <a:chOff x="2426625" y="888804"/>
            <a:chExt cx="885190" cy="181610"/>
          </a:xfrm>
        </p:grpSpPr>
        <p:sp>
          <p:nvSpPr>
            <p:cNvPr id="96" name="object 96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760413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786334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  <a:path w="220344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999478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909663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138245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064280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30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192562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431705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566944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2657779" y="379411"/>
            <a:ext cx="35115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89" i="1">
                <a:latin typeface="Times New Roman"/>
                <a:cs typeface="Times New Roman"/>
              </a:rPr>
              <a:t>W</a:t>
            </a:r>
            <a:r>
              <a:rPr dirty="0" sz="450" spc="60" b="0" i="1">
                <a:latin typeface="Bookman Old Style"/>
                <a:cs typeface="Bookman Old Style"/>
              </a:rPr>
              <a:t>CONV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234586" y="352243"/>
            <a:ext cx="43751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44" i="1">
                <a:latin typeface="Times New Roman"/>
                <a:cs typeface="Times New Roman"/>
              </a:rPr>
              <a:t>W</a:t>
            </a:r>
            <a:r>
              <a:rPr dirty="0" sz="450" spc="30" b="0" i="1">
                <a:latin typeface="Bookman Old Style"/>
                <a:cs typeface="Bookman Old Style"/>
              </a:rPr>
              <a:t>classifier</a:t>
            </a:r>
            <a:endParaRPr sz="450">
              <a:latin typeface="Bookman Old Style"/>
              <a:cs typeface="Bookman Old Style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760875" y="338703"/>
            <a:ext cx="2508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7490" algn="l"/>
              </a:tabLst>
            </a:pP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234586" y="1215716"/>
            <a:ext cx="46164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30" i="1">
                <a:latin typeface="Times New Roman"/>
                <a:cs typeface="Times New Roman"/>
              </a:rPr>
              <a:t>W</a:t>
            </a:r>
            <a:r>
              <a:rPr dirty="0" sz="450" spc="20" b="0" i="1">
                <a:latin typeface="Bookman Old Style"/>
                <a:cs typeface="Bookman Old Style"/>
              </a:rPr>
              <a:t>regression</a:t>
            </a:r>
            <a:endParaRPr sz="450">
              <a:latin typeface="Bookman Old Style"/>
              <a:cs typeface="Bookman Old Style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425213" y="111295"/>
            <a:ext cx="788035" cy="766445"/>
            <a:chOff x="3425213" y="111295"/>
            <a:chExt cx="788035" cy="766445"/>
          </a:xfrm>
        </p:grpSpPr>
        <p:sp>
          <p:nvSpPr>
            <p:cNvPr id="112" name="object 112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430293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3460787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468432" y="154496"/>
            <a:ext cx="701675" cy="680085"/>
            <a:chOff x="3468432" y="154496"/>
            <a:chExt cx="701675" cy="680085"/>
          </a:xfrm>
        </p:grpSpPr>
        <p:sp>
          <p:nvSpPr>
            <p:cNvPr id="116" name="object 116"/>
            <p:cNvSpPr/>
            <p:nvPr/>
          </p:nvSpPr>
          <p:spPr>
            <a:xfrm>
              <a:off x="3468432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948703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991904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4032440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032440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230806" y="370501"/>
            <a:ext cx="982344" cy="1241425"/>
            <a:chOff x="3230806" y="370501"/>
            <a:chExt cx="982344" cy="1241425"/>
          </a:xfrm>
        </p:grpSpPr>
        <p:sp>
          <p:nvSpPr>
            <p:cNvPr id="126" name="object 126"/>
            <p:cNvSpPr/>
            <p:nvPr/>
          </p:nvSpPr>
          <p:spPr>
            <a:xfrm>
              <a:off x="3235886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986843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991904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960221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235886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533577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430292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3460787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2993222" y="1088397"/>
            <a:ext cx="971550" cy="474980"/>
            <a:chOff x="2993222" y="1088397"/>
            <a:chExt cx="971550" cy="474980"/>
          </a:xfrm>
        </p:grpSpPr>
        <p:sp>
          <p:nvSpPr>
            <p:cNvPr id="137" name="object 137"/>
            <p:cNvSpPr/>
            <p:nvPr/>
          </p:nvSpPr>
          <p:spPr>
            <a:xfrm>
              <a:off x="3587292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998283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3531172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/>
          <p:nvPr/>
        </p:nvSpPr>
        <p:spPr>
          <a:xfrm>
            <a:off x="504583" y="1851342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598995" y="1722079"/>
            <a:ext cx="4839970" cy="12477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35">
                <a:latin typeface="Times New Roman"/>
                <a:cs typeface="Times New Roman"/>
              </a:rPr>
              <a:t>are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5">
                <a:latin typeface="Times New Roman"/>
                <a:cs typeface="Times New Roman"/>
              </a:rPr>
              <a:t>parameters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model?</a:t>
            </a:r>
            <a:endParaRPr sz="1100">
              <a:latin typeface="Times New Roman"/>
              <a:cs typeface="Times New Roman"/>
            </a:endParaRPr>
          </a:p>
          <a:p>
            <a:pPr marL="38100" marR="30480">
              <a:lnSpc>
                <a:spcPct val="102699"/>
              </a:lnSpc>
              <a:spcBef>
                <a:spcPts val="295"/>
              </a:spcBef>
            </a:pPr>
            <a:r>
              <a:rPr dirty="0" sz="1100" spc="75" i="1">
                <a:latin typeface="Times New Roman"/>
                <a:cs typeface="Times New Roman"/>
              </a:rPr>
              <a:t>W</a:t>
            </a:r>
            <a:r>
              <a:rPr dirty="0" baseline="-10416" sz="1200" spc="112" b="0" i="1">
                <a:latin typeface="Bookman Old Style"/>
                <a:cs typeface="Bookman Old Style"/>
              </a:rPr>
              <a:t>CONV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40">
                <a:latin typeface="Times New Roman"/>
                <a:cs typeface="Times New Roman"/>
              </a:rPr>
              <a:t>taken </a:t>
            </a:r>
            <a:r>
              <a:rPr dirty="0" sz="1100" spc="25">
                <a:latin typeface="Times New Roman"/>
                <a:cs typeface="Times New Roman"/>
              </a:rPr>
              <a:t>as </a:t>
            </a:r>
            <a:r>
              <a:rPr dirty="0" sz="1100" spc="55">
                <a:latin typeface="Times New Roman"/>
                <a:cs typeface="Times New Roman"/>
              </a:rPr>
              <a:t>it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45">
                <a:latin typeface="Times New Roman"/>
                <a:cs typeface="Times New Roman"/>
              </a:rPr>
              <a:t>trained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25">
                <a:latin typeface="Times New Roman"/>
                <a:cs typeface="Times New Roman"/>
              </a:rPr>
              <a:t>Image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5">
                <a:latin typeface="Times New Roman"/>
                <a:cs typeface="Times New Roman"/>
              </a:rPr>
              <a:t>(say on  </a:t>
            </a:r>
            <a:r>
              <a:rPr dirty="0" sz="1100" spc="35">
                <a:latin typeface="Times New Roman"/>
                <a:cs typeface="Times New Roman"/>
              </a:rPr>
              <a:t>ImageNet)</a:t>
            </a:r>
            <a:endParaRPr sz="1100">
              <a:latin typeface="Times New Roman"/>
              <a:cs typeface="Times New Roman"/>
            </a:endParaRPr>
          </a:p>
          <a:p>
            <a:pPr marL="38100" marR="491490">
              <a:lnSpc>
                <a:spcPct val="125299"/>
              </a:lnSpc>
            </a:pPr>
            <a:r>
              <a:rPr dirty="0" sz="1100" spc="75" i="1">
                <a:latin typeface="Times New Roman"/>
                <a:cs typeface="Times New Roman"/>
              </a:rPr>
              <a:t>W</a:t>
            </a:r>
            <a:r>
              <a:rPr dirty="0" baseline="-10416" sz="1200" spc="112" b="0" i="1">
                <a:latin typeface="Bookman Old Style"/>
                <a:cs typeface="Bookman Old Style"/>
              </a:rPr>
              <a:t>CONV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then </a:t>
            </a:r>
            <a:r>
              <a:rPr dirty="0" sz="1100" spc="-5">
                <a:latin typeface="Times New Roman"/>
                <a:cs typeface="Times New Roman"/>
              </a:rPr>
              <a:t>fine </a:t>
            </a:r>
            <a:r>
              <a:rPr dirty="0" sz="1100" spc="55">
                <a:latin typeface="Times New Roman"/>
                <a:cs typeface="Times New Roman"/>
              </a:rPr>
              <a:t>tuned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5">
                <a:latin typeface="Times New Roman"/>
                <a:cs typeface="Times New Roman"/>
              </a:rPr>
              <a:t>ground </a:t>
            </a:r>
            <a:r>
              <a:rPr dirty="0" sz="1100" spc="80">
                <a:latin typeface="Times New Roman"/>
                <a:cs typeface="Times New Roman"/>
              </a:rPr>
              <a:t>truth </a:t>
            </a:r>
            <a:r>
              <a:rPr dirty="0" sz="1100" spc="35">
                <a:latin typeface="Times New Roman"/>
                <a:cs typeface="Times New Roman"/>
              </a:rPr>
              <a:t>(cropped)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15">
                <a:latin typeface="Times New Roman"/>
                <a:cs typeface="Times New Roman"/>
              </a:rPr>
              <a:t>images  </a:t>
            </a:r>
            <a:r>
              <a:rPr dirty="0" sz="1100" spc="30" i="1">
                <a:latin typeface="Times New Roman"/>
                <a:cs typeface="Times New Roman"/>
              </a:rPr>
              <a:t>W</a:t>
            </a:r>
            <a:r>
              <a:rPr dirty="0" baseline="-13888" sz="1200" spc="44" b="0" i="1">
                <a:latin typeface="Bookman Old Style"/>
                <a:cs typeface="Bookman Old Style"/>
              </a:rPr>
              <a:t>classifier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30">
                <a:latin typeface="Times New Roman"/>
                <a:cs typeface="Times New Roman"/>
              </a:rPr>
              <a:t>learned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5">
                <a:latin typeface="Times New Roman"/>
                <a:cs typeface="Times New Roman"/>
              </a:rPr>
              <a:t>ground </a:t>
            </a:r>
            <a:r>
              <a:rPr dirty="0" sz="1100" spc="80">
                <a:latin typeface="Times New Roman"/>
                <a:cs typeface="Times New Roman"/>
              </a:rPr>
              <a:t>truth </a:t>
            </a:r>
            <a:r>
              <a:rPr dirty="0" sz="1100" spc="35">
                <a:latin typeface="Times New Roman"/>
                <a:cs typeface="Times New Roman"/>
              </a:rPr>
              <a:t>(cropped) </a:t>
            </a:r>
            <a:r>
              <a:rPr dirty="0" sz="1100" spc="40">
                <a:latin typeface="Times New Roman"/>
                <a:cs typeface="Times New Roman"/>
              </a:rPr>
              <a:t>object </a:t>
            </a:r>
            <a:r>
              <a:rPr dirty="0" sz="1100" spc="15">
                <a:latin typeface="Times New Roman"/>
                <a:cs typeface="Times New Roman"/>
              </a:rPr>
              <a:t>images  </a:t>
            </a:r>
            <a:r>
              <a:rPr dirty="0" sz="1100" spc="10" i="1">
                <a:latin typeface="Times New Roman"/>
                <a:cs typeface="Times New Roman"/>
              </a:rPr>
              <a:t>W</a:t>
            </a:r>
            <a:r>
              <a:rPr dirty="0" baseline="-10416" sz="1200" spc="15" b="0" i="1">
                <a:latin typeface="Bookman Old Style"/>
                <a:cs typeface="Bookman Old Style"/>
              </a:rPr>
              <a:t>regression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30">
                <a:latin typeface="Times New Roman"/>
                <a:cs typeface="Times New Roman"/>
              </a:rPr>
              <a:t>learned </a:t>
            </a:r>
            <a:r>
              <a:rPr dirty="0" sz="1100" spc="20">
                <a:latin typeface="Times New Roman"/>
                <a:cs typeface="Times New Roman"/>
              </a:rPr>
              <a:t>using </a:t>
            </a:r>
            <a:r>
              <a:rPr dirty="0" sz="1100" spc="35">
                <a:latin typeface="Times New Roman"/>
                <a:cs typeface="Times New Roman"/>
              </a:rPr>
              <a:t>ground </a:t>
            </a:r>
            <a:r>
              <a:rPr dirty="0" sz="1100" spc="80">
                <a:latin typeface="Times New Roman"/>
                <a:cs typeface="Times New Roman"/>
              </a:rPr>
              <a:t>truth </a:t>
            </a:r>
            <a:r>
              <a:rPr dirty="0" sz="1100" spc="35">
                <a:latin typeface="Times New Roman"/>
                <a:cs typeface="Times New Roman"/>
              </a:rPr>
              <a:t>bounding</a:t>
            </a:r>
            <a:r>
              <a:rPr dirty="0" sz="1100" spc="26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boxes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504583" y="2061374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04583" y="2443479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04583" y="2653512"/>
            <a:ext cx="63233" cy="63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04583" y="2863545"/>
            <a:ext cx="63233" cy="632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6" name="object 14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7" name="object 14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9" name="object 14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1" name="object 1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4" name="object 4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56919" y="543305"/>
            <a:ext cx="1595755" cy="766445"/>
            <a:chOff x="1256919" y="543305"/>
            <a:chExt cx="1595755" cy="766445"/>
          </a:xfrm>
        </p:grpSpPr>
        <p:sp>
          <p:nvSpPr>
            <p:cNvPr id="8" name="object 8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7717" y="543305"/>
            <a:ext cx="1958975" cy="766445"/>
            <a:chOff x="1757717" y="543305"/>
            <a:chExt cx="1958975" cy="766445"/>
          </a:xfrm>
        </p:grpSpPr>
        <p:sp>
          <p:nvSpPr>
            <p:cNvPr id="18" name="object 18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8" name="object 28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2" name="object 62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3094791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794354" y="111295"/>
            <a:ext cx="1786889" cy="958850"/>
            <a:chOff x="2794354" y="111295"/>
            <a:chExt cx="1786889" cy="958850"/>
          </a:xfrm>
        </p:grpSpPr>
        <p:sp>
          <p:nvSpPr>
            <p:cNvPr id="96" name="object 96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11" name="object 111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3598535" y="370501"/>
            <a:ext cx="982344" cy="1241425"/>
            <a:chOff x="3598535" y="370501"/>
            <a:chExt cx="982344" cy="1241425"/>
          </a:xfrm>
        </p:grpSpPr>
        <p:sp>
          <p:nvSpPr>
            <p:cNvPr id="121" name="object 121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3360950" y="1088397"/>
            <a:ext cx="971550" cy="474980"/>
            <a:chOff x="3360950" y="1088397"/>
            <a:chExt cx="971550" cy="474980"/>
          </a:xfrm>
        </p:grpSpPr>
        <p:sp>
          <p:nvSpPr>
            <p:cNvPr id="133" name="object 133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/>
          <p:nvPr/>
        </p:nvSpPr>
        <p:spPr>
          <a:xfrm>
            <a:off x="504583" y="1851342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624395" y="1765857"/>
            <a:ext cx="4302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computational </a:t>
            </a:r>
            <a:r>
              <a:rPr dirty="0" sz="1100" spc="25">
                <a:latin typeface="Times New Roman"/>
                <a:cs typeface="Times New Roman"/>
              </a:rPr>
              <a:t>cost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processing one image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55">
                <a:latin typeface="Times New Roman"/>
                <a:cs typeface="Times New Roman"/>
              </a:rPr>
              <a:t>test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time?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9" name="object 13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3" name="object 1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79281" y="543305"/>
            <a:ext cx="658495" cy="766445"/>
            <a:chOff x="1179281" y="543305"/>
            <a:chExt cx="658495" cy="766445"/>
          </a:xfrm>
        </p:grpSpPr>
        <p:sp>
          <p:nvSpPr>
            <p:cNvPr id="4" name="object 4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4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4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4361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4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87690" y="580904"/>
            <a:ext cx="2266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40">
                <a:latin typeface="Times New Roman"/>
                <a:cs typeface="Times New Roman"/>
              </a:rPr>
              <a:t>Input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56919" y="543305"/>
            <a:ext cx="1595755" cy="766445"/>
            <a:chOff x="1256919" y="543305"/>
            <a:chExt cx="1595755" cy="766445"/>
          </a:xfrm>
        </p:grpSpPr>
        <p:sp>
          <p:nvSpPr>
            <p:cNvPr id="8" name="object 8"/>
            <p:cNvSpPr/>
            <p:nvPr/>
          </p:nvSpPr>
          <p:spPr>
            <a:xfrm>
              <a:off x="1256919" y="722096"/>
              <a:ext cx="502919" cy="516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597403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597403" y="756017"/>
                  </a:lnTo>
                  <a:lnTo>
                    <a:pt x="617104" y="752039"/>
                  </a:lnTo>
                  <a:lnTo>
                    <a:pt x="633191" y="741193"/>
                  </a:lnTo>
                  <a:lnTo>
                    <a:pt x="644037" y="725106"/>
                  </a:lnTo>
                  <a:lnTo>
                    <a:pt x="648014" y="705406"/>
                  </a:lnTo>
                  <a:lnTo>
                    <a:pt x="648014" y="50610"/>
                  </a:lnTo>
                  <a:lnTo>
                    <a:pt x="644037" y="30910"/>
                  </a:lnTo>
                  <a:lnTo>
                    <a:pt x="633191" y="14823"/>
                  </a:lnTo>
                  <a:lnTo>
                    <a:pt x="617104" y="3977"/>
                  </a:lnTo>
                  <a:lnTo>
                    <a:pt x="597403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40378" y="548385"/>
              <a:ext cx="648335" cy="756285"/>
            </a:xfrm>
            <a:custGeom>
              <a:avLst/>
              <a:gdLst/>
              <a:ahLst/>
              <a:cxnLst/>
              <a:rect l="l" t="t" r="r" b="b"/>
              <a:pathLst>
                <a:path w="64833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597403" y="0"/>
                  </a:lnTo>
                  <a:lnTo>
                    <a:pt x="617104" y="3977"/>
                  </a:lnTo>
                  <a:lnTo>
                    <a:pt x="633191" y="14823"/>
                  </a:lnTo>
                  <a:lnTo>
                    <a:pt x="644037" y="30910"/>
                  </a:lnTo>
                  <a:lnTo>
                    <a:pt x="648014" y="50610"/>
                  </a:lnTo>
                  <a:lnTo>
                    <a:pt x="648014" y="705406"/>
                  </a:lnTo>
                  <a:lnTo>
                    <a:pt x="644037" y="725106"/>
                  </a:lnTo>
                  <a:lnTo>
                    <a:pt x="633191" y="741193"/>
                  </a:lnTo>
                  <a:lnTo>
                    <a:pt x="617104" y="752039"/>
                  </a:lnTo>
                  <a:lnTo>
                    <a:pt x="597403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FFF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856609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856609" y="756017"/>
                  </a:lnTo>
                  <a:lnTo>
                    <a:pt x="876309" y="752039"/>
                  </a:lnTo>
                  <a:lnTo>
                    <a:pt x="892396" y="741193"/>
                  </a:lnTo>
                  <a:lnTo>
                    <a:pt x="903242" y="725106"/>
                  </a:lnTo>
                  <a:lnTo>
                    <a:pt x="907220" y="705406"/>
                  </a:lnTo>
                  <a:lnTo>
                    <a:pt x="907220" y="50610"/>
                  </a:lnTo>
                  <a:lnTo>
                    <a:pt x="903242" y="30910"/>
                  </a:lnTo>
                  <a:lnTo>
                    <a:pt x="892396" y="14823"/>
                  </a:lnTo>
                  <a:lnTo>
                    <a:pt x="876309" y="3977"/>
                  </a:lnTo>
                  <a:lnTo>
                    <a:pt x="856609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40378" y="548385"/>
              <a:ext cx="907415" cy="756285"/>
            </a:xfrm>
            <a:custGeom>
              <a:avLst/>
              <a:gdLst/>
              <a:ahLst/>
              <a:cxnLst/>
              <a:rect l="l" t="t" r="r" b="b"/>
              <a:pathLst>
                <a:path w="907414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856609" y="0"/>
                  </a:lnTo>
                  <a:lnTo>
                    <a:pt x="876309" y="3977"/>
                  </a:lnTo>
                  <a:lnTo>
                    <a:pt x="892396" y="14823"/>
                  </a:lnTo>
                  <a:lnTo>
                    <a:pt x="903242" y="30910"/>
                  </a:lnTo>
                  <a:lnTo>
                    <a:pt x="907220" y="50610"/>
                  </a:lnTo>
                  <a:lnTo>
                    <a:pt x="907220" y="705406"/>
                  </a:lnTo>
                  <a:lnTo>
                    <a:pt x="903242" y="725106"/>
                  </a:lnTo>
                  <a:lnTo>
                    <a:pt x="892396" y="741193"/>
                  </a:lnTo>
                  <a:lnTo>
                    <a:pt x="876309" y="752039"/>
                  </a:lnTo>
                  <a:lnTo>
                    <a:pt x="856609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70887" y="581361"/>
            <a:ext cx="78422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-100">
                <a:latin typeface="Times New Roman"/>
                <a:cs typeface="Times New Roman"/>
              </a:rPr>
              <a:t>RegRioengiPonroPporosaplossals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7717" y="543305"/>
            <a:ext cx="1958975" cy="766445"/>
            <a:chOff x="1757717" y="543305"/>
            <a:chExt cx="1958975" cy="766445"/>
          </a:xfrm>
        </p:grpSpPr>
        <p:sp>
          <p:nvSpPr>
            <p:cNvPr id="18" name="object 18"/>
            <p:cNvSpPr/>
            <p:nvPr/>
          </p:nvSpPr>
          <p:spPr>
            <a:xfrm>
              <a:off x="2010651" y="717524"/>
              <a:ext cx="507492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62797" y="980260"/>
              <a:ext cx="236220" cy="635"/>
            </a:xfrm>
            <a:custGeom>
              <a:avLst/>
              <a:gdLst/>
              <a:ahLst/>
              <a:cxnLst/>
              <a:rect l="l" t="t" r="r" b="b"/>
              <a:pathLst>
                <a:path w="236219" h="634">
                  <a:moveTo>
                    <a:pt x="0" y="0"/>
                  </a:moveTo>
                  <a:lnTo>
                    <a:pt x="235756" y="3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78813" y="953971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5" y="0"/>
                  </a:moveTo>
                  <a:lnTo>
                    <a:pt x="3859" y="8044"/>
                  </a:lnTo>
                  <a:lnTo>
                    <a:pt x="11106" y="16243"/>
                  </a:lnTo>
                  <a:lnTo>
                    <a:pt x="18969" y="22900"/>
                  </a:lnTo>
                  <a:lnTo>
                    <a:pt x="24674" y="26319"/>
                  </a:lnTo>
                  <a:lnTo>
                    <a:pt x="18968" y="29736"/>
                  </a:lnTo>
                  <a:lnTo>
                    <a:pt x="11104" y="36392"/>
                  </a:lnTo>
                  <a:lnTo>
                    <a:pt x="3855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596388" y="811822"/>
              <a:ext cx="200025" cy="3371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67327" y="802529"/>
              <a:ext cx="226468" cy="208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367327" y="1038964"/>
              <a:ext cx="226675" cy="1624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4" y="752039"/>
                  </a:lnTo>
                  <a:lnTo>
                    <a:pt x="762791" y="741193"/>
                  </a:lnTo>
                  <a:lnTo>
                    <a:pt x="773637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7" y="30910"/>
                  </a:lnTo>
                  <a:lnTo>
                    <a:pt x="762791" y="14823"/>
                  </a:lnTo>
                  <a:lnTo>
                    <a:pt x="746704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34002" y="54838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705406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4" y="3977"/>
                  </a:lnTo>
                  <a:lnTo>
                    <a:pt x="762791" y="14823"/>
                  </a:lnTo>
                  <a:lnTo>
                    <a:pt x="773637" y="30910"/>
                  </a:lnTo>
                  <a:lnTo>
                    <a:pt x="777615" y="50610"/>
                  </a:lnTo>
                  <a:lnTo>
                    <a:pt x="777615" y="705406"/>
                  </a:lnTo>
                  <a:lnTo>
                    <a:pt x="773637" y="725106"/>
                  </a:lnTo>
                  <a:lnTo>
                    <a:pt x="762791" y="741193"/>
                  </a:lnTo>
                  <a:lnTo>
                    <a:pt x="746704" y="752039"/>
                  </a:lnTo>
                  <a:lnTo>
                    <a:pt x="727004" y="756017"/>
                  </a:lnTo>
                  <a:lnTo>
                    <a:pt x="50610" y="756017"/>
                  </a:lnTo>
                  <a:lnTo>
                    <a:pt x="30910" y="752039"/>
                  </a:lnTo>
                  <a:lnTo>
                    <a:pt x="14823" y="741193"/>
                  </a:lnTo>
                  <a:lnTo>
                    <a:pt x="3977" y="725106"/>
                  </a:lnTo>
                  <a:lnTo>
                    <a:pt x="0" y="705406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007702" y="537356"/>
            <a:ext cx="598805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5">
                <a:latin typeface="Times New Roman"/>
                <a:cs typeface="Times New Roman"/>
              </a:rPr>
              <a:t>Feature</a:t>
            </a:r>
            <a:r>
              <a:rPr dirty="0" sz="650">
                <a:latin typeface="Times New Roman"/>
                <a:cs typeface="Times New Roman"/>
              </a:rPr>
              <a:t> </a:t>
            </a:r>
            <a:r>
              <a:rPr dirty="0" sz="650" spc="30">
                <a:latin typeface="Times New Roman"/>
                <a:cs typeface="Times New Roman"/>
              </a:rPr>
              <a:t>Extrac-  </a:t>
            </a:r>
            <a:r>
              <a:rPr dirty="0" sz="650" spc="25">
                <a:latin typeface="Times New Roman"/>
                <a:cs typeface="Times New Roman"/>
              </a:rPr>
              <a:t>tion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966306" y="853060"/>
            <a:ext cx="238760" cy="238760"/>
            <a:chOff x="2966306" y="853060"/>
            <a:chExt cx="238760" cy="238760"/>
          </a:xfrm>
        </p:grpSpPr>
        <p:sp>
          <p:nvSpPr>
            <p:cNvPr id="28" name="object 28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69481" y="85623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73163" y="85623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69481" y="85623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987806" y="874561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91489" y="87456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987806" y="874561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06132" y="89288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09814" y="892886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006132" y="892886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24457" y="911212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28140" y="91121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7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24457" y="911212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42784" y="929539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46467" y="92953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42784" y="929539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61110" y="947865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164793" y="947865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061110" y="947865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079436" y="966190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83118" y="966190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079436" y="966190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5" h="122555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  <a:path w="122555" h="122555">
                  <a:moveTo>
                    <a:pt x="122008" y="18325"/>
                  </a:moveTo>
                  <a:lnTo>
                    <a:pt x="18325" y="18325"/>
                  </a:lnTo>
                  <a:lnTo>
                    <a:pt x="18325" y="122008"/>
                  </a:lnTo>
                  <a:lnTo>
                    <a:pt x="122008" y="122008"/>
                  </a:lnTo>
                  <a:lnTo>
                    <a:pt x="122008" y="18325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202962" y="984516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w="0" h="104140">
                  <a:moveTo>
                    <a:pt x="0" y="0"/>
                  </a:moveTo>
                  <a:lnTo>
                    <a:pt x="0" y="10368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097761" y="982997"/>
              <a:ext cx="104139" cy="0"/>
            </a:xfrm>
            <a:custGeom>
              <a:avLst/>
              <a:gdLst/>
              <a:ahLst/>
              <a:cxnLst/>
              <a:rect l="l" t="t" r="r" b="b"/>
              <a:pathLst>
                <a:path w="104139" h="0">
                  <a:moveTo>
                    <a:pt x="0" y="0"/>
                  </a:moveTo>
                  <a:lnTo>
                    <a:pt x="1036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097761" y="984516"/>
              <a:ext cx="104139" cy="104139"/>
            </a:xfrm>
            <a:custGeom>
              <a:avLst/>
              <a:gdLst/>
              <a:ahLst/>
              <a:cxnLst/>
              <a:rect l="l" t="t" r="r" b="b"/>
              <a:pathLst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0" y="103682"/>
                  </a:ln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103682" y="103682"/>
                  </a:lnTo>
                  <a:lnTo>
                    <a:pt x="103682" y="0"/>
                  </a:lnTo>
                  <a:close/>
                </a:path>
                <a:path w="104139" h="104140">
                  <a:moveTo>
                    <a:pt x="103682" y="0"/>
                  </a:moveTo>
                  <a:lnTo>
                    <a:pt x="0" y="0"/>
                  </a:lnTo>
                  <a:lnTo>
                    <a:pt x="103682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3175071" y="1005132"/>
            <a:ext cx="5905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10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209415" y="888804"/>
            <a:ext cx="200025" cy="200025"/>
            <a:chOff x="3209415" y="888804"/>
            <a:chExt cx="200025" cy="200025"/>
          </a:xfrm>
        </p:grpSpPr>
        <p:sp>
          <p:nvSpPr>
            <p:cNvPr id="62" name="object 62"/>
            <p:cNvSpPr/>
            <p:nvPr/>
          </p:nvSpPr>
          <p:spPr>
            <a:xfrm>
              <a:off x="3212590" y="891979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12590" y="89197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77391" y="8919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212590" y="891979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230915" y="91030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30915" y="91030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95717" y="91030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30915" y="910304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49242" y="92863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49242" y="92863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314044" y="928631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249242" y="928631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267568" y="946957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7568" y="94695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32369" y="94695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67568" y="94695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85893" y="965282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85893" y="96528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350695" y="96528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285893" y="96528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04219" y="983608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04219" y="983608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69020" y="983608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04219" y="983608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22545" y="1001934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22545" y="1001934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87346" y="1001934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w="0" h="18415">
                  <a:moveTo>
                    <a:pt x="0" y="0"/>
                  </a:moveTo>
                  <a:lnTo>
                    <a:pt x="0" y="18326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322545" y="1001934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4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83185" h="83184">
                  <a:moveTo>
                    <a:pt x="83128" y="18326"/>
                  </a:moveTo>
                  <a:lnTo>
                    <a:pt x="18326" y="18326"/>
                  </a:lnTo>
                  <a:lnTo>
                    <a:pt x="18326" y="83128"/>
                  </a:lnTo>
                  <a:lnTo>
                    <a:pt x="83128" y="83128"/>
                  </a:lnTo>
                  <a:lnTo>
                    <a:pt x="83128" y="18326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40871" y="1018742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 h="0">
                  <a:moveTo>
                    <a:pt x="0" y="0"/>
                  </a:moveTo>
                  <a:lnTo>
                    <a:pt x="64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340871" y="1020261"/>
              <a:ext cx="62230" cy="65405"/>
            </a:xfrm>
            <a:custGeom>
              <a:avLst/>
              <a:gdLst/>
              <a:ahLst/>
              <a:cxnLst/>
              <a:rect l="l" t="t" r="r" b="b"/>
              <a:pathLst>
                <a:path w="62229" h="65405">
                  <a:moveTo>
                    <a:pt x="0" y="64801"/>
                  </a:moveTo>
                  <a:lnTo>
                    <a:pt x="61764" y="64801"/>
                  </a:lnTo>
                  <a:lnTo>
                    <a:pt x="61764" y="0"/>
                  </a:lnTo>
                  <a:lnTo>
                    <a:pt x="0" y="0"/>
                  </a:lnTo>
                  <a:lnTo>
                    <a:pt x="0" y="64801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340871" y="1020261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0" y="64801"/>
                  </a:ln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64801" y="64801"/>
                  </a:lnTo>
                  <a:lnTo>
                    <a:pt x="64801" y="0"/>
                  </a:lnTo>
                  <a:close/>
                </a:path>
                <a:path w="65404" h="65405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3094791" y="1067600"/>
            <a:ext cx="325120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69875" algn="l"/>
              </a:tabLst>
            </a:pPr>
            <a:r>
              <a:rPr dirty="0" sz="200" spc="30">
                <a:latin typeface="Times New Roman"/>
                <a:cs typeface="Times New Roman"/>
              </a:rPr>
              <a:t>10	5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379294" y="1021431"/>
            <a:ext cx="42545" cy="5841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30">
                <a:latin typeface="Times New Roman"/>
                <a:cs typeface="Times New Roman"/>
              </a:rPr>
              <a:t>5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794354" y="111295"/>
            <a:ext cx="1786889" cy="958850"/>
            <a:chOff x="2794354" y="111295"/>
            <a:chExt cx="1786889" cy="958850"/>
          </a:xfrm>
        </p:grpSpPr>
        <p:sp>
          <p:nvSpPr>
            <p:cNvPr id="96" name="object 96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128142" y="104081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0" y="25920"/>
                  </a:ln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25920" y="25920"/>
                  </a:lnTo>
                  <a:lnTo>
                    <a:pt x="25920" y="0"/>
                  </a:lnTo>
                  <a:close/>
                </a:path>
                <a:path w="26035" h="26034">
                  <a:moveTo>
                    <a:pt x="25920" y="0"/>
                  </a:moveTo>
                  <a:lnTo>
                    <a:pt x="0" y="0"/>
                  </a:lnTo>
                  <a:lnTo>
                    <a:pt x="25920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154062" y="1040815"/>
              <a:ext cx="220345" cy="26034"/>
            </a:xfrm>
            <a:custGeom>
              <a:avLst/>
              <a:gdLst/>
              <a:ahLst/>
              <a:cxnLst/>
              <a:rect l="l" t="t" r="r" b="b"/>
              <a:pathLst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  <a:path w="220345" h="26034">
                  <a:moveTo>
                    <a:pt x="0" y="25920"/>
                  </a:moveTo>
                  <a:lnTo>
                    <a:pt x="220324" y="25920"/>
                  </a:lnTo>
                </a:path>
              </a:pathLst>
            </a:custGeom>
            <a:ln w="607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367207" y="904032"/>
              <a:ext cx="193675" cy="128905"/>
            </a:xfrm>
            <a:custGeom>
              <a:avLst/>
              <a:gdLst/>
              <a:ahLst/>
              <a:cxnLst/>
              <a:rect l="l" t="t" r="r" b="b"/>
              <a:pathLst>
                <a:path w="193675" h="128905">
                  <a:moveTo>
                    <a:pt x="64801" y="0"/>
                  </a:moveTo>
                  <a:lnTo>
                    <a:pt x="0" y="0"/>
                  </a:lnTo>
                  <a:lnTo>
                    <a:pt x="128280" y="128280"/>
                  </a:lnTo>
                  <a:lnTo>
                    <a:pt x="193081" y="128280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277391" y="891979"/>
              <a:ext cx="283210" cy="140335"/>
            </a:xfrm>
            <a:custGeom>
              <a:avLst/>
              <a:gdLst/>
              <a:ahLst/>
              <a:cxnLst/>
              <a:rect l="l" t="t" r="r" b="b"/>
              <a:pathLst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154617" y="12053"/>
                  </a:moveTo>
                  <a:lnTo>
                    <a:pt x="89815" y="12053"/>
                  </a:lnTo>
                  <a:lnTo>
                    <a:pt x="218096" y="140333"/>
                  </a:lnTo>
                  <a:lnTo>
                    <a:pt x="282897" y="140333"/>
                  </a:lnTo>
                  <a:lnTo>
                    <a:pt x="154617" y="12053"/>
                  </a:lnTo>
                  <a:close/>
                </a:path>
                <a:path w="283210" h="140334">
                  <a:moveTo>
                    <a:pt x="0" y="0"/>
                  </a:moveTo>
                  <a:lnTo>
                    <a:pt x="124049" y="13886"/>
                  </a:lnTo>
                </a:path>
                <a:path w="283210" h="140334">
                  <a:moveTo>
                    <a:pt x="128281" y="128281"/>
                  </a:moveTo>
                  <a:lnTo>
                    <a:pt x="217436" y="139673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49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505973" y="913196"/>
              <a:ext cx="170180" cy="105410"/>
            </a:xfrm>
            <a:custGeom>
              <a:avLst/>
              <a:gdLst/>
              <a:ahLst/>
              <a:cxnLst/>
              <a:rect l="l" t="t" r="r" b="b"/>
              <a:pathLst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170174" y="105373"/>
                  </a:lnTo>
                  <a:lnTo>
                    <a:pt x="64801" y="0"/>
                  </a:lnTo>
                  <a:close/>
                </a:path>
                <a:path w="170179" h="105409">
                  <a:moveTo>
                    <a:pt x="64801" y="0"/>
                  </a:moveTo>
                  <a:lnTo>
                    <a:pt x="0" y="0"/>
                  </a:lnTo>
                  <a:lnTo>
                    <a:pt x="105373" y="105373"/>
                  </a:lnTo>
                  <a:lnTo>
                    <a:pt x="170174" y="105373"/>
                  </a:lnTo>
                  <a:lnTo>
                    <a:pt x="64801" y="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432008" y="904032"/>
              <a:ext cx="100330" cy="9525"/>
            </a:xfrm>
            <a:custGeom>
              <a:avLst/>
              <a:gdLst/>
              <a:ahLst/>
              <a:cxnLst/>
              <a:rect l="l" t="t" r="r" b="b"/>
              <a:pathLst>
                <a:path w="100329" h="9525">
                  <a:moveTo>
                    <a:pt x="-3036" y="4581"/>
                  </a:moveTo>
                  <a:lnTo>
                    <a:pt x="102921" y="4581"/>
                  </a:lnTo>
                </a:path>
              </a:pathLst>
            </a:custGeom>
            <a:ln w="152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560290" y="1018569"/>
              <a:ext cx="51435" cy="13970"/>
            </a:xfrm>
            <a:custGeom>
              <a:avLst/>
              <a:gdLst/>
              <a:ahLst/>
              <a:cxnLst/>
              <a:rect l="l" t="t" r="r" b="b"/>
              <a:pathLst>
                <a:path w="51435" h="13969">
                  <a:moveTo>
                    <a:pt x="0" y="13745"/>
                  </a:moveTo>
                  <a:lnTo>
                    <a:pt x="51056" y="0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799434" y="98027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4977" y="4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934673" y="95395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1" y="0"/>
                  </a:moveTo>
                  <a:lnTo>
                    <a:pt x="3855" y="8044"/>
                  </a:lnTo>
                  <a:lnTo>
                    <a:pt x="11103" y="16242"/>
                  </a:lnTo>
                  <a:lnTo>
                    <a:pt x="18967" y="22899"/>
                  </a:lnTo>
                  <a:lnTo>
                    <a:pt x="24672" y="26317"/>
                  </a:lnTo>
                  <a:lnTo>
                    <a:pt x="18967" y="29735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FFF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3798021" y="116375"/>
              <a:ext cx="777875" cy="756285"/>
            </a:xfrm>
            <a:custGeom>
              <a:avLst/>
              <a:gdLst/>
              <a:ahLst/>
              <a:cxnLst/>
              <a:rect l="l" t="t" r="r" b="b"/>
              <a:pathLst>
                <a:path w="777875" h="756285">
                  <a:moveTo>
                    <a:pt x="0" y="50610"/>
                  </a:moveTo>
                  <a:lnTo>
                    <a:pt x="0" y="705406"/>
                  </a:lnTo>
                  <a:lnTo>
                    <a:pt x="3977" y="725106"/>
                  </a:lnTo>
                  <a:lnTo>
                    <a:pt x="14823" y="741193"/>
                  </a:lnTo>
                  <a:lnTo>
                    <a:pt x="30910" y="752039"/>
                  </a:lnTo>
                  <a:lnTo>
                    <a:pt x="50610" y="756017"/>
                  </a:lnTo>
                  <a:lnTo>
                    <a:pt x="727004" y="756017"/>
                  </a:lnTo>
                  <a:lnTo>
                    <a:pt x="746705" y="752039"/>
                  </a:lnTo>
                  <a:lnTo>
                    <a:pt x="762792" y="741193"/>
                  </a:lnTo>
                  <a:lnTo>
                    <a:pt x="773638" y="725106"/>
                  </a:lnTo>
                  <a:lnTo>
                    <a:pt x="777615" y="705406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3828503" y="157436"/>
            <a:ext cx="35433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5">
                <a:latin typeface="Times New Roman"/>
                <a:cs typeface="Times New Roman"/>
              </a:rPr>
              <a:t>Classifier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836160" y="154496"/>
            <a:ext cx="701675" cy="680085"/>
            <a:chOff x="3836160" y="154496"/>
            <a:chExt cx="701675" cy="680085"/>
          </a:xfrm>
        </p:grpSpPr>
        <p:sp>
          <p:nvSpPr>
            <p:cNvPr id="111" name="object 111"/>
            <p:cNvSpPr/>
            <p:nvPr/>
          </p:nvSpPr>
          <p:spPr>
            <a:xfrm>
              <a:off x="3836160" y="304761"/>
              <a:ext cx="307466" cy="29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108002" y="665876"/>
                  </a:moveTo>
                  <a:lnTo>
                    <a:pt x="89477" y="669616"/>
                  </a:lnTo>
                  <a:lnTo>
                    <a:pt x="126527" y="669616"/>
                  </a:lnTo>
                  <a:lnTo>
                    <a:pt x="108002" y="665876"/>
                  </a:lnTo>
                  <a:close/>
                </a:path>
                <a:path w="216535" h="669925">
                  <a:moveTo>
                    <a:pt x="108002" y="3739"/>
                  </a:moveTo>
                  <a:lnTo>
                    <a:pt x="77276" y="9942"/>
                  </a:lnTo>
                  <a:lnTo>
                    <a:pt x="37058" y="37058"/>
                  </a:lnTo>
                  <a:lnTo>
                    <a:pt x="9943" y="77276"/>
                  </a:lnTo>
                  <a:lnTo>
                    <a:pt x="0" y="126527"/>
                  </a:lnTo>
                  <a:lnTo>
                    <a:pt x="0" y="543088"/>
                  </a:lnTo>
                  <a:lnTo>
                    <a:pt x="9943" y="592339"/>
                  </a:lnTo>
                  <a:lnTo>
                    <a:pt x="37058" y="632557"/>
                  </a:lnTo>
                  <a:lnTo>
                    <a:pt x="77276" y="659673"/>
                  </a:lnTo>
                  <a:lnTo>
                    <a:pt x="108002" y="665876"/>
                  </a:lnTo>
                  <a:lnTo>
                    <a:pt x="138728" y="659673"/>
                  </a:lnTo>
                  <a:lnTo>
                    <a:pt x="178946" y="632557"/>
                  </a:lnTo>
                  <a:lnTo>
                    <a:pt x="206062" y="592339"/>
                  </a:lnTo>
                  <a:lnTo>
                    <a:pt x="216005" y="543088"/>
                  </a:lnTo>
                  <a:lnTo>
                    <a:pt x="216005" y="126527"/>
                  </a:lnTo>
                  <a:lnTo>
                    <a:pt x="206062" y="77276"/>
                  </a:lnTo>
                  <a:lnTo>
                    <a:pt x="178946" y="37058"/>
                  </a:lnTo>
                  <a:lnTo>
                    <a:pt x="138728" y="9942"/>
                  </a:lnTo>
                  <a:lnTo>
                    <a:pt x="108002" y="3739"/>
                  </a:lnTo>
                  <a:close/>
                </a:path>
                <a:path w="216535" h="669925">
                  <a:moveTo>
                    <a:pt x="126527" y="0"/>
                  </a:moveTo>
                  <a:lnTo>
                    <a:pt x="89477" y="0"/>
                  </a:lnTo>
                  <a:lnTo>
                    <a:pt x="108002" y="3739"/>
                  </a:lnTo>
                  <a:lnTo>
                    <a:pt x="126527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316431" y="159576"/>
              <a:ext cx="216535" cy="669925"/>
            </a:xfrm>
            <a:custGeom>
              <a:avLst/>
              <a:gdLst/>
              <a:ahLst/>
              <a:cxnLst/>
              <a:rect l="l" t="t" r="r" b="b"/>
              <a:pathLst>
                <a:path w="216535" h="669925">
                  <a:moveTo>
                    <a:pt x="0" y="543088"/>
                  </a:moveTo>
                  <a:lnTo>
                    <a:pt x="0" y="126527"/>
                  </a:lnTo>
                  <a:lnTo>
                    <a:pt x="9943" y="77276"/>
                  </a:lnTo>
                  <a:lnTo>
                    <a:pt x="37058" y="37058"/>
                  </a:lnTo>
                  <a:lnTo>
                    <a:pt x="77276" y="9942"/>
                  </a:lnTo>
                  <a:lnTo>
                    <a:pt x="126527" y="0"/>
                  </a:lnTo>
                  <a:lnTo>
                    <a:pt x="89477" y="0"/>
                  </a:lnTo>
                  <a:lnTo>
                    <a:pt x="138728" y="9942"/>
                  </a:lnTo>
                  <a:lnTo>
                    <a:pt x="178946" y="37058"/>
                  </a:lnTo>
                  <a:lnTo>
                    <a:pt x="206062" y="77276"/>
                  </a:lnTo>
                  <a:lnTo>
                    <a:pt x="216005" y="126527"/>
                  </a:lnTo>
                  <a:lnTo>
                    <a:pt x="216005" y="543088"/>
                  </a:lnTo>
                  <a:lnTo>
                    <a:pt x="206062" y="592339"/>
                  </a:lnTo>
                  <a:lnTo>
                    <a:pt x="178946" y="632557"/>
                  </a:lnTo>
                  <a:lnTo>
                    <a:pt x="138728" y="659673"/>
                  </a:lnTo>
                  <a:lnTo>
                    <a:pt x="89477" y="669616"/>
                  </a:lnTo>
                  <a:lnTo>
                    <a:pt x="126527" y="669616"/>
                  </a:lnTo>
                  <a:lnTo>
                    <a:pt x="77276" y="659673"/>
                  </a:lnTo>
                  <a:lnTo>
                    <a:pt x="37058" y="632557"/>
                  </a:lnTo>
                  <a:lnTo>
                    <a:pt x="9943" y="592339"/>
                  </a:lnTo>
                  <a:lnTo>
                    <a:pt x="0" y="543088"/>
                  </a:lnTo>
                  <a:close/>
                </a:path>
              </a:pathLst>
            </a:custGeom>
            <a:ln w="1012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633" y="224378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E1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7F7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4400169" y="501339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400169" y="531705"/>
            <a:ext cx="488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" spc="15"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3598535" y="370501"/>
            <a:ext cx="982344" cy="1241425"/>
            <a:chOff x="3598535" y="370501"/>
            <a:chExt cx="982344" cy="1241425"/>
          </a:xfrm>
        </p:grpSpPr>
        <p:sp>
          <p:nvSpPr>
            <p:cNvPr id="121" name="object 121"/>
            <p:cNvSpPr/>
            <p:nvPr/>
          </p:nvSpPr>
          <p:spPr>
            <a:xfrm>
              <a:off x="3603615" y="764390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4">
                  <a:moveTo>
                    <a:pt x="0" y="216005"/>
                  </a:moveTo>
                  <a:lnTo>
                    <a:pt x="0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354572" y="651327"/>
              <a:ext cx="139724" cy="139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64801" y="0"/>
                  </a:move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359633" y="375581"/>
              <a:ext cx="130175" cy="130175"/>
            </a:xfrm>
            <a:custGeom>
              <a:avLst/>
              <a:gdLst/>
              <a:ahLst/>
              <a:cxnLst/>
              <a:rect l="l" t="t" r="r" b="b"/>
              <a:pathLst>
                <a:path w="130175" h="130175">
                  <a:moveTo>
                    <a:pt x="129602" y="64801"/>
                  </a:moveTo>
                  <a:lnTo>
                    <a:pt x="124510" y="39577"/>
                  </a:lnTo>
                  <a:lnTo>
                    <a:pt x="110622" y="18979"/>
                  </a:lnTo>
                  <a:lnTo>
                    <a:pt x="90025" y="5092"/>
                  </a:lnTo>
                  <a:lnTo>
                    <a:pt x="64801" y="0"/>
                  </a:lnTo>
                  <a:lnTo>
                    <a:pt x="39577" y="5092"/>
                  </a:lnTo>
                  <a:lnTo>
                    <a:pt x="18979" y="18979"/>
                  </a:lnTo>
                  <a:lnTo>
                    <a:pt x="5092" y="39577"/>
                  </a:lnTo>
                  <a:lnTo>
                    <a:pt x="0" y="64801"/>
                  </a:lnTo>
                  <a:lnTo>
                    <a:pt x="5092" y="90025"/>
                  </a:lnTo>
                  <a:lnTo>
                    <a:pt x="18979" y="110622"/>
                  </a:lnTo>
                  <a:lnTo>
                    <a:pt x="39577" y="124510"/>
                  </a:lnTo>
                  <a:lnTo>
                    <a:pt x="64801" y="129602"/>
                  </a:lnTo>
                  <a:lnTo>
                    <a:pt x="90025" y="124510"/>
                  </a:lnTo>
                  <a:lnTo>
                    <a:pt x="110622" y="110622"/>
                  </a:lnTo>
                  <a:lnTo>
                    <a:pt x="124510" y="90025"/>
                  </a:lnTo>
                  <a:lnTo>
                    <a:pt x="129602" y="64801"/>
                  </a:lnTo>
                  <a:close/>
                </a:path>
              </a:pathLst>
            </a:custGeom>
            <a:ln w="10122">
              <a:solidFill>
                <a:srgbClr val="F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4141304" y="440222"/>
              <a:ext cx="207010" cy="635"/>
            </a:xfrm>
            <a:custGeom>
              <a:avLst/>
              <a:gdLst/>
              <a:ahLst/>
              <a:cxnLst/>
              <a:rect l="l" t="t" r="r" b="b"/>
              <a:pathLst>
                <a:path w="207010" h="634">
                  <a:moveTo>
                    <a:pt x="0" y="0"/>
                  </a:moveTo>
                  <a:lnTo>
                    <a:pt x="206387" y="35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327950" y="41393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4">
                  <a:moveTo>
                    <a:pt x="7" y="0"/>
                  </a:moveTo>
                  <a:lnTo>
                    <a:pt x="3861" y="8044"/>
                  </a:lnTo>
                  <a:lnTo>
                    <a:pt x="11107" y="16244"/>
                  </a:lnTo>
                  <a:lnTo>
                    <a:pt x="18971" y="22901"/>
                  </a:lnTo>
                  <a:lnTo>
                    <a:pt x="24675" y="26320"/>
                  </a:lnTo>
                  <a:lnTo>
                    <a:pt x="18970" y="29737"/>
                  </a:lnTo>
                  <a:lnTo>
                    <a:pt x="11104" y="36392"/>
                  </a:lnTo>
                  <a:lnTo>
                    <a:pt x="3856" y="44590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603615" y="600569"/>
              <a:ext cx="324485" cy="163830"/>
            </a:xfrm>
            <a:custGeom>
              <a:avLst/>
              <a:gdLst/>
              <a:ahLst/>
              <a:cxnLst/>
              <a:rect l="l" t="t" r="r" b="b"/>
              <a:pathLst>
                <a:path w="324485" h="163829">
                  <a:moveTo>
                    <a:pt x="0" y="163820"/>
                  </a:moveTo>
                  <a:lnTo>
                    <a:pt x="324007" y="163820"/>
                  </a:lnTo>
                </a:path>
                <a:path w="324485" h="163829">
                  <a:moveTo>
                    <a:pt x="324007" y="163820"/>
                  </a:moveTo>
                  <a:lnTo>
                    <a:pt x="324007" y="0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901305" y="595634"/>
              <a:ext cx="52705" cy="24765"/>
            </a:xfrm>
            <a:custGeom>
              <a:avLst/>
              <a:gdLst/>
              <a:ahLst/>
              <a:cxnLst/>
              <a:rect l="l" t="t" r="r" b="b"/>
              <a:pathLst>
                <a:path w="52704" h="24765">
                  <a:moveTo>
                    <a:pt x="0" y="24671"/>
                  </a:moveTo>
                  <a:lnTo>
                    <a:pt x="8044" y="20816"/>
                  </a:lnTo>
                  <a:lnTo>
                    <a:pt x="16242" y="13569"/>
                  </a:lnTo>
                  <a:lnTo>
                    <a:pt x="22898" y="5705"/>
                  </a:lnTo>
                  <a:lnTo>
                    <a:pt x="26316" y="0"/>
                  </a:lnTo>
                  <a:lnTo>
                    <a:pt x="29734" y="5705"/>
                  </a:lnTo>
                  <a:lnTo>
                    <a:pt x="36391" y="13569"/>
                  </a:lnTo>
                  <a:lnTo>
                    <a:pt x="44589" y="20816"/>
                  </a:lnTo>
                  <a:lnTo>
                    <a:pt x="52633" y="24671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727004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619002"/>
                  </a:lnTo>
                  <a:lnTo>
                    <a:pt x="3977" y="638702"/>
                  </a:lnTo>
                  <a:lnTo>
                    <a:pt x="14823" y="654789"/>
                  </a:lnTo>
                  <a:lnTo>
                    <a:pt x="30910" y="665636"/>
                  </a:lnTo>
                  <a:lnTo>
                    <a:pt x="50610" y="669613"/>
                  </a:lnTo>
                  <a:lnTo>
                    <a:pt x="727004" y="669613"/>
                  </a:lnTo>
                  <a:lnTo>
                    <a:pt x="746705" y="665636"/>
                  </a:lnTo>
                  <a:lnTo>
                    <a:pt x="762792" y="654789"/>
                  </a:lnTo>
                  <a:lnTo>
                    <a:pt x="773638" y="638702"/>
                  </a:lnTo>
                  <a:lnTo>
                    <a:pt x="777615" y="619002"/>
                  </a:lnTo>
                  <a:lnTo>
                    <a:pt x="777615" y="50610"/>
                  </a:lnTo>
                  <a:lnTo>
                    <a:pt x="773638" y="30910"/>
                  </a:lnTo>
                  <a:lnTo>
                    <a:pt x="762792" y="14823"/>
                  </a:lnTo>
                  <a:lnTo>
                    <a:pt x="746705" y="3977"/>
                  </a:lnTo>
                  <a:lnTo>
                    <a:pt x="727004" y="0"/>
                  </a:lnTo>
                  <a:close/>
                </a:path>
              </a:pathLst>
            </a:custGeom>
            <a:solidFill>
              <a:srgbClr val="E5FF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798021" y="937194"/>
              <a:ext cx="777875" cy="669925"/>
            </a:xfrm>
            <a:custGeom>
              <a:avLst/>
              <a:gdLst/>
              <a:ahLst/>
              <a:cxnLst/>
              <a:rect l="l" t="t" r="r" b="b"/>
              <a:pathLst>
                <a:path w="777875" h="669925">
                  <a:moveTo>
                    <a:pt x="0" y="619002"/>
                  </a:moveTo>
                  <a:lnTo>
                    <a:pt x="0" y="50610"/>
                  </a:lnTo>
                  <a:lnTo>
                    <a:pt x="3977" y="30910"/>
                  </a:lnTo>
                  <a:lnTo>
                    <a:pt x="14823" y="14823"/>
                  </a:lnTo>
                  <a:lnTo>
                    <a:pt x="30910" y="3977"/>
                  </a:lnTo>
                  <a:lnTo>
                    <a:pt x="50610" y="0"/>
                  </a:lnTo>
                  <a:lnTo>
                    <a:pt x="727004" y="0"/>
                  </a:lnTo>
                  <a:lnTo>
                    <a:pt x="746705" y="3977"/>
                  </a:lnTo>
                  <a:lnTo>
                    <a:pt x="762792" y="14823"/>
                  </a:lnTo>
                  <a:lnTo>
                    <a:pt x="773638" y="30910"/>
                  </a:lnTo>
                  <a:lnTo>
                    <a:pt x="777615" y="50610"/>
                  </a:lnTo>
                  <a:lnTo>
                    <a:pt x="777615" y="619002"/>
                  </a:lnTo>
                  <a:lnTo>
                    <a:pt x="773638" y="638702"/>
                  </a:lnTo>
                  <a:lnTo>
                    <a:pt x="762792" y="654789"/>
                  </a:lnTo>
                  <a:lnTo>
                    <a:pt x="746705" y="665636"/>
                  </a:lnTo>
                  <a:lnTo>
                    <a:pt x="727004" y="669613"/>
                  </a:lnTo>
                  <a:lnTo>
                    <a:pt x="50610" y="669613"/>
                  </a:lnTo>
                  <a:lnTo>
                    <a:pt x="30910" y="665636"/>
                  </a:lnTo>
                  <a:lnTo>
                    <a:pt x="14823" y="654789"/>
                  </a:lnTo>
                  <a:lnTo>
                    <a:pt x="3977" y="638702"/>
                  </a:lnTo>
                  <a:lnTo>
                    <a:pt x="0" y="619002"/>
                  </a:lnTo>
                  <a:close/>
                </a:path>
              </a:pathLst>
            </a:custGeom>
            <a:ln w="10122">
              <a:solidFill>
                <a:srgbClr val="7FF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 txBox="1"/>
          <p:nvPr/>
        </p:nvSpPr>
        <p:spPr>
          <a:xfrm>
            <a:off x="3828503" y="940136"/>
            <a:ext cx="544830" cy="228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dirty="0" sz="650" spc="20">
                <a:latin typeface="Times New Roman"/>
                <a:cs typeface="Times New Roman"/>
              </a:rPr>
              <a:t>Bounding</a:t>
            </a:r>
            <a:r>
              <a:rPr dirty="0" sz="650" spc="-15">
                <a:latin typeface="Times New Roman"/>
                <a:cs typeface="Times New Roman"/>
              </a:rPr>
              <a:t> </a:t>
            </a:r>
            <a:r>
              <a:rPr dirty="0" sz="650" spc="10">
                <a:latin typeface="Times New Roman"/>
                <a:cs typeface="Times New Roman"/>
              </a:rPr>
              <a:t>Box  Regression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3360950" y="1088397"/>
            <a:ext cx="971550" cy="474980"/>
            <a:chOff x="3360950" y="1088397"/>
            <a:chExt cx="971550" cy="474980"/>
          </a:xfrm>
        </p:grpSpPr>
        <p:sp>
          <p:nvSpPr>
            <p:cNvPr id="133" name="object 133"/>
            <p:cNvSpPr/>
            <p:nvPr/>
          </p:nvSpPr>
          <p:spPr>
            <a:xfrm>
              <a:off x="3955008" y="1175473"/>
              <a:ext cx="377189" cy="387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366011" y="1088397"/>
              <a:ext cx="553085" cy="324485"/>
            </a:xfrm>
            <a:custGeom>
              <a:avLst/>
              <a:gdLst/>
              <a:ahLst/>
              <a:cxnLst/>
              <a:rect l="l" t="t" r="r" b="b"/>
              <a:pathLst>
                <a:path w="553085" h="324484">
                  <a:moveTo>
                    <a:pt x="0" y="0"/>
                  </a:moveTo>
                  <a:lnTo>
                    <a:pt x="0" y="324007"/>
                  </a:lnTo>
                </a:path>
                <a:path w="553085" h="324484">
                  <a:moveTo>
                    <a:pt x="0" y="324007"/>
                  </a:moveTo>
                  <a:lnTo>
                    <a:pt x="552627" y="324007"/>
                  </a:lnTo>
                </a:path>
              </a:pathLst>
            </a:custGeom>
            <a:ln w="101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898901" y="1386087"/>
              <a:ext cx="24765" cy="52705"/>
            </a:xfrm>
            <a:custGeom>
              <a:avLst/>
              <a:gdLst/>
              <a:ahLst/>
              <a:cxnLst/>
              <a:rect l="l" t="t" r="r" b="b"/>
              <a:pathLst>
                <a:path w="24764" h="52705">
                  <a:moveTo>
                    <a:pt x="0" y="0"/>
                  </a:moveTo>
                  <a:lnTo>
                    <a:pt x="3855" y="8044"/>
                  </a:lnTo>
                  <a:lnTo>
                    <a:pt x="11102" y="16242"/>
                  </a:lnTo>
                  <a:lnTo>
                    <a:pt x="18966" y="22898"/>
                  </a:lnTo>
                  <a:lnTo>
                    <a:pt x="24671" y="26316"/>
                  </a:lnTo>
                  <a:lnTo>
                    <a:pt x="18966" y="29734"/>
                  </a:lnTo>
                  <a:lnTo>
                    <a:pt x="11102" y="36391"/>
                  </a:lnTo>
                  <a:lnTo>
                    <a:pt x="3855" y="44589"/>
                  </a:lnTo>
                  <a:lnTo>
                    <a:pt x="0" y="52633"/>
                  </a:lnTo>
                </a:path>
              </a:pathLst>
            </a:custGeom>
            <a:ln w="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/>
          <p:nvPr/>
        </p:nvSpPr>
        <p:spPr>
          <a:xfrm>
            <a:off x="504583" y="1851342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624395" y="1722079"/>
            <a:ext cx="478790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computational </a:t>
            </a:r>
            <a:r>
              <a:rPr dirty="0" sz="1100" spc="25">
                <a:latin typeface="Times New Roman"/>
                <a:cs typeface="Times New Roman"/>
              </a:rPr>
              <a:t>cost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15">
                <a:latin typeface="Times New Roman"/>
                <a:cs typeface="Times New Roman"/>
              </a:rPr>
              <a:t>processing one image </a:t>
            </a:r>
            <a:r>
              <a:rPr dirty="0" sz="1100" spc="85">
                <a:latin typeface="Times New Roman"/>
                <a:cs typeface="Times New Roman"/>
              </a:rPr>
              <a:t>at </a:t>
            </a:r>
            <a:r>
              <a:rPr dirty="0" sz="1100" spc="55">
                <a:latin typeface="Times New Roman"/>
                <a:cs typeface="Times New Roman"/>
              </a:rPr>
              <a:t>test</a:t>
            </a:r>
            <a:r>
              <a:rPr dirty="0" sz="1100" spc="38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time?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dirty="0" sz="1100" spc="15">
                <a:latin typeface="Times New Roman"/>
                <a:cs typeface="Times New Roman"/>
              </a:rPr>
              <a:t>Inference </a:t>
            </a:r>
            <a:r>
              <a:rPr dirty="0" sz="1100" spc="40">
                <a:latin typeface="Times New Roman"/>
                <a:cs typeface="Times New Roman"/>
              </a:rPr>
              <a:t>Time </a:t>
            </a:r>
            <a:r>
              <a:rPr dirty="0" sz="1100" spc="225">
                <a:latin typeface="Times New Roman"/>
                <a:cs typeface="Times New Roman"/>
              </a:rPr>
              <a:t>= </a:t>
            </a:r>
            <a:r>
              <a:rPr dirty="0" sz="1100" spc="40">
                <a:latin typeface="Times New Roman"/>
                <a:cs typeface="Times New Roman"/>
              </a:rPr>
              <a:t>Proposal Time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355">
                <a:latin typeface="Times New Roman"/>
                <a:cs typeface="Times New Roman"/>
              </a:rPr>
              <a:t># </a:t>
            </a:r>
            <a:r>
              <a:rPr dirty="0" sz="1100" spc="35">
                <a:latin typeface="Times New Roman"/>
                <a:cs typeface="Times New Roman"/>
              </a:rPr>
              <a:t>Proposals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25">
                <a:latin typeface="Times New Roman"/>
                <a:cs typeface="Times New Roman"/>
              </a:rPr>
              <a:t>Convolution </a:t>
            </a:r>
            <a:r>
              <a:rPr dirty="0" sz="1100" spc="40">
                <a:latin typeface="Times New Roman"/>
                <a:cs typeface="Times New Roman"/>
              </a:rPr>
              <a:t>Time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355">
                <a:latin typeface="Times New Roman"/>
                <a:cs typeface="Times New Roman"/>
              </a:rPr>
              <a:t>#  </a:t>
            </a:r>
            <a:r>
              <a:rPr dirty="0" sz="1100" spc="35">
                <a:latin typeface="Times New Roman"/>
                <a:cs typeface="Times New Roman"/>
              </a:rPr>
              <a:t>Proposals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0">
                <a:latin typeface="Times New Roman"/>
                <a:cs typeface="Times New Roman"/>
              </a:rPr>
              <a:t>classification </a:t>
            </a:r>
            <a:r>
              <a:rPr dirty="0" sz="1100" spc="225">
                <a:latin typeface="Times New Roman"/>
                <a:cs typeface="Times New Roman"/>
              </a:rPr>
              <a:t>+ </a:t>
            </a:r>
            <a:r>
              <a:rPr dirty="0" sz="1100" spc="355">
                <a:latin typeface="Times New Roman"/>
                <a:cs typeface="Times New Roman"/>
              </a:rPr>
              <a:t># </a:t>
            </a:r>
            <a:r>
              <a:rPr dirty="0" sz="1100" spc="35">
                <a:latin typeface="Times New Roman"/>
                <a:cs typeface="Times New Roman"/>
              </a:rPr>
              <a:t>Proposals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220" i="1">
                <a:latin typeface="Verdana"/>
                <a:cs typeface="Verdana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regression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04583" y="2061374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9" name="object 13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0" name="object 14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" name="object 14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16/47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3" name="object 1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4" name="object 1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5640" y="515873"/>
            <a:ext cx="2952750" cy="1824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5658" y="2395529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6" name="object 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5640" y="515873"/>
            <a:ext cx="2952750" cy="1819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5658" y="2390767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8621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4906" rIns="0" bIns="0" rtlCol="0" vert="horz">
            <a:spAutoFit/>
          </a:bodyPr>
          <a:lstStyle/>
          <a:p>
            <a:pPr marL="3547745" marR="5080">
              <a:lnSpc>
                <a:spcPct val="102600"/>
              </a:lnSpc>
              <a:spcBef>
                <a:spcPts val="55"/>
              </a:spcBef>
            </a:pPr>
            <a:r>
              <a:rPr dirty="0" spc="50"/>
              <a:t>On </a:t>
            </a:r>
            <a:r>
              <a:rPr dirty="0" spc="15"/>
              <a:t>average </a:t>
            </a:r>
            <a:r>
              <a:rPr dirty="0" spc="5"/>
              <a:t>selective </a:t>
            </a:r>
            <a:r>
              <a:rPr dirty="0" spc="20"/>
              <a:t>search  </a:t>
            </a:r>
            <a:r>
              <a:rPr dirty="0" spc="-5"/>
              <a:t>gives </a:t>
            </a:r>
            <a:r>
              <a:rPr dirty="0" spc="20"/>
              <a:t>2K </a:t>
            </a:r>
            <a:r>
              <a:rPr dirty="0" spc="15"/>
              <a:t>region</a:t>
            </a:r>
            <a:r>
              <a:rPr dirty="0" spc="215"/>
              <a:t> </a:t>
            </a:r>
            <a:r>
              <a:rPr dirty="0" spc="30"/>
              <a:t>proposal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3265" y="515873"/>
            <a:ext cx="2957512" cy="1824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5658" y="2395529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8621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4906" rIns="0" bIns="0" rtlCol="0" vert="horz">
            <a:spAutoFit/>
          </a:bodyPr>
          <a:lstStyle/>
          <a:p>
            <a:pPr marL="3547745" marR="5080">
              <a:lnSpc>
                <a:spcPct val="102600"/>
              </a:lnSpc>
              <a:spcBef>
                <a:spcPts val="55"/>
              </a:spcBef>
            </a:pPr>
            <a:r>
              <a:rPr dirty="0" spc="50"/>
              <a:t>On </a:t>
            </a:r>
            <a:r>
              <a:rPr dirty="0" spc="15"/>
              <a:t>average </a:t>
            </a:r>
            <a:r>
              <a:rPr dirty="0" spc="5"/>
              <a:t>selective </a:t>
            </a:r>
            <a:r>
              <a:rPr dirty="0" spc="20"/>
              <a:t>search  </a:t>
            </a:r>
            <a:r>
              <a:rPr dirty="0" spc="-5"/>
              <a:t>gives </a:t>
            </a:r>
            <a:r>
              <a:rPr dirty="0" spc="20"/>
              <a:t>2K </a:t>
            </a:r>
            <a:r>
              <a:rPr dirty="0" spc="15"/>
              <a:t>region</a:t>
            </a:r>
            <a:r>
              <a:rPr dirty="0" spc="215"/>
              <a:t> </a:t>
            </a:r>
            <a:r>
              <a:rPr dirty="0" spc="30"/>
              <a:t>proposal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0878" y="515873"/>
            <a:ext cx="2962275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5658" y="2400292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8621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768420" y="460843"/>
            <a:ext cx="1764664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50">
                <a:latin typeface="Times New Roman"/>
                <a:cs typeface="Times New Roman"/>
              </a:rPr>
              <a:t>On </a:t>
            </a:r>
            <a:r>
              <a:rPr dirty="0" sz="1100" spc="15">
                <a:latin typeface="Times New Roman"/>
                <a:cs typeface="Times New Roman"/>
              </a:rPr>
              <a:t>average </a:t>
            </a:r>
            <a:r>
              <a:rPr dirty="0" sz="1100" spc="5">
                <a:latin typeface="Times New Roman"/>
                <a:cs typeface="Times New Roman"/>
              </a:rPr>
              <a:t>selective </a:t>
            </a:r>
            <a:r>
              <a:rPr dirty="0" sz="1100" spc="20">
                <a:latin typeface="Times New Roman"/>
                <a:cs typeface="Times New Roman"/>
              </a:rPr>
              <a:t>search  </a:t>
            </a:r>
            <a:r>
              <a:rPr dirty="0" sz="1100" spc="-5">
                <a:latin typeface="Times New Roman"/>
                <a:cs typeface="Times New Roman"/>
              </a:rPr>
              <a:t>gives </a:t>
            </a:r>
            <a:r>
              <a:rPr dirty="0" sz="1100" spc="20">
                <a:latin typeface="Times New Roman"/>
                <a:cs typeface="Times New Roman"/>
              </a:rPr>
              <a:t>2K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21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proposal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8621" y="92843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68420" y="842948"/>
            <a:ext cx="176530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5">
                <a:latin typeface="Times New Roman"/>
                <a:cs typeface="Times New Roman"/>
              </a:rPr>
              <a:t>pass </a:t>
            </a:r>
            <a:r>
              <a:rPr dirty="0" sz="1100" spc="45">
                <a:latin typeface="Times New Roman"/>
                <a:cs typeface="Times New Roman"/>
              </a:rPr>
              <a:t>through 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35">
                <a:latin typeface="Times New Roman"/>
                <a:cs typeface="Times New Roman"/>
              </a:rPr>
              <a:t>feature extrac-  </a:t>
            </a:r>
            <a:r>
              <a:rPr dirty="0" sz="1100" spc="40">
                <a:latin typeface="Times New Roman"/>
                <a:cs typeface="Times New Roman"/>
              </a:rPr>
              <a:t>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3265" y="515873"/>
            <a:ext cx="2957512" cy="1824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5658" y="2395529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8621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4906" rIns="0" bIns="0" rtlCol="0" vert="horz">
            <a:spAutoFit/>
          </a:bodyPr>
          <a:lstStyle/>
          <a:p>
            <a:pPr marL="3547745" marR="5080">
              <a:lnSpc>
                <a:spcPct val="102600"/>
              </a:lnSpc>
              <a:spcBef>
                <a:spcPts val="55"/>
              </a:spcBef>
            </a:pPr>
            <a:r>
              <a:rPr dirty="0" spc="50"/>
              <a:t>On </a:t>
            </a:r>
            <a:r>
              <a:rPr dirty="0" spc="15"/>
              <a:t>average </a:t>
            </a:r>
            <a:r>
              <a:rPr dirty="0" spc="5"/>
              <a:t>selective </a:t>
            </a:r>
            <a:r>
              <a:rPr dirty="0" spc="20"/>
              <a:t>search  </a:t>
            </a:r>
            <a:r>
              <a:rPr dirty="0" spc="-5"/>
              <a:t>gives </a:t>
            </a:r>
            <a:r>
              <a:rPr dirty="0" spc="20"/>
              <a:t>2K </a:t>
            </a:r>
            <a:r>
              <a:rPr dirty="0" spc="15"/>
              <a:t>region</a:t>
            </a:r>
            <a:r>
              <a:rPr dirty="0" spc="215"/>
              <a:t> </a:t>
            </a:r>
            <a:r>
              <a:rPr dirty="0" spc="30"/>
              <a:t>proposal</a:t>
            </a:r>
          </a:p>
        </p:txBody>
      </p:sp>
      <p:sp>
        <p:nvSpPr>
          <p:cNvPr id="7" name="object 7"/>
          <p:cNvSpPr/>
          <p:nvPr/>
        </p:nvSpPr>
        <p:spPr>
          <a:xfrm>
            <a:off x="3648621" y="92843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68420" y="842948"/>
            <a:ext cx="176530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5">
                <a:latin typeface="Times New Roman"/>
                <a:cs typeface="Times New Roman"/>
              </a:rPr>
              <a:t>pass </a:t>
            </a:r>
            <a:r>
              <a:rPr dirty="0" sz="1100" spc="45">
                <a:latin typeface="Times New Roman"/>
                <a:cs typeface="Times New Roman"/>
              </a:rPr>
              <a:t>through 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35">
                <a:latin typeface="Times New Roman"/>
                <a:cs typeface="Times New Roman"/>
              </a:rPr>
              <a:t>feature extrac-  </a:t>
            </a:r>
            <a:r>
              <a:rPr dirty="0" sz="1100" spc="40">
                <a:latin typeface="Times New Roman"/>
                <a:cs typeface="Times New Roman"/>
              </a:rPr>
              <a:t>tion</a:t>
            </a:r>
            <a:endParaRPr sz="11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-5">
                <a:latin typeface="Times New Roman"/>
                <a:cs typeface="Times New Roman"/>
              </a:rPr>
              <a:t>Followed </a:t>
            </a:r>
            <a:r>
              <a:rPr dirty="0" sz="1100" spc="25">
                <a:latin typeface="Times New Roman"/>
                <a:cs typeface="Times New Roman"/>
              </a:rPr>
              <a:t>by </a:t>
            </a:r>
            <a:r>
              <a:rPr dirty="0" sz="1100" spc="10">
                <a:latin typeface="Times New Roman"/>
                <a:cs typeface="Times New Roman"/>
              </a:rPr>
              <a:t>classification  </a:t>
            </a:r>
            <a:r>
              <a:rPr dirty="0" sz="1100" spc="55">
                <a:latin typeface="Times New Roman"/>
                <a:cs typeface="Times New Roman"/>
              </a:rPr>
              <a:t>and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regression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8621" y="1482610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6115" y="515873"/>
            <a:ext cx="29718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5658" y="2400292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8621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4906" rIns="0" bIns="0" rtlCol="0" vert="horz">
            <a:spAutoFit/>
          </a:bodyPr>
          <a:lstStyle/>
          <a:p>
            <a:pPr marL="3547745" marR="5080">
              <a:lnSpc>
                <a:spcPct val="102600"/>
              </a:lnSpc>
              <a:spcBef>
                <a:spcPts val="55"/>
              </a:spcBef>
            </a:pPr>
            <a:r>
              <a:rPr dirty="0" spc="50"/>
              <a:t>On </a:t>
            </a:r>
            <a:r>
              <a:rPr dirty="0" spc="15"/>
              <a:t>average </a:t>
            </a:r>
            <a:r>
              <a:rPr dirty="0" spc="5"/>
              <a:t>selective </a:t>
            </a:r>
            <a:r>
              <a:rPr dirty="0" spc="20"/>
              <a:t>search  </a:t>
            </a:r>
            <a:r>
              <a:rPr dirty="0" spc="-5"/>
              <a:t>gives </a:t>
            </a:r>
            <a:r>
              <a:rPr dirty="0" spc="20"/>
              <a:t>2K </a:t>
            </a:r>
            <a:r>
              <a:rPr dirty="0" spc="15"/>
              <a:t>region</a:t>
            </a:r>
            <a:r>
              <a:rPr dirty="0" spc="215"/>
              <a:t> </a:t>
            </a:r>
            <a:r>
              <a:rPr dirty="0" spc="30"/>
              <a:t>proposal</a:t>
            </a:r>
          </a:p>
        </p:txBody>
      </p:sp>
      <p:sp>
        <p:nvSpPr>
          <p:cNvPr id="7" name="object 7"/>
          <p:cNvSpPr/>
          <p:nvPr/>
        </p:nvSpPr>
        <p:spPr>
          <a:xfrm>
            <a:off x="3648621" y="92843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68420" y="842948"/>
            <a:ext cx="1765300" cy="9182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3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these </a:t>
            </a:r>
            <a:r>
              <a:rPr dirty="0" sz="1100" spc="25">
                <a:latin typeface="Times New Roman"/>
                <a:cs typeface="Times New Roman"/>
              </a:rPr>
              <a:t>pass </a:t>
            </a:r>
            <a:r>
              <a:rPr dirty="0" sz="1100" spc="45">
                <a:latin typeface="Times New Roman"/>
                <a:cs typeface="Times New Roman"/>
              </a:rPr>
              <a:t>through 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CNN </a:t>
            </a:r>
            <a:r>
              <a:rPr dirty="0" sz="1100" spc="5">
                <a:latin typeface="Times New Roman"/>
                <a:cs typeface="Times New Roman"/>
              </a:rPr>
              <a:t>for </a:t>
            </a:r>
            <a:r>
              <a:rPr dirty="0" sz="1100" spc="35">
                <a:latin typeface="Times New Roman"/>
                <a:cs typeface="Times New Roman"/>
              </a:rPr>
              <a:t>feature extrac-  </a:t>
            </a:r>
            <a:r>
              <a:rPr dirty="0" sz="1100" spc="40">
                <a:latin typeface="Times New Roman"/>
                <a:cs typeface="Times New Roman"/>
              </a:rPr>
              <a:t>tion</a:t>
            </a:r>
            <a:endParaRPr sz="11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2600"/>
              </a:lnSpc>
              <a:spcBef>
                <a:spcPts val="300"/>
              </a:spcBef>
            </a:pPr>
            <a:r>
              <a:rPr dirty="0" sz="1100" spc="-5">
                <a:latin typeface="Times New Roman"/>
                <a:cs typeface="Times New Roman"/>
              </a:rPr>
              <a:t>Followed </a:t>
            </a:r>
            <a:r>
              <a:rPr dirty="0" sz="1100" spc="25">
                <a:latin typeface="Times New Roman"/>
                <a:cs typeface="Times New Roman"/>
              </a:rPr>
              <a:t>by </a:t>
            </a:r>
            <a:r>
              <a:rPr dirty="0" sz="1100" spc="10">
                <a:latin typeface="Times New Roman"/>
                <a:cs typeface="Times New Roman"/>
              </a:rPr>
              <a:t>classification  </a:t>
            </a:r>
            <a:r>
              <a:rPr dirty="0" sz="1100" spc="55">
                <a:latin typeface="Times New Roman"/>
                <a:cs typeface="Times New Roman"/>
              </a:rPr>
              <a:t>and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regression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8621" y="1482610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17/47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9995" y="515873"/>
            <a:ext cx="1358900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39998" y="515873"/>
            <a:ext cx="1358900" cy="1200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23214" y="1818333"/>
            <a:ext cx="347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 b="1">
                <a:latin typeface="Georgia"/>
                <a:cs typeface="Georgia"/>
              </a:rPr>
              <a:t>T</a:t>
            </a:r>
            <a:r>
              <a:rPr dirty="0" sz="1100" spc="-50" b="1">
                <a:latin typeface="Georgia"/>
                <a:cs typeface="Georgia"/>
              </a:rPr>
              <a:t>ask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1051" y="1818333"/>
            <a:ext cx="12007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Image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3214" y="2110865"/>
            <a:ext cx="977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40410" algn="l"/>
              </a:tabLst>
            </a:pPr>
            <a:r>
              <a:rPr dirty="0" sz="1100" b="1">
                <a:latin typeface="Georgia"/>
                <a:cs typeface="Georgia"/>
              </a:rPr>
              <a:t>Output</a:t>
            </a:r>
            <a:r>
              <a:rPr dirty="0" sz="1100" b="1">
                <a:latin typeface="Georgia"/>
                <a:cs typeface="Georgia"/>
              </a:rPr>
              <a:t>	</a:t>
            </a:r>
            <a:r>
              <a:rPr dirty="0" sz="1100" spc="55">
                <a:latin typeface="Times New Roman"/>
                <a:cs typeface="Times New Roman"/>
              </a:rPr>
              <a:t>Car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8" name="object 2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829" y="225526"/>
            <a:ext cx="1351280" cy="244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4583" y="230619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64395" y="145147"/>
            <a:ext cx="10541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Times New Roman"/>
                <a:cs typeface="Times New Roman"/>
              </a:rPr>
              <a:t>No </a:t>
            </a:r>
            <a:r>
              <a:rPr dirty="0" sz="1100" spc="30">
                <a:latin typeface="Times New Roman"/>
                <a:cs typeface="Times New Roman"/>
              </a:rPr>
              <a:t>joint</a:t>
            </a:r>
            <a:r>
              <a:rPr dirty="0" sz="1100" spc="11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learning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9994" y="2798876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05244" y="2813707"/>
            <a:ext cx="1203960" cy="2984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baseline="37037" sz="900" spc="-7">
                <a:latin typeface="Times New Roman"/>
                <a:cs typeface="Times New Roman"/>
              </a:rPr>
              <a:t>1</a:t>
            </a:r>
            <a:r>
              <a:rPr dirty="0" sz="900" spc="-5">
                <a:latin typeface="Century"/>
                <a:cs typeface="Century"/>
              </a:rPr>
              <a:t>Source: </a:t>
            </a:r>
            <a:r>
              <a:rPr dirty="0" sz="900" spc="-15" i="1">
                <a:latin typeface="Georgia"/>
                <a:cs typeface="Georgia"/>
              </a:rPr>
              <a:t>Ross</a:t>
            </a:r>
            <a:r>
              <a:rPr dirty="0" sz="900" spc="-45" i="1">
                <a:latin typeface="Georgia"/>
                <a:cs typeface="Georgia"/>
              </a:rPr>
              <a:t> </a:t>
            </a:r>
            <a:r>
              <a:rPr dirty="0" sz="900" spc="-5" i="1">
                <a:latin typeface="Georgia"/>
                <a:cs typeface="Georgia"/>
              </a:rPr>
              <a:t>Girshick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baseline="37037" sz="900" spc="-22">
                <a:latin typeface="Times New Roman"/>
                <a:cs typeface="Times New Roman"/>
              </a:rPr>
              <a:t>1</a:t>
            </a:r>
            <a:r>
              <a:rPr dirty="0" sz="900" spc="-15">
                <a:latin typeface="Century"/>
                <a:cs typeface="Century"/>
              </a:rPr>
              <a:t>Using</a:t>
            </a:r>
            <a:r>
              <a:rPr dirty="0" sz="900" spc="45">
                <a:latin typeface="Century"/>
                <a:cs typeface="Century"/>
              </a:rPr>
              <a:t> </a:t>
            </a:r>
            <a:r>
              <a:rPr dirty="0" sz="900" spc="-5">
                <a:latin typeface="Century"/>
                <a:cs typeface="Century"/>
              </a:rPr>
              <a:t>VGG-Net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829" y="225526"/>
            <a:ext cx="1351280" cy="244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4583" y="230619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64395" y="121612"/>
            <a:ext cx="1863725" cy="40513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100" spc="5">
                <a:latin typeface="Times New Roman"/>
                <a:cs typeface="Times New Roman"/>
              </a:rPr>
              <a:t>No </a:t>
            </a:r>
            <a:r>
              <a:rPr dirty="0" sz="1100" spc="30">
                <a:latin typeface="Times New Roman"/>
                <a:cs typeface="Times New Roman"/>
              </a:rPr>
              <a:t>joint</a:t>
            </a:r>
            <a:r>
              <a:rPr dirty="0" sz="1100" spc="16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learning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100" spc="5">
                <a:latin typeface="Times New Roman"/>
                <a:cs typeface="Times New Roman"/>
              </a:rPr>
              <a:t>Use </a:t>
            </a:r>
            <a:r>
              <a:rPr dirty="0" sz="1100" spc="55">
                <a:latin typeface="Times New Roman"/>
                <a:cs typeface="Times New Roman"/>
              </a:rPr>
              <a:t>ad </a:t>
            </a:r>
            <a:r>
              <a:rPr dirty="0" sz="1100" spc="25">
                <a:latin typeface="Times New Roman"/>
                <a:cs typeface="Times New Roman"/>
              </a:rPr>
              <a:t>hoc </a:t>
            </a:r>
            <a:r>
              <a:rPr dirty="0" sz="1100" spc="40">
                <a:latin typeface="Times New Roman"/>
                <a:cs typeface="Times New Roman"/>
              </a:rPr>
              <a:t>training</a:t>
            </a:r>
            <a:r>
              <a:rPr dirty="0" sz="1100" spc="215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objectives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4583" y="42040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994" y="2798876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9" name="object 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05244" y="2813707"/>
            <a:ext cx="1203960" cy="2984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baseline="37037" sz="900" spc="-7">
                <a:latin typeface="Times New Roman"/>
                <a:cs typeface="Times New Roman"/>
              </a:rPr>
              <a:t>1</a:t>
            </a:r>
            <a:r>
              <a:rPr dirty="0" sz="900" spc="-5">
                <a:latin typeface="Century"/>
                <a:cs typeface="Century"/>
              </a:rPr>
              <a:t>Source: </a:t>
            </a:r>
            <a:r>
              <a:rPr dirty="0" sz="900" spc="-15" i="1">
                <a:latin typeface="Georgia"/>
                <a:cs typeface="Georgia"/>
              </a:rPr>
              <a:t>Ross</a:t>
            </a:r>
            <a:r>
              <a:rPr dirty="0" sz="900" spc="-45" i="1">
                <a:latin typeface="Georgia"/>
                <a:cs typeface="Georgia"/>
              </a:rPr>
              <a:t> </a:t>
            </a:r>
            <a:r>
              <a:rPr dirty="0" sz="900" spc="-5" i="1">
                <a:latin typeface="Georgia"/>
                <a:cs typeface="Georgia"/>
              </a:rPr>
              <a:t>Girshick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baseline="37037" sz="900" spc="-22">
                <a:latin typeface="Times New Roman"/>
                <a:cs typeface="Times New Roman"/>
              </a:rPr>
              <a:t>1</a:t>
            </a:r>
            <a:r>
              <a:rPr dirty="0" sz="900" spc="-15">
                <a:latin typeface="Century"/>
                <a:cs typeface="Century"/>
              </a:rPr>
              <a:t>Using</a:t>
            </a:r>
            <a:r>
              <a:rPr dirty="0" sz="900" spc="45">
                <a:latin typeface="Century"/>
                <a:cs typeface="Century"/>
              </a:rPr>
              <a:t> </a:t>
            </a:r>
            <a:r>
              <a:rPr dirty="0" sz="900" spc="-5">
                <a:latin typeface="Century"/>
                <a:cs typeface="Century"/>
              </a:rPr>
              <a:t>VGG-Net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829" y="225526"/>
            <a:ext cx="1351280" cy="244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4583" y="230619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4395" y="121612"/>
            <a:ext cx="1863725" cy="405130"/>
          </a:xfrm>
          <a:prstGeom prst="rect"/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pc="5"/>
              <a:t>No </a:t>
            </a:r>
            <a:r>
              <a:rPr dirty="0" spc="30"/>
              <a:t>joint</a:t>
            </a:r>
            <a:r>
              <a:rPr dirty="0" spc="160"/>
              <a:t> </a:t>
            </a:r>
            <a:r>
              <a:rPr dirty="0" spc="25"/>
              <a:t>learning</a:t>
            </a: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5"/>
              <a:t>Use </a:t>
            </a:r>
            <a:r>
              <a:rPr dirty="0" spc="55"/>
              <a:t>ad </a:t>
            </a:r>
            <a:r>
              <a:rPr dirty="0" spc="25"/>
              <a:t>hoc </a:t>
            </a:r>
            <a:r>
              <a:rPr dirty="0" spc="40"/>
              <a:t>training</a:t>
            </a:r>
            <a:r>
              <a:rPr dirty="0" spc="215"/>
              <a:t> </a:t>
            </a:r>
            <a:r>
              <a:rPr dirty="0" spc="20"/>
              <a:t>objectives</a:t>
            </a:r>
          </a:p>
        </p:txBody>
      </p:sp>
      <p:sp>
        <p:nvSpPr>
          <p:cNvPr id="6" name="object 6"/>
          <p:cNvSpPr/>
          <p:nvPr/>
        </p:nvSpPr>
        <p:spPr>
          <a:xfrm>
            <a:off x="3144583" y="42040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33965" y="609841"/>
            <a:ext cx="50939" cy="50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41483" y="524083"/>
            <a:ext cx="199136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Times New Roman"/>
                <a:cs typeface="Times New Roman"/>
              </a:rPr>
              <a:t>Fine </a:t>
            </a:r>
            <a:r>
              <a:rPr dirty="0" sz="1000" spc="50">
                <a:latin typeface="Times New Roman"/>
                <a:cs typeface="Times New Roman"/>
              </a:rPr>
              <a:t>tune </a:t>
            </a:r>
            <a:r>
              <a:rPr dirty="0" sz="1000" spc="25">
                <a:latin typeface="Times New Roman"/>
                <a:cs typeface="Times New Roman"/>
              </a:rPr>
              <a:t>network </a:t>
            </a:r>
            <a:r>
              <a:rPr dirty="0" sz="1000" spc="35">
                <a:latin typeface="Times New Roman"/>
                <a:cs typeface="Times New Roman"/>
              </a:rPr>
              <a:t>with </a:t>
            </a:r>
            <a:r>
              <a:rPr dirty="0" sz="1000" spc="30">
                <a:latin typeface="Times New Roman"/>
                <a:cs typeface="Times New Roman"/>
              </a:rPr>
              <a:t>softmax  </a:t>
            </a:r>
            <a:r>
              <a:rPr dirty="0" sz="1000" spc="5">
                <a:latin typeface="Times New Roman"/>
                <a:cs typeface="Times New Roman"/>
              </a:rPr>
              <a:t>classifier </a:t>
            </a:r>
            <a:r>
              <a:rPr dirty="0" sz="1000" spc="10">
                <a:latin typeface="Times New Roman"/>
                <a:cs typeface="Times New Roman"/>
              </a:rPr>
              <a:t>(log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loss)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2798876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05244" y="2813707"/>
            <a:ext cx="1203960" cy="2984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baseline="37037" sz="900" spc="-7">
                <a:latin typeface="Times New Roman"/>
                <a:cs typeface="Times New Roman"/>
              </a:rPr>
              <a:t>1</a:t>
            </a:r>
            <a:r>
              <a:rPr dirty="0" sz="900" spc="-5">
                <a:latin typeface="Century"/>
                <a:cs typeface="Century"/>
              </a:rPr>
              <a:t>Source: </a:t>
            </a:r>
            <a:r>
              <a:rPr dirty="0" sz="900" spc="-15" i="1">
                <a:latin typeface="Georgia"/>
                <a:cs typeface="Georgia"/>
              </a:rPr>
              <a:t>Ross</a:t>
            </a:r>
            <a:r>
              <a:rPr dirty="0" sz="900" spc="-45" i="1">
                <a:latin typeface="Georgia"/>
                <a:cs typeface="Georgia"/>
              </a:rPr>
              <a:t> </a:t>
            </a:r>
            <a:r>
              <a:rPr dirty="0" sz="900" spc="-5" i="1">
                <a:latin typeface="Georgia"/>
                <a:cs typeface="Georgia"/>
              </a:rPr>
              <a:t>Girshick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baseline="37037" sz="900" spc="-22">
                <a:latin typeface="Times New Roman"/>
                <a:cs typeface="Times New Roman"/>
              </a:rPr>
              <a:t>1</a:t>
            </a:r>
            <a:r>
              <a:rPr dirty="0" sz="900" spc="-15">
                <a:latin typeface="Century"/>
                <a:cs typeface="Century"/>
              </a:rPr>
              <a:t>Using</a:t>
            </a:r>
            <a:r>
              <a:rPr dirty="0" sz="900" spc="45">
                <a:latin typeface="Century"/>
                <a:cs typeface="Century"/>
              </a:rPr>
              <a:t> </a:t>
            </a:r>
            <a:r>
              <a:rPr dirty="0" sz="900" spc="-5">
                <a:latin typeface="Century"/>
                <a:cs typeface="Century"/>
              </a:rPr>
              <a:t>VGG-Net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829" y="225526"/>
            <a:ext cx="1351280" cy="244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4583" y="230619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pc="5"/>
              <a:t>No </a:t>
            </a:r>
            <a:r>
              <a:rPr dirty="0" spc="30"/>
              <a:t>joint</a:t>
            </a:r>
            <a:r>
              <a:rPr dirty="0" spc="160"/>
              <a:t> </a:t>
            </a:r>
            <a:r>
              <a:rPr dirty="0" spc="25"/>
              <a:t>learning</a:t>
            </a: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5"/>
              <a:t>Use </a:t>
            </a:r>
            <a:r>
              <a:rPr dirty="0" spc="55"/>
              <a:t>ad </a:t>
            </a:r>
            <a:r>
              <a:rPr dirty="0" spc="25"/>
              <a:t>hoc </a:t>
            </a:r>
            <a:r>
              <a:rPr dirty="0" spc="40"/>
              <a:t>training</a:t>
            </a:r>
            <a:r>
              <a:rPr dirty="0" spc="215"/>
              <a:t> </a:t>
            </a:r>
            <a:r>
              <a:rPr dirty="0" spc="20"/>
              <a:t>objectives</a:t>
            </a:r>
          </a:p>
        </p:txBody>
      </p:sp>
      <p:sp>
        <p:nvSpPr>
          <p:cNvPr id="6" name="object 6"/>
          <p:cNvSpPr/>
          <p:nvPr/>
        </p:nvSpPr>
        <p:spPr>
          <a:xfrm>
            <a:off x="3144583" y="42040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33965" y="609841"/>
            <a:ext cx="50939" cy="50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41483" y="524083"/>
            <a:ext cx="1991995" cy="633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Times New Roman"/>
                <a:cs typeface="Times New Roman"/>
              </a:rPr>
              <a:t>Fine </a:t>
            </a:r>
            <a:r>
              <a:rPr dirty="0" sz="1000" spc="50">
                <a:latin typeface="Times New Roman"/>
                <a:cs typeface="Times New Roman"/>
              </a:rPr>
              <a:t>tune </a:t>
            </a:r>
            <a:r>
              <a:rPr dirty="0" sz="1000" spc="25">
                <a:latin typeface="Times New Roman"/>
                <a:cs typeface="Times New Roman"/>
              </a:rPr>
              <a:t>network </a:t>
            </a:r>
            <a:r>
              <a:rPr dirty="0" sz="1000" spc="35">
                <a:latin typeface="Times New Roman"/>
                <a:cs typeface="Times New Roman"/>
              </a:rPr>
              <a:t>with </a:t>
            </a:r>
            <a:r>
              <a:rPr dirty="0" sz="1000" spc="30">
                <a:latin typeface="Times New Roman"/>
                <a:cs typeface="Times New Roman"/>
              </a:rPr>
              <a:t>softmax  </a:t>
            </a:r>
            <a:r>
              <a:rPr dirty="0" sz="1000" spc="5">
                <a:latin typeface="Times New Roman"/>
                <a:cs typeface="Times New Roman"/>
              </a:rPr>
              <a:t>classifier </a:t>
            </a:r>
            <a:r>
              <a:rPr dirty="0" sz="1000" spc="10">
                <a:latin typeface="Times New Roman"/>
                <a:cs typeface="Times New Roman"/>
              </a:rPr>
              <a:t>(log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loss)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ts val="1200"/>
              </a:lnSpc>
              <a:spcBef>
                <a:spcPts val="30"/>
              </a:spcBef>
            </a:pPr>
            <a:r>
              <a:rPr dirty="0" sz="1000" spc="35">
                <a:latin typeface="Times New Roman"/>
                <a:cs typeface="Times New Roman"/>
              </a:rPr>
              <a:t>Train </a:t>
            </a:r>
            <a:r>
              <a:rPr dirty="0" sz="1000" spc="30">
                <a:latin typeface="Times New Roman"/>
                <a:cs typeface="Times New Roman"/>
              </a:rPr>
              <a:t>post-hoc </a:t>
            </a:r>
            <a:r>
              <a:rPr dirty="0" sz="1000" spc="25">
                <a:latin typeface="Times New Roman"/>
                <a:cs typeface="Times New Roman"/>
              </a:rPr>
              <a:t>linear </a:t>
            </a:r>
            <a:r>
              <a:rPr dirty="0" sz="1000" spc="10">
                <a:latin typeface="Times New Roman"/>
                <a:cs typeface="Times New Roman"/>
              </a:rPr>
              <a:t>SVMs </a:t>
            </a:r>
            <a:r>
              <a:rPr dirty="0" sz="1000" spc="25">
                <a:latin typeface="Times New Roman"/>
                <a:cs typeface="Times New Roman"/>
              </a:rPr>
              <a:t>(hinge  </a:t>
            </a:r>
            <a:r>
              <a:rPr dirty="0" sz="1000" spc="10">
                <a:latin typeface="Times New Roman"/>
                <a:cs typeface="Times New Roman"/>
              </a:rPr>
              <a:t>loss)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33965" y="913498"/>
            <a:ext cx="50939" cy="50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9994" y="2798876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05244" y="2813707"/>
            <a:ext cx="1203960" cy="2984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baseline="37037" sz="900" spc="-7">
                <a:latin typeface="Times New Roman"/>
                <a:cs typeface="Times New Roman"/>
              </a:rPr>
              <a:t>1</a:t>
            </a:r>
            <a:r>
              <a:rPr dirty="0" sz="900" spc="-5">
                <a:latin typeface="Century"/>
                <a:cs typeface="Century"/>
              </a:rPr>
              <a:t>Source: </a:t>
            </a:r>
            <a:r>
              <a:rPr dirty="0" sz="900" spc="-15" i="1">
                <a:latin typeface="Georgia"/>
                <a:cs typeface="Georgia"/>
              </a:rPr>
              <a:t>Ross</a:t>
            </a:r>
            <a:r>
              <a:rPr dirty="0" sz="900" spc="-45" i="1">
                <a:latin typeface="Georgia"/>
                <a:cs typeface="Georgia"/>
              </a:rPr>
              <a:t> </a:t>
            </a:r>
            <a:r>
              <a:rPr dirty="0" sz="900" spc="-5" i="1">
                <a:latin typeface="Georgia"/>
                <a:cs typeface="Georgia"/>
              </a:rPr>
              <a:t>Girshick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baseline="37037" sz="900" spc="-22">
                <a:latin typeface="Times New Roman"/>
                <a:cs typeface="Times New Roman"/>
              </a:rPr>
              <a:t>1</a:t>
            </a:r>
            <a:r>
              <a:rPr dirty="0" sz="900" spc="-15">
                <a:latin typeface="Century"/>
                <a:cs typeface="Century"/>
              </a:rPr>
              <a:t>Using</a:t>
            </a:r>
            <a:r>
              <a:rPr dirty="0" sz="900" spc="45">
                <a:latin typeface="Century"/>
                <a:cs typeface="Century"/>
              </a:rPr>
              <a:t> </a:t>
            </a:r>
            <a:r>
              <a:rPr dirty="0" sz="900" spc="-5">
                <a:latin typeface="Century"/>
                <a:cs typeface="Century"/>
              </a:rPr>
              <a:t>VGG-Net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829" y="225526"/>
            <a:ext cx="1351280" cy="244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4583" y="230619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4395" y="121612"/>
            <a:ext cx="1863725" cy="405130"/>
          </a:xfrm>
          <a:prstGeom prst="rect"/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pc="5"/>
              <a:t>No </a:t>
            </a:r>
            <a:r>
              <a:rPr dirty="0" spc="30"/>
              <a:t>joint</a:t>
            </a:r>
            <a:r>
              <a:rPr dirty="0" spc="160"/>
              <a:t> </a:t>
            </a:r>
            <a:r>
              <a:rPr dirty="0" spc="25"/>
              <a:t>learning</a:t>
            </a: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5"/>
              <a:t>Use </a:t>
            </a:r>
            <a:r>
              <a:rPr dirty="0" spc="55"/>
              <a:t>ad </a:t>
            </a:r>
            <a:r>
              <a:rPr dirty="0" spc="25"/>
              <a:t>hoc </a:t>
            </a:r>
            <a:r>
              <a:rPr dirty="0" spc="40"/>
              <a:t>training</a:t>
            </a:r>
            <a:r>
              <a:rPr dirty="0" spc="215"/>
              <a:t> </a:t>
            </a:r>
            <a:r>
              <a:rPr dirty="0" spc="20"/>
              <a:t>objectives</a:t>
            </a:r>
          </a:p>
        </p:txBody>
      </p:sp>
      <p:sp>
        <p:nvSpPr>
          <p:cNvPr id="6" name="object 6"/>
          <p:cNvSpPr/>
          <p:nvPr/>
        </p:nvSpPr>
        <p:spPr>
          <a:xfrm>
            <a:off x="3144583" y="42040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33965" y="609841"/>
            <a:ext cx="50939" cy="50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41483" y="524083"/>
            <a:ext cx="1991995" cy="936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Times New Roman"/>
                <a:cs typeface="Times New Roman"/>
              </a:rPr>
              <a:t>Fine </a:t>
            </a:r>
            <a:r>
              <a:rPr dirty="0" sz="1000" spc="50">
                <a:latin typeface="Times New Roman"/>
                <a:cs typeface="Times New Roman"/>
              </a:rPr>
              <a:t>tune </a:t>
            </a:r>
            <a:r>
              <a:rPr dirty="0" sz="1000" spc="25">
                <a:latin typeface="Times New Roman"/>
                <a:cs typeface="Times New Roman"/>
              </a:rPr>
              <a:t>network </a:t>
            </a:r>
            <a:r>
              <a:rPr dirty="0" sz="1000" spc="35">
                <a:latin typeface="Times New Roman"/>
                <a:cs typeface="Times New Roman"/>
              </a:rPr>
              <a:t>with </a:t>
            </a:r>
            <a:r>
              <a:rPr dirty="0" sz="1000" spc="30">
                <a:latin typeface="Times New Roman"/>
                <a:cs typeface="Times New Roman"/>
              </a:rPr>
              <a:t>softmax  </a:t>
            </a:r>
            <a:r>
              <a:rPr dirty="0" sz="1000" spc="5">
                <a:latin typeface="Times New Roman"/>
                <a:cs typeface="Times New Roman"/>
              </a:rPr>
              <a:t>classifier </a:t>
            </a:r>
            <a:r>
              <a:rPr dirty="0" sz="1000" spc="10">
                <a:latin typeface="Times New Roman"/>
                <a:cs typeface="Times New Roman"/>
              </a:rPr>
              <a:t>(log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loss)</a:t>
            </a: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ts val="1200"/>
              </a:lnSpc>
              <a:spcBef>
                <a:spcPts val="30"/>
              </a:spcBef>
            </a:pPr>
            <a:r>
              <a:rPr dirty="0" sz="1000" spc="35">
                <a:latin typeface="Times New Roman"/>
                <a:cs typeface="Times New Roman"/>
              </a:rPr>
              <a:t>Train </a:t>
            </a:r>
            <a:r>
              <a:rPr dirty="0" sz="1000" spc="30">
                <a:latin typeface="Times New Roman"/>
                <a:cs typeface="Times New Roman"/>
              </a:rPr>
              <a:t>post-hoc </a:t>
            </a:r>
            <a:r>
              <a:rPr dirty="0" sz="1000" spc="25">
                <a:latin typeface="Times New Roman"/>
                <a:cs typeface="Times New Roman"/>
              </a:rPr>
              <a:t>linear </a:t>
            </a:r>
            <a:r>
              <a:rPr dirty="0" sz="1000" spc="10">
                <a:latin typeface="Times New Roman"/>
                <a:cs typeface="Times New Roman"/>
              </a:rPr>
              <a:t>SVMs </a:t>
            </a:r>
            <a:r>
              <a:rPr dirty="0" sz="1000" spc="25">
                <a:latin typeface="Times New Roman"/>
                <a:cs typeface="Times New Roman"/>
              </a:rPr>
              <a:t>(hinge  </a:t>
            </a:r>
            <a:r>
              <a:rPr dirty="0" sz="1000" spc="10">
                <a:latin typeface="Times New Roman"/>
                <a:cs typeface="Times New Roman"/>
              </a:rPr>
              <a:t>loss)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150"/>
              </a:lnSpc>
            </a:pPr>
            <a:r>
              <a:rPr dirty="0" sz="1000" spc="35">
                <a:latin typeface="Times New Roman"/>
                <a:cs typeface="Times New Roman"/>
              </a:rPr>
              <a:t>Train </a:t>
            </a:r>
            <a:r>
              <a:rPr dirty="0" sz="1000" spc="30">
                <a:latin typeface="Times New Roman"/>
                <a:cs typeface="Times New Roman"/>
              </a:rPr>
              <a:t>post-hoc  </a:t>
            </a:r>
            <a:r>
              <a:rPr dirty="0" sz="1000" spc="25">
                <a:latin typeface="Times New Roman"/>
                <a:cs typeface="Times New Roman"/>
              </a:rPr>
              <a:t>bounding-box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re-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1200"/>
              </a:lnSpc>
            </a:pPr>
            <a:r>
              <a:rPr dirty="0" sz="1000" spc="10">
                <a:latin typeface="Times New Roman"/>
                <a:cs typeface="Times New Roman"/>
              </a:rPr>
              <a:t>gressors </a:t>
            </a:r>
            <a:r>
              <a:rPr dirty="0" sz="1000" spc="35">
                <a:latin typeface="Times New Roman"/>
                <a:cs typeface="Times New Roman"/>
              </a:rPr>
              <a:t>(squared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loss)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33965" y="913498"/>
            <a:ext cx="50939" cy="50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33965" y="1217167"/>
            <a:ext cx="50939" cy="50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9994" y="2798876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05244" y="2813707"/>
            <a:ext cx="1203960" cy="2984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baseline="37037" sz="900" spc="-7">
                <a:latin typeface="Times New Roman"/>
                <a:cs typeface="Times New Roman"/>
              </a:rPr>
              <a:t>1</a:t>
            </a:r>
            <a:r>
              <a:rPr dirty="0" sz="900" spc="-5">
                <a:latin typeface="Century"/>
                <a:cs typeface="Century"/>
              </a:rPr>
              <a:t>Source: </a:t>
            </a:r>
            <a:r>
              <a:rPr dirty="0" sz="900" spc="-15" i="1">
                <a:latin typeface="Georgia"/>
                <a:cs typeface="Georgia"/>
              </a:rPr>
              <a:t>Ross</a:t>
            </a:r>
            <a:r>
              <a:rPr dirty="0" sz="900" spc="-45" i="1">
                <a:latin typeface="Georgia"/>
                <a:cs typeface="Georgia"/>
              </a:rPr>
              <a:t> </a:t>
            </a:r>
            <a:r>
              <a:rPr dirty="0" sz="900" spc="-5" i="1">
                <a:latin typeface="Georgia"/>
                <a:cs typeface="Georgia"/>
              </a:rPr>
              <a:t>Girshick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baseline="37037" sz="900" spc="-22">
                <a:latin typeface="Times New Roman"/>
                <a:cs typeface="Times New Roman"/>
              </a:rPr>
              <a:t>1</a:t>
            </a:r>
            <a:r>
              <a:rPr dirty="0" sz="900" spc="-15">
                <a:latin typeface="Century"/>
                <a:cs typeface="Century"/>
              </a:rPr>
              <a:t>Using</a:t>
            </a:r>
            <a:r>
              <a:rPr dirty="0" sz="900" spc="45">
                <a:latin typeface="Century"/>
                <a:cs typeface="Century"/>
              </a:rPr>
              <a:t> </a:t>
            </a:r>
            <a:r>
              <a:rPr dirty="0" sz="900" spc="-5">
                <a:latin typeface="Century"/>
                <a:cs typeface="Century"/>
              </a:rPr>
              <a:t>VGG-Net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829" y="225526"/>
            <a:ext cx="1351280" cy="244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4583" y="230619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4395" y="121612"/>
            <a:ext cx="1863725" cy="405130"/>
          </a:xfrm>
          <a:prstGeom prst="rect"/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pc="5"/>
              <a:t>No </a:t>
            </a:r>
            <a:r>
              <a:rPr dirty="0" spc="30"/>
              <a:t>joint</a:t>
            </a:r>
            <a:r>
              <a:rPr dirty="0" spc="160"/>
              <a:t> </a:t>
            </a:r>
            <a:r>
              <a:rPr dirty="0" spc="25"/>
              <a:t>learning</a:t>
            </a: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5"/>
              <a:t>Use </a:t>
            </a:r>
            <a:r>
              <a:rPr dirty="0" spc="55"/>
              <a:t>ad </a:t>
            </a:r>
            <a:r>
              <a:rPr dirty="0" spc="25"/>
              <a:t>hoc </a:t>
            </a:r>
            <a:r>
              <a:rPr dirty="0" spc="40"/>
              <a:t>training</a:t>
            </a:r>
            <a:r>
              <a:rPr dirty="0" spc="215"/>
              <a:t> </a:t>
            </a:r>
            <a:r>
              <a:rPr dirty="0" spc="20"/>
              <a:t>objectives</a:t>
            </a:r>
          </a:p>
        </p:txBody>
      </p:sp>
      <p:sp>
        <p:nvSpPr>
          <p:cNvPr id="6" name="object 6"/>
          <p:cNvSpPr/>
          <p:nvPr/>
        </p:nvSpPr>
        <p:spPr>
          <a:xfrm>
            <a:off x="3144583" y="42040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33965" y="609841"/>
            <a:ext cx="50939" cy="50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3965" y="913498"/>
            <a:ext cx="50939" cy="50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33965" y="1217167"/>
            <a:ext cx="50939" cy="50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27660" marR="18415">
              <a:lnSpc>
                <a:spcPct val="100000"/>
              </a:lnSpc>
              <a:spcBef>
                <a:spcPts val="95"/>
              </a:spcBef>
            </a:pPr>
            <a:r>
              <a:rPr dirty="0" spc="35"/>
              <a:t>Fine </a:t>
            </a:r>
            <a:r>
              <a:rPr dirty="0" spc="50"/>
              <a:t>tune </a:t>
            </a:r>
            <a:r>
              <a:rPr dirty="0" spc="25"/>
              <a:t>network </a:t>
            </a:r>
            <a:r>
              <a:rPr dirty="0" spc="35"/>
              <a:t>with </a:t>
            </a:r>
            <a:r>
              <a:rPr dirty="0" spc="30"/>
              <a:t>softmax  </a:t>
            </a:r>
            <a:r>
              <a:rPr dirty="0" spc="5"/>
              <a:t>classifier </a:t>
            </a:r>
            <a:r>
              <a:rPr dirty="0" spc="10"/>
              <a:t>(log</a:t>
            </a:r>
            <a:r>
              <a:rPr dirty="0" spc="145"/>
              <a:t> </a:t>
            </a:r>
            <a:r>
              <a:rPr dirty="0" spc="10"/>
              <a:t>loss)</a:t>
            </a:r>
          </a:p>
          <a:p>
            <a:pPr marL="327660" marR="17780">
              <a:lnSpc>
                <a:spcPts val="1200"/>
              </a:lnSpc>
              <a:spcBef>
                <a:spcPts val="30"/>
              </a:spcBef>
            </a:pPr>
            <a:r>
              <a:rPr dirty="0" spc="35"/>
              <a:t>Train </a:t>
            </a:r>
            <a:r>
              <a:rPr dirty="0" spc="30"/>
              <a:t>post-hoc </a:t>
            </a:r>
            <a:r>
              <a:rPr dirty="0" spc="25"/>
              <a:t>linear </a:t>
            </a:r>
            <a:r>
              <a:rPr dirty="0" spc="10"/>
              <a:t>SVMs </a:t>
            </a:r>
            <a:r>
              <a:rPr dirty="0" spc="25"/>
              <a:t>(hinge  </a:t>
            </a:r>
            <a:r>
              <a:rPr dirty="0" spc="10"/>
              <a:t>loss)</a:t>
            </a:r>
          </a:p>
          <a:p>
            <a:pPr marL="327660">
              <a:lnSpc>
                <a:spcPts val="1150"/>
              </a:lnSpc>
            </a:pPr>
            <a:r>
              <a:rPr dirty="0" spc="35"/>
              <a:t>Train </a:t>
            </a:r>
            <a:r>
              <a:rPr dirty="0" spc="30"/>
              <a:t>post-hoc  </a:t>
            </a:r>
            <a:r>
              <a:rPr dirty="0" spc="25"/>
              <a:t>bounding-box</a:t>
            </a:r>
            <a:r>
              <a:rPr dirty="0" spc="35"/>
              <a:t> </a:t>
            </a:r>
            <a:r>
              <a:rPr dirty="0" spc="15"/>
              <a:t>re-</a:t>
            </a:r>
          </a:p>
          <a:p>
            <a:pPr marL="327660">
              <a:lnSpc>
                <a:spcPts val="1200"/>
              </a:lnSpc>
            </a:pPr>
            <a:r>
              <a:rPr dirty="0" spc="10"/>
              <a:t>gressors </a:t>
            </a:r>
            <a:r>
              <a:rPr dirty="0" spc="35"/>
              <a:t>(squared</a:t>
            </a:r>
            <a:r>
              <a:rPr dirty="0" spc="145"/>
              <a:t> </a:t>
            </a:r>
            <a:r>
              <a:rPr dirty="0" spc="10"/>
              <a:t>loss)</a:t>
            </a:r>
          </a:p>
          <a:p>
            <a:pPr marL="50800" marR="17780">
              <a:lnSpc>
                <a:spcPct val="102600"/>
              </a:lnSpc>
              <a:spcBef>
                <a:spcPts val="320"/>
              </a:spcBef>
            </a:pPr>
            <a:r>
              <a:rPr dirty="0" sz="1100" spc="25"/>
              <a:t>Training </a:t>
            </a:r>
            <a:r>
              <a:rPr dirty="0" sz="1100"/>
              <a:t>(</a:t>
            </a:r>
            <a:r>
              <a:rPr dirty="0" sz="1100" i="1">
                <a:latin typeface="Verdana"/>
                <a:cs typeface="Verdana"/>
              </a:rPr>
              <a:t>≈ </a:t>
            </a:r>
            <a:r>
              <a:rPr dirty="0" sz="1100" spc="-5"/>
              <a:t>3 </a:t>
            </a:r>
            <a:r>
              <a:rPr dirty="0" sz="1100" spc="30"/>
              <a:t>days) </a:t>
            </a:r>
            <a:r>
              <a:rPr dirty="0" sz="1100" spc="55"/>
              <a:t>and </a:t>
            </a:r>
            <a:r>
              <a:rPr dirty="0" sz="1100" spc="40"/>
              <a:t>testing </a:t>
            </a:r>
            <a:r>
              <a:rPr dirty="0" sz="1100" spc="10"/>
              <a:t>(47s  </a:t>
            </a:r>
            <a:r>
              <a:rPr dirty="0" sz="1100" spc="45"/>
              <a:t>per </a:t>
            </a:r>
            <a:r>
              <a:rPr dirty="0" sz="1100" spc="25"/>
              <a:t>image) </a:t>
            </a:r>
            <a:r>
              <a:rPr dirty="0" sz="1100" spc="-5"/>
              <a:t>is</a:t>
            </a:r>
            <a:r>
              <a:rPr dirty="0" sz="1100" spc="180"/>
              <a:t> </a:t>
            </a:r>
            <a:r>
              <a:rPr dirty="0" sz="1100" spc="5"/>
              <a:t>slow</a:t>
            </a:r>
            <a:r>
              <a:rPr dirty="0" baseline="27777" sz="1200" spc="7"/>
              <a:t>1</a:t>
            </a:r>
            <a:r>
              <a:rPr dirty="0" sz="1100" spc="5"/>
              <a:t>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44583" y="1566735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9994" y="2798876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4" name="object 1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05244" y="2813707"/>
            <a:ext cx="1203960" cy="2984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baseline="37037" sz="900" spc="-7">
                <a:latin typeface="Times New Roman"/>
                <a:cs typeface="Times New Roman"/>
              </a:rPr>
              <a:t>1</a:t>
            </a:r>
            <a:r>
              <a:rPr dirty="0" sz="900" spc="-5">
                <a:latin typeface="Century"/>
                <a:cs typeface="Century"/>
              </a:rPr>
              <a:t>Source: </a:t>
            </a:r>
            <a:r>
              <a:rPr dirty="0" sz="900" spc="-15" i="1">
                <a:latin typeface="Georgia"/>
                <a:cs typeface="Georgia"/>
              </a:rPr>
              <a:t>Ross</a:t>
            </a:r>
            <a:r>
              <a:rPr dirty="0" sz="900" spc="-45" i="1">
                <a:latin typeface="Georgia"/>
                <a:cs typeface="Georgia"/>
              </a:rPr>
              <a:t> </a:t>
            </a:r>
            <a:r>
              <a:rPr dirty="0" sz="900" spc="-5" i="1">
                <a:latin typeface="Georgia"/>
                <a:cs typeface="Georgia"/>
              </a:rPr>
              <a:t>Girshick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baseline="37037" sz="900" spc="-22">
                <a:latin typeface="Times New Roman"/>
                <a:cs typeface="Times New Roman"/>
              </a:rPr>
              <a:t>1</a:t>
            </a:r>
            <a:r>
              <a:rPr dirty="0" sz="900" spc="-15">
                <a:latin typeface="Century"/>
                <a:cs typeface="Century"/>
              </a:rPr>
              <a:t>Using</a:t>
            </a:r>
            <a:r>
              <a:rPr dirty="0" sz="900" spc="45">
                <a:latin typeface="Century"/>
                <a:cs typeface="Century"/>
              </a:rPr>
              <a:t> </a:t>
            </a:r>
            <a:r>
              <a:rPr dirty="0" sz="900" spc="-5">
                <a:latin typeface="Century"/>
                <a:cs typeface="Century"/>
              </a:rPr>
              <a:t>VGG-Net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829" y="225526"/>
            <a:ext cx="1351280" cy="244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4583" y="230619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4395" y="121612"/>
            <a:ext cx="1863725" cy="405130"/>
          </a:xfrm>
          <a:prstGeom prst="rect"/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pc="5"/>
              <a:t>No </a:t>
            </a:r>
            <a:r>
              <a:rPr dirty="0" spc="30"/>
              <a:t>joint</a:t>
            </a:r>
            <a:r>
              <a:rPr dirty="0" spc="160"/>
              <a:t> </a:t>
            </a:r>
            <a:r>
              <a:rPr dirty="0" spc="25"/>
              <a:t>learning</a:t>
            </a: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5"/>
              <a:t>Use </a:t>
            </a:r>
            <a:r>
              <a:rPr dirty="0" spc="55"/>
              <a:t>ad </a:t>
            </a:r>
            <a:r>
              <a:rPr dirty="0" spc="25"/>
              <a:t>hoc </a:t>
            </a:r>
            <a:r>
              <a:rPr dirty="0" spc="40"/>
              <a:t>training</a:t>
            </a:r>
            <a:r>
              <a:rPr dirty="0" spc="215"/>
              <a:t> </a:t>
            </a:r>
            <a:r>
              <a:rPr dirty="0" spc="20"/>
              <a:t>objectives</a:t>
            </a:r>
          </a:p>
        </p:txBody>
      </p:sp>
      <p:sp>
        <p:nvSpPr>
          <p:cNvPr id="6" name="object 6"/>
          <p:cNvSpPr/>
          <p:nvPr/>
        </p:nvSpPr>
        <p:spPr>
          <a:xfrm>
            <a:off x="3144583" y="420408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33965" y="609841"/>
            <a:ext cx="50939" cy="50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3965" y="913498"/>
            <a:ext cx="50939" cy="50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33965" y="1217167"/>
            <a:ext cx="50939" cy="50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27660" marR="18415">
              <a:lnSpc>
                <a:spcPct val="100000"/>
              </a:lnSpc>
              <a:spcBef>
                <a:spcPts val="95"/>
              </a:spcBef>
            </a:pPr>
            <a:r>
              <a:rPr dirty="0" spc="35"/>
              <a:t>Fine </a:t>
            </a:r>
            <a:r>
              <a:rPr dirty="0" spc="50"/>
              <a:t>tune </a:t>
            </a:r>
            <a:r>
              <a:rPr dirty="0" spc="25"/>
              <a:t>network </a:t>
            </a:r>
            <a:r>
              <a:rPr dirty="0" spc="35"/>
              <a:t>with </a:t>
            </a:r>
            <a:r>
              <a:rPr dirty="0" spc="30"/>
              <a:t>softmax  </a:t>
            </a:r>
            <a:r>
              <a:rPr dirty="0" spc="5"/>
              <a:t>classifier </a:t>
            </a:r>
            <a:r>
              <a:rPr dirty="0" spc="10"/>
              <a:t>(log</a:t>
            </a:r>
            <a:r>
              <a:rPr dirty="0" spc="145"/>
              <a:t> </a:t>
            </a:r>
            <a:r>
              <a:rPr dirty="0" spc="10"/>
              <a:t>loss)</a:t>
            </a:r>
          </a:p>
          <a:p>
            <a:pPr marL="327660" marR="17780">
              <a:lnSpc>
                <a:spcPts val="1200"/>
              </a:lnSpc>
              <a:spcBef>
                <a:spcPts val="30"/>
              </a:spcBef>
            </a:pPr>
            <a:r>
              <a:rPr dirty="0" spc="35"/>
              <a:t>Train </a:t>
            </a:r>
            <a:r>
              <a:rPr dirty="0" spc="30"/>
              <a:t>post-hoc </a:t>
            </a:r>
            <a:r>
              <a:rPr dirty="0" spc="25"/>
              <a:t>linear </a:t>
            </a:r>
            <a:r>
              <a:rPr dirty="0" spc="10"/>
              <a:t>SVMs </a:t>
            </a:r>
            <a:r>
              <a:rPr dirty="0" spc="25"/>
              <a:t>(hinge  </a:t>
            </a:r>
            <a:r>
              <a:rPr dirty="0" spc="10"/>
              <a:t>loss)</a:t>
            </a:r>
          </a:p>
          <a:p>
            <a:pPr marL="327660">
              <a:lnSpc>
                <a:spcPts val="1150"/>
              </a:lnSpc>
            </a:pPr>
            <a:r>
              <a:rPr dirty="0" spc="35"/>
              <a:t>Train </a:t>
            </a:r>
            <a:r>
              <a:rPr dirty="0" spc="30"/>
              <a:t>post-hoc  </a:t>
            </a:r>
            <a:r>
              <a:rPr dirty="0" spc="25"/>
              <a:t>bounding-box</a:t>
            </a:r>
            <a:r>
              <a:rPr dirty="0" spc="35"/>
              <a:t> </a:t>
            </a:r>
            <a:r>
              <a:rPr dirty="0" spc="15"/>
              <a:t>re-</a:t>
            </a:r>
          </a:p>
          <a:p>
            <a:pPr marL="327660">
              <a:lnSpc>
                <a:spcPts val="1200"/>
              </a:lnSpc>
            </a:pPr>
            <a:r>
              <a:rPr dirty="0" spc="10"/>
              <a:t>gressors </a:t>
            </a:r>
            <a:r>
              <a:rPr dirty="0" spc="35"/>
              <a:t>(squared</a:t>
            </a:r>
            <a:r>
              <a:rPr dirty="0" spc="145"/>
              <a:t> </a:t>
            </a:r>
            <a:r>
              <a:rPr dirty="0" spc="10"/>
              <a:t>loss)</a:t>
            </a:r>
          </a:p>
          <a:p>
            <a:pPr marL="50800" marR="17780">
              <a:lnSpc>
                <a:spcPct val="102600"/>
              </a:lnSpc>
              <a:spcBef>
                <a:spcPts val="320"/>
              </a:spcBef>
            </a:pPr>
            <a:r>
              <a:rPr dirty="0" sz="1100" spc="25"/>
              <a:t>Training </a:t>
            </a:r>
            <a:r>
              <a:rPr dirty="0" sz="1100"/>
              <a:t>(</a:t>
            </a:r>
            <a:r>
              <a:rPr dirty="0" sz="1100" i="1">
                <a:latin typeface="Verdana"/>
                <a:cs typeface="Verdana"/>
              </a:rPr>
              <a:t>≈ </a:t>
            </a:r>
            <a:r>
              <a:rPr dirty="0" sz="1100" spc="-5"/>
              <a:t>3 </a:t>
            </a:r>
            <a:r>
              <a:rPr dirty="0" sz="1100" spc="30"/>
              <a:t>days) </a:t>
            </a:r>
            <a:r>
              <a:rPr dirty="0" sz="1100" spc="55"/>
              <a:t>and </a:t>
            </a:r>
            <a:r>
              <a:rPr dirty="0" sz="1100" spc="40"/>
              <a:t>testing </a:t>
            </a:r>
            <a:r>
              <a:rPr dirty="0" sz="1100" spc="10"/>
              <a:t>(47s  </a:t>
            </a:r>
            <a:r>
              <a:rPr dirty="0" sz="1100" spc="45"/>
              <a:t>per </a:t>
            </a:r>
            <a:r>
              <a:rPr dirty="0" sz="1100" spc="25"/>
              <a:t>image) </a:t>
            </a:r>
            <a:r>
              <a:rPr dirty="0" sz="1100" spc="-5"/>
              <a:t>is</a:t>
            </a:r>
            <a:r>
              <a:rPr dirty="0" sz="1100" spc="180"/>
              <a:t> </a:t>
            </a:r>
            <a:r>
              <a:rPr dirty="0" sz="1100" spc="5"/>
              <a:t>slow</a:t>
            </a:r>
            <a:r>
              <a:rPr dirty="0" baseline="27777" sz="1200" spc="7"/>
              <a:t>1</a:t>
            </a:r>
            <a:r>
              <a:rPr dirty="0" sz="1100" spc="5"/>
              <a:t>.</a:t>
            </a:r>
            <a:endParaRPr sz="11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  <a:spcBef>
                <a:spcPts val="335"/>
              </a:spcBef>
            </a:pPr>
            <a:r>
              <a:rPr dirty="0" sz="1100" spc="10"/>
              <a:t>Takes </a:t>
            </a:r>
            <a:r>
              <a:rPr dirty="0" sz="1100" spc="55"/>
              <a:t>a </a:t>
            </a:r>
            <a:r>
              <a:rPr dirty="0" sz="1100" spc="35"/>
              <a:t>lot </a:t>
            </a:r>
            <a:r>
              <a:rPr dirty="0" sz="1100" spc="-20"/>
              <a:t>of </a:t>
            </a:r>
            <a:r>
              <a:rPr dirty="0" sz="1100" spc="15"/>
              <a:t>disk</a:t>
            </a:r>
            <a:r>
              <a:rPr dirty="0" sz="1100" spc="80"/>
              <a:t> </a:t>
            </a:r>
            <a:r>
              <a:rPr dirty="0" sz="1100" spc="20"/>
              <a:t>space</a:t>
            </a:r>
            <a:endParaRPr sz="1100"/>
          </a:p>
        </p:txBody>
      </p:sp>
      <p:sp>
        <p:nvSpPr>
          <p:cNvPr id="11" name="object 11"/>
          <p:cNvSpPr/>
          <p:nvPr/>
        </p:nvSpPr>
        <p:spPr>
          <a:xfrm>
            <a:off x="3144583" y="1566735"/>
            <a:ext cx="63233" cy="63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44583" y="1948840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9994" y="2798876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5" name="object 1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05244" y="2813707"/>
            <a:ext cx="1203960" cy="2984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baseline="37037" sz="900" spc="-7">
                <a:latin typeface="Times New Roman"/>
                <a:cs typeface="Times New Roman"/>
              </a:rPr>
              <a:t>1</a:t>
            </a:r>
            <a:r>
              <a:rPr dirty="0" sz="900" spc="-5">
                <a:latin typeface="Century"/>
                <a:cs typeface="Century"/>
              </a:rPr>
              <a:t>Source: </a:t>
            </a:r>
            <a:r>
              <a:rPr dirty="0" sz="900" spc="-15" i="1">
                <a:latin typeface="Georgia"/>
                <a:cs typeface="Georgia"/>
              </a:rPr>
              <a:t>Ross</a:t>
            </a:r>
            <a:r>
              <a:rPr dirty="0" sz="900" spc="-45" i="1">
                <a:latin typeface="Georgia"/>
                <a:cs typeface="Georgia"/>
              </a:rPr>
              <a:t> </a:t>
            </a:r>
            <a:r>
              <a:rPr dirty="0" sz="900" spc="-5" i="1">
                <a:latin typeface="Georgia"/>
                <a:cs typeface="Georgia"/>
              </a:rPr>
              <a:t>Girshick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baseline="37037" sz="900" spc="-22">
                <a:latin typeface="Times New Roman"/>
                <a:cs typeface="Times New Roman"/>
              </a:rPr>
              <a:t>1</a:t>
            </a:r>
            <a:r>
              <a:rPr dirty="0" sz="900" spc="-15">
                <a:latin typeface="Century"/>
                <a:cs typeface="Century"/>
              </a:rPr>
              <a:t>Using</a:t>
            </a:r>
            <a:r>
              <a:rPr dirty="0" sz="900" spc="45">
                <a:latin typeface="Century"/>
                <a:cs typeface="Century"/>
              </a:rPr>
              <a:t> </a:t>
            </a:r>
            <a:r>
              <a:rPr dirty="0" sz="900" spc="-5">
                <a:latin typeface="Century"/>
                <a:cs typeface="Century"/>
              </a:rPr>
              <a:t>VGG-Net</a:t>
            </a:r>
            <a:endParaRPr sz="900">
              <a:latin typeface="Century"/>
              <a:cs typeface="Century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18/47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783" y="183857"/>
            <a:ext cx="354330" cy="805180"/>
            <a:chOff x="753783" y="183857"/>
            <a:chExt cx="354330" cy="80518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8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0445" y="733767"/>
              <a:ext cx="337184" cy="2552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292100" cy="379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50" spc="15">
                <a:latin typeface="Times New Roman"/>
                <a:cs typeface="Times New Roman"/>
              </a:rPr>
              <a:t>RCNN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724535" cy="269240"/>
            <a:chOff x="1381175" y="458685"/>
            <a:chExt cx="724535" cy="269240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264395" y="100849"/>
            <a:ext cx="186690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30" b="1">
                <a:latin typeface="Georgia"/>
                <a:cs typeface="Georgia"/>
              </a:rPr>
              <a:t>Region </a:t>
            </a:r>
            <a:r>
              <a:rPr dirty="0" sz="1100" spc="-40" b="1">
                <a:latin typeface="Georgia"/>
                <a:cs typeface="Georgia"/>
              </a:rPr>
              <a:t>Proposals: </a:t>
            </a:r>
            <a:r>
              <a:rPr dirty="0" sz="1100" spc="5">
                <a:latin typeface="Times New Roman"/>
                <a:cs typeface="Times New Roman"/>
              </a:rPr>
              <a:t>Selective  </a:t>
            </a:r>
            <a:r>
              <a:rPr dirty="0" sz="1100" spc="20">
                <a:latin typeface="Times New Roman"/>
                <a:cs typeface="Times New Roman"/>
              </a:rPr>
              <a:t>Search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0" name="object 2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783" y="183857"/>
            <a:ext cx="354330" cy="805180"/>
            <a:chOff x="753783" y="183857"/>
            <a:chExt cx="354330" cy="80518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8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0445" y="733767"/>
              <a:ext cx="337184" cy="2552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724535" cy="553085"/>
            <a:chOff x="1381175" y="458685"/>
            <a:chExt cx="724535" cy="553085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0393" y="840999"/>
            <a:ext cx="2286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R</a:t>
            </a:r>
            <a:r>
              <a:rPr dirty="0" sz="550" spc="15">
                <a:latin typeface="Times New Roman"/>
                <a:cs typeface="Times New Roman"/>
              </a:rPr>
              <a:t>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264395" y="100849"/>
            <a:ext cx="186690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30" b="1">
                <a:latin typeface="Georgia"/>
                <a:cs typeface="Georgia"/>
              </a:rPr>
              <a:t>Region </a:t>
            </a:r>
            <a:r>
              <a:rPr dirty="0" sz="1100" spc="-40" b="1">
                <a:latin typeface="Georgia"/>
                <a:cs typeface="Georgia"/>
              </a:rPr>
              <a:t>Proposals: </a:t>
            </a:r>
            <a:r>
              <a:rPr dirty="0" sz="1100" spc="5">
                <a:latin typeface="Times New Roman"/>
                <a:cs typeface="Times New Roman"/>
              </a:rPr>
              <a:t>Selective  </a:t>
            </a:r>
            <a:r>
              <a:rPr dirty="0" sz="1100" spc="20">
                <a:latin typeface="Times New Roman"/>
                <a:cs typeface="Times New Roman"/>
              </a:rPr>
              <a:t>Search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44583" y="568439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264395" y="482954"/>
            <a:ext cx="18129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 b="1">
                <a:latin typeface="Georgia"/>
                <a:cs typeface="Georgia"/>
              </a:rPr>
              <a:t>Feature </a:t>
            </a:r>
            <a:r>
              <a:rPr dirty="0" sz="1100" spc="-20" b="1">
                <a:latin typeface="Georgia"/>
                <a:cs typeface="Georgia"/>
              </a:rPr>
              <a:t>Extraction:</a:t>
            </a:r>
            <a:r>
              <a:rPr dirty="0" sz="1100" spc="70" b="1">
                <a:latin typeface="Georgia"/>
                <a:cs typeface="Georgia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CNNs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4" name="object 2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383" y="24643"/>
            <a:ext cx="5410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5">
                <a:latin typeface="Times New Roman"/>
                <a:cs typeface="Times New Roman"/>
              </a:rPr>
              <a:t>Region</a:t>
            </a:r>
            <a:r>
              <a:rPr dirty="0" sz="550" spc="10">
                <a:latin typeface="Times New Roman"/>
                <a:cs typeface="Times New Roman"/>
              </a:rPr>
              <a:t> proposals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3783" y="183857"/>
            <a:ext cx="354330" cy="805180"/>
            <a:chOff x="753783" y="183857"/>
            <a:chExt cx="354330" cy="805180"/>
          </a:xfrm>
        </p:grpSpPr>
        <p:sp>
          <p:nvSpPr>
            <p:cNvPr id="5" name="object 5"/>
            <p:cNvSpPr/>
            <p:nvPr/>
          </p:nvSpPr>
          <p:spPr>
            <a:xfrm>
              <a:off x="753783" y="183857"/>
              <a:ext cx="325755" cy="23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3778" y="463765"/>
              <a:ext cx="337184" cy="257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0445" y="733767"/>
              <a:ext cx="337184" cy="2552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39392" y="30993"/>
            <a:ext cx="58293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20">
                <a:latin typeface="Times New Roman"/>
                <a:cs typeface="Times New Roman"/>
              </a:rPr>
              <a:t>Feature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20">
                <a:latin typeface="Times New Roman"/>
                <a:cs typeface="Times New Roman"/>
              </a:rPr>
              <a:t>extraction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5674" y="192303"/>
            <a:ext cx="620712" cy="160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20391" y="31387"/>
            <a:ext cx="29972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>
                <a:latin typeface="Times New Roman"/>
                <a:cs typeface="Times New Roman"/>
              </a:rPr>
              <a:t>Classifier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6142" y="186753"/>
            <a:ext cx="622300" cy="160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0393" y="570997"/>
            <a:ext cx="2921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30">
                <a:latin typeface="Times New Roman"/>
                <a:cs typeface="Times New Roman"/>
              </a:rPr>
              <a:t>Pre</a:t>
            </a:r>
            <a:r>
              <a:rPr dirty="0" sz="550" spc="-15">
                <a:latin typeface="Times New Roman"/>
                <a:cs typeface="Times New Roman"/>
              </a:rPr>
              <a:t> </a:t>
            </a:r>
            <a:r>
              <a:rPr dirty="0" sz="550" spc="-5">
                <a:latin typeface="Times New Roman"/>
                <a:cs typeface="Times New Roman"/>
              </a:rPr>
              <a:t>2012</a:t>
            </a:r>
            <a:endParaRPr sz="5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1175" y="458685"/>
            <a:ext cx="724535" cy="553085"/>
            <a:chOff x="1381175" y="458685"/>
            <a:chExt cx="724535" cy="553085"/>
          </a:xfrm>
        </p:grpSpPr>
        <p:sp>
          <p:nvSpPr>
            <p:cNvPr id="14" name="object 14"/>
            <p:cNvSpPr/>
            <p:nvPr/>
          </p:nvSpPr>
          <p:spPr>
            <a:xfrm>
              <a:off x="1381175" y="458685"/>
              <a:ext cx="337819" cy="2692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50923" y="464718"/>
              <a:ext cx="354330" cy="257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82534" y="763828"/>
              <a:ext cx="656590" cy="2476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2328075" y="44156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0393" y="840999"/>
            <a:ext cx="22860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" spc="10">
                <a:latin typeface="Times New Roman"/>
                <a:cs typeface="Times New Roman"/>
              </a:rPr>
              <a:t>R</a:t>
            </a:r>
            <a:r>
              <a:rPr dirty="0" sz="550" spc="15">
                <a:latin typeface="Times New Roman"/>
                <a:cs typeface="Times New Roman"/>
              </a:rPr>
              <a:t>CNN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28075" y="729576"/>
            <a:ext cx="277177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44583" y="186321"/>
            <a:ext cx="63233" cy="63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264395" y="100849"/>
            <a:ext cx="186690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30" b="1">
                <a:latin typeface="Georgia"/>
                <a:cs typeface="Georgia"/>
              </a:rPr>
              <a:t>Region </a:t>
            </a:r>
            <a:r>
              <a:rPr dirty="0" sz="1100" spc="-40" b="1">
                <a:latin typeface="Georgia"/>
                <a:cs typeface="Georgia"/>
              </a:rPr>
              <a:t>Proposals: </a:t>
            </a:r>
            <a:r>
              <a:rPr dirty="0" sz="1100" spc="5">
                <a:latin typeface="Times New Roman"/>
                <a:cs typeface="Times New Roman"/>
              </a:rPr>
              <a:t>Selective  </a:t>
            </a:r>
            <a:r>
              <a:rPr dirty="0" sz="1100" spc="20">
                <a:latin typeface="Times New Roman"/>
                <a:cs typeface="Times New Roman"/>
              </a:rPr>
              <a:t>Search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44583" y="568439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264395" y="439176"/>
            <a:ext cx="1812925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40" b="1">
                <a:latin typeface="Georgia"/>
                <a:cs typeface="Georgia"/>
              </a:rPr>
              <a:t>Feature </a:t>
            </a:r>
            <a:r>
              <a:rPr dirty="0" sz="1100" spc="-20" b="1">
                <a:latin typeface="Georgia"/>
                <a:cs typeface="Georgia"/>
              </a:rPr>
              <a:t>Extraction:</a:t>
            </a:r>
            <a:r>
              <a:rPr dirty="0" sz="1100" spc="70" b="1">
                <a:latin typeface="Georgia"/>
                <a:cs typeface="Georgia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CNNs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40" b="1">
                <a:latin typeface="Georgia"/>
                <a:cs typeface="Georgia"/>
              </a:rPr>
              <a:t>Classifier:</a:t>
            </a:r>
            <a:r>
              <a:rPr dirty="0" sz="1100" spc="195" b="1">
                <a:latin typeface="Georgia"/>
                <a:cs typeface="Georgia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Linear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44583" y="778471"/>
            <a:ext cx="63233" cy="63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19/47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9995" y="515873"/>
            <a:ext cx="1358900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39998" y="515873"/>
            <a:ext cx="1358900" cy="1200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23214" y="1818333"/>
            <a:ext cx="3473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 b="1">
                <a:latin typeface="Georgia"/>
                <a:cs typeface="Georgia"/>
              </a:rPr>
              <a:t>T</a:t>
            </a:r>
            <a:r>
              <a:rPr dirty="0" sz="1100" spc="-50" b="1">
                <a:latin typeface="Georgia"/>
                <a:cs typeface="Georgia"/>
              </a:rPr>
              <a:t>ask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1051" y="1818333"/>
            <a:ext cx="12007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imes New Roman"/>
                <a:cs typeface="Times New Roman"/>
              </a:rPr>
              <a:t>Image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10">
                <a:latin typeface="Times New Roman"/>
                <a:cs typeface="Times New Roman"/>
              </a:rPr>
              <a:t>classification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62883" y="1818333"/>
            <a:ext cx="1067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>
                <a:latin typeface="Times New Roman"/>
                <a:cs typeface="Times New Roman"/>
              </a:rPr>
              <a:t>Object</a:t>
            </a:r>
            <a:r>
              <a:rPr dirty="0" sz="1100" spc="40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Detection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3214" y="2110865"/>
            <a:ext cx="977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40410" algn="l"/>
              </a:tabLst>
            </a:pPr>
            <a:r>
              <a:rPr dirty="0" sz="1100" b="1">
                <a:latin typeface="Georgia"/>
                <a:cs typeface="Georgia"/>
              </a:rPr>
              <a:t>Output</a:t>
            </a:r>
            <a:r>
              <a:rPr dirty="0" sz="1100" b="1">
                <a:latin typeface="Georgia"/>
                <a:cs typeface="Georgia"/>
              </a:rPr>
              <a:t>	</a:t>
            </a:r>
            <a:r>
              <a:rPr dirty="0" sz="1100" spc="55">
                <a:latin typeface="Times New Roman"/>
                <a:cs typeface="Times New Roman"/>
              </a:rPr>
              <a:t>Car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9" name="object 29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891" y="1212123"/>
            <a:ext cx="485648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25" b="1">
                <a:latin typeface="Georgia"/>
                <a:cs typeface="Georgia"/>
              </a:rPr>
              <a:t>Module </a:t>
            </a:r>
            <a:r>
              <a:rPr dirty="0" sz="1400" spc="-10" b="1">
                <a:latin typeface="Georgia"/>
                <a:cs typeface="Georgia"/>
              </a:rPr>
              <a:t>12.3 </a:t>
            </a:r>
            <a:r>
              <a:rPr dirty="0" sz="1400" spc="-70" b="1">
                <a:latin typeface="Georgia"/>
                <a:cs typeface="Georgia"/>
              </a:rPr>
              <a:t>: </a:t>
            </a:r>
            <a:r>
              <a:rPr dirty="0" sz="1400" spc="-35" b="1">
                <a:latin typeface="Georgia"/>
                <a:cs typeface="Georgia"/>
              </a:rPr>
              <a:t>Fast </a:t>
            </a:r>
            <a:r>
              <a:rPr dirty="0" sz="1400" spc="90" b="1">
                <a:latin typeface="Georgia"/>
                <a:cs typeface="Georgia"/>
              </a:rPr>
              <a:t>RCNN </a:t>
            </a:r>
            <a:r>
              <a:rPr dirty="0" sz="1400" spc="-50" b="1">
                <a:latin typeface="Georgia"/>
                <a:cs typeface="Georgia"/>
              </a:rPr>
              <a:t>model </a:t>
            </a:r>
            <a:r>
              <a:rPr dirty="0" sz="1400" spc="-75" b="1">
                <a:latin typeface="Georgia"/>
                <a:cs typeface="Georgia"/>
              </a:rPr>
              <a:t>for </a:t>
            </a:r>
            <a:r>
              <a:rPr dirty="0" sz="1400" spc="-5" b="1">
                <a:latin typeface="Georgia"/>
                <a:cs typeface="Georgia"/>
              </a:rPr>
              <a:t>object</a:t>
            </a:r>
            <a:r>
              <a:rPr dirty="0" sz="1400" spc="-50" b="1">
                <a:latin typeface="Georgia"/>
                <a:cs typeface="Georgia"/>
              </a:rPr>
              <a:t> </a:t>
            </a:r>
            <a:r>
              <a:rPr dirty="0" sz="1400" spc="-30" b="1">
                <a:latin typeface="Georgia"/>
                <a:cs typeface="Georgia"/>
              </a:rPr>
              <a:t>detection</a:t>
            </a:r>
            <a:endParaRPr sz="14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" name="object 5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90"/>
              <a:t>20</a:t>
            </a:r>
            <a:r>
              <a:rPr dirty="0" spc="90"/>
              <a:t>/47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0005" y="436130"/>
            <a:ext cx="1080011" cy="79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4583" y="731050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64395" y="645565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Suppose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7" name="object 7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0005" y="436130"/>
            <a:ext cx="1080011" cy="79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44583" y="731050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64395" y="645565"/>
            <a:ext cx="226885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99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Suppose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latin typeface="Times New Roman"/>
                <a:cs typeface="Times New Roman"/>
              </a:rPr>
              <a:t>What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is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influence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each 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resulting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r>
              <a:rPr dirty="0" sz="1100" spc="29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4583" y="1113154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0005" y="436130"/>
            <a:ext cx="1080011" cy="79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9992" y="1336150"/>
            <a:ext cx="1079997" cy="791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44583" y="731050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64395" y="645565"/>
            <a:ext cx="226885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99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Suppose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latin typeface="Times New Roman"/>
                <a:cs typeface="Times New Roman"/>
              </a:rPr>
              <a:t>What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is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influence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each 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resulting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r>
              <a:rPr dirty="0" sz="1100" spc="29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Each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35">
                <a:latin typeface="Times New Roman"/>
                <a:cs typeface="Times New Roman"/>
              </a:rPr>
              <a:t>contributes </a:t>
            </a:r>
            <a:r>
              <a:rPr dirty="0" sz="1100" spc="55">
                <a:latin typeface="Times New Roman"/>
                <a:cs typeface="Times New Roman"/>
              </a:rPr>
              <a:t>to a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10">
                <a:latin typeface="Times New Roman"/>
                <a:cs typeface="Times New Roman"/>
              </a:rPr>
              <a:t>gion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583" y="1113154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4583" y="1495272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0005" y="436130"/>
            <a:ext cx="1080011" cy="79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9992" y="1336150"/>
            <a:ext cx="1079997" cy="791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44583" y="731050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64395" y="645565"/>
            <a:ext cx="226885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99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Suppose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latin typeface="Times New Roman"/>
                <a:cs typeface="Times New Roman"/>
              </a:rPr>
              <a:t>What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is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influence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each 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resulting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r>
              <a:rPr dirty="0" sz="1100" spc="29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Each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35">
                <a:latin typeface="Times New Roman"/>
                <a:cs typeface="Times New Roman"/>
              </a:rPr>
              <a:t>contributes </a:t>
            </a:r>
            <a:r>
              <a:rPr dirty="0" sz="1100" spc="55">
                <a:latin typeface="Times New Roman"/>
                <a:cs typeface="Times New Roman"/>
              </a:rPr>
              <a:t>to a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10">
                <a:latin typeface="Times New Roman"/>
                <a:cs typeface="Times New Roman"/>
              </a:rPr>
              <a:t>gion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295"/>
              </a:spcBef>
            </a:pPr>
            <a:r>
              <a:rPr dirty="0" sz="1100" spc="25">
                <a:latin typeface="Times New Roman"/>
                <a:cs typeface="Times New Roman"/>
              </a:rPr>
              <a:t>Suppose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again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apply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3</a:t>
            </a:r>
            <a:r>
              <a:rPr dirty="0" sz="1100" spc="-170">
                <a:latin typeface="Times New Roman"/>
                <a:cs typeface="Times New Roman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280" i="1">
                <a:latin typeface="Verdana"/>
                <a:cs typeface="Verdana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3</a:t>
            </a:r>
            <a:r>
              <a:rPr dirty="0" sz="1100" spc="15">
                <a:latin typeface="Times New Roman"/>
                <a:cs typeface="Times New Roman"/>
              </a:rPr>
              <a:t> kernel 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583" y="1113154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4583" y="1495272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44583" y="1877377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0005" y="436130"/>
            <a:ext cx="1080011" cy="79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9992" y="1336150"/>
            <a:ext cx="1079997" cy="791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44583" y="731050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64395" y="645565"/>
            <a:ext cx="2269490" cy="18923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99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Suppose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latin typeface="Times New Roman"/>
                <a:cs typeface="Times New Roman"/>
              </a:rPr>
              <a:t>What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is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influence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each 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resulting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r>
              <a:rPr dirty="0" sz="1100" spc="29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Each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35">
                <a:latin typeface="Times New Roman"/>
                <a:cs typeface="Times New Roman"/>
              </a:rPr>
              <a:t>contributes </a:t>
            </a:r>
            <a:r>
              <a:rPr dirty="0" sz="1100" spc="55">
                <a:latin typeface="Times New Roman"/>
                <a:cs typeface="Times New Roman"/>
              </a:rPr>
              <a:t>to a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10">
                <a:latin typeface="Times New Roman"/>
                <a:cs typeface="Times New Roman"/>
              </a:rPr>
              <a:t>gion</a:t>
            </a:r>
            <a:endParaRPr sz="1100">
              <a:latin typeface="Times New Roman"/>
              <a:cs typeface="Times New Roman"/>
            </a:endParaRPr>
          </a:p>
          <a:p>
            <a:pPr marL="12700" marR="5715">
              <a:lnSpc>
                <a:spcPct val="102600"/>
              </a:lnSpc>
              <a:spcBef>
                <a:spcPts val="295"/>
              </a:spcBef>
            </a:pPr>
            <a:r>
              <a:rPr dirty="0" sz="1100" spc="25">
                <a:latin typeface="Times New Roman"/>
                <a:cs typeface="Times New Roman"/>
              </a:rPr>
              <a:t>Suppose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again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apply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3</a:t>
            </a:r>
            <a:r>
              <a:rPr dirty="0" sz="1100" spc="-170">
                <a:latin typeface="Times New Roman"/>
                <a:cs typeface="Times New Roman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280" i="1">
                <a:latin typeface="Verdana"/>
                <a:cs typeface="Verdana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3</a:t>
            </a:r>
            <a:r>
              <a:rPr dirty="0" sz="1100" spc="15">
                <a:latin typeface="Times New Roman"/>
                <a:cs typeface="Times New Roman"/>
              </a:rPr>
              <a:t> kernel 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">
                <a:latin typeface="Times New Roman"/>
                <a:cs typeface="Times New Roman"/>
              </a:rPr>
              <a:t>influence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original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the input</a:t>
            </a:r>
            <a:r>
              <a:rPr dirty="0" sz="1100" spc="-18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583" y="1113154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4583" y="1495272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44583" y="1877377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44583" y="2259482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0005" y="436130"/>
            <a:ext cx="1080011" cy="79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9992" y="1336150"/>
            <a:ext cx="1079997" cy="791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0031" y="2236144"/>
            <a:ext cx="1079909" cy="79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44583" y="731050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64395" y="645565"/>
            <a:ext cx="2269490" cy="18923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715">
              <a:lnSpc>
                <a:spcPct val="102699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Suppose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latin typeface="Times New Roman"/>
                <a:cs typeface="Times New Roman"/>
              </a:rPr>
              <a:t>What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is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influence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each 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resulting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r>
              <a:rPr dirty="0" sz="1100" spc="29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Each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35">
                <a:latin typeface="Times New Roman"/>
                <a:cs typeface="Times New Roman"/>
              </a:rPr>
              <a:t>contributes </a:t>
            </a:r>
            <a:r>
              <a:rPr dirty="0" sz="1100" spc="55">
                <a:latin typeface="Times New Roman"/>
                <a:cs typeface="Times New Roman"/>
              </a:rPr>
              <a:t>to a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10">
                <a:latin typeface="Times New Roman"/>
                <a:cs typeface="Times New Roman"/>
              </a:rPr>
              <a:t>gion</a:t>
            </a:r>
            <a:endParaRPr sz="1100">
              <a:latin typeface="Times New Roman"/>
              <a:cs typeface="Times New Roman"/>
            </a:endParaRPr>
          </a:p>
          <a:p>
            <a:pPr marL="12700" marR="5715">
              <a:lnSpc>
                <a:spcPct val="102600"/>
              </a:lnSpc>
              <a:spcBef>
                <a:spcPts val="295"/>
              </a:spcBef>
            </a:pPr>
            <a:r>
              <a:rPr dirty="0" sz="1100" spc="25">
                <a:latin typeface="Times New Roman"/>
                <a:cs typeface="Times New Roman"/>
              </a:rPr>
              <a:t>Suppose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again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apply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3</a:t>
            </a:r>
            <a:r>
              <a:rPr dirty="0" sz="1100" spc="-170">
                <a:latin typeface="Times New Roman"/>
                <a:cs typeface="Times New Roman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280" i="1">
                <a:latin typeface="Verdana"/>
                <a:cs typeface="Verdana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3</a:t>
            </a:r>
            <a:r>
              <a:rPr dirty="0" sz="1100" spc="15">
                <a:latin typeface="Times New Roman"/>
                <a:cs typeface="Times New Roman"/>
              </a:rPr>
              <a:t> kernel 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">
                <a:latin typeface="Times New Roman"/>
                <a:cs typeface="Times New Roman"/>
              </a:rPr>
              <a:t>influence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original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the input</a:t>
            </a:r>
            <a:r>
              <a:rPr dirty="0" sz="1100" spc="-18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44583" y="1113154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44583" y="1495272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44583" y="187737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44583" y="2259482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0005" y="436130"/>
            <a:ext cx="1080011" cy="79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9992" y="1336150"/>
            <a:ext cx="1079997" cy="791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0031" y="2236144"/>
            <a:ext cx="1079909" cy="79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44583" y="731050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64395" y="645565"/>
            <a:ext cx="2269490" cy="206438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715">
              <a:lnSpc>
                <a:spcPct val="102699"/>
              </a:lnSpc>
              <a:spcBef>
                <a:spcPts val="55"/>
              </a:spcBef>
            </a:pPr>
            <a:r>
              <a:rPr dirty="0" sz="1100" spc="25">
                <a:latin typeface="Times New Roman"/>
                <a:cs typeface="Times New Roman"/>
              </a:rPr>
              <a:t>Suppose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apply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3 </a:t>
            </a:r>
            <a:r>
              <a:rPr dirty="0" sz="1100" spc="15">
                <a:latin typeface="Times New Roman"/>
                <a:cs typeface="Times New Roman"/>
              </a:rPr>
              <a:t>kernel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an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image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latin typeface="Times New Roman"/>
                <a:cs typeface="Times New Roman"/>
              </a:rPr>
              <a:t>What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is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region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5">
                <a:latin typeface="Times New Roman"/>
                <a:cs typeface="Times New Roman"/>
              </a:rPr>
              <a:t>influence</a:t>
            </a:r>
            <a:r>
              <a:rPr dirty="0" sz="1100" spc="-25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Times New Roman"/>
                <a:cs typeface="Times New Roman"/>
              </a:rPr>
              <a:t>of</a:t>
            </a:r>
            <a:r>
              <a:rPr dirty="0" sz="1100" spc="-3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each 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0">
                <a:latin typeface="Times New Roman"/>
                <a:cs typeface="Times New Roman"/>
              </a:rPr>
              <a:t>the </a:t>
            </a:r>
            <a:r>
              <a:rPr dirty="0" sz="1100" spc="30">
                <a:latin typeface="Times New Roman"/>
                <a:cs typeface="Times New Roman"/>
              </a:rPr>
              <a:t>resulting </a:t>
            </a:r>
            <a:r>
              <a:rPr dirty="0" sz="1100" spc="65">
                <a:latin typeface="Times New Roman"/>
                <a:cs typeface="Times New Roman"/>
              </a:rPr>
              <a:t>output</a:t>
            </a:r>
            <a:r>
              <a:rPr dirty="0" sz="1100" spc="295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Each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35">
                <a:latin typeface="Times New Roman"/>
                <a:cs typeface="Times New Roman"/>
              </a:rPr>
              <a:t>contributes </a:t>
            </a:r>
            <a:r>
              <a:rPr dirty="0" sz="1100" spc="55">
                <a:latin typeface="Times New Roman"/>
                <a:cs typeface="Times New Roman"/>
              </a:rPr>
              <a:t>to a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-5">
                <a:latin typeface="Times New Roman"/>
                <a:cs typeface="Times New Roman"/>
              </a:rPr>
              <a:t>5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10">
                <a:latin typeface="Times New Roman"/>
                <a:cs typeface="Times New Roman"/>
              </a:rPr>
              <a:t>gion</a:t>
            </a:r>
            <a:endParaRPr sz="11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02600"/>
              </a:lnSpc>
              <a:spcBef>
                <a:spcPts val="295"/>
              </a:spcBef>
            </a:pPr>
            <a:r>
              <a:rPr dirty="0" sz="1100" spc="25">
                <a:latin typeface="Times New Roman"/>
                <a:cs typeface="Times New Roman"/>
              </a:rPr>
              <a:t>Suppose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imes New Roman"/>
                <a:cs typeface="Times New Roman"/>
              </a:rPr>
              <a:t>we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again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35">
                <a:latin typeface="Times New Roman"/>
                <a:cs typeface="Times New Roman"/>
              </a:rPr>
              <a:t>apply</a:t>
            </a:r>
            <a:r>
              <a:rPr dirty="0" sz="1100" spc="10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a</a:t>
            </a:r>
            <a:r>
              <a:rPr dirty="0" sz="1100" spc="1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3</a:t>
            </a:r>
            <a:r>
              <a:rPr dirty="0" sz="1100" spc="-170">
                <a:latin typeface="Times New Roman"/>
                <a:cs typeface="Times New Roman"/>
              </a:rPr>
              <a:t> </a:t>
            </a:r>
            <a:r>
              <a:rPr dirty="0" sz="1100" spc="-55" i="1">
                <a:latin typeface="Verdana"/>
                <a:cs typeface="Verdana"/>
              </a:rPr>
              <a:t>×</a:t>
            </a:r>
            <a:r>
              <a:rPr dirty="0" sz="1100" spc="-280" i="1">
                <a:latin typeface="Verdana"/>
                <a:cs typeface="Verdana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3</a:t>
            </a:r>
            <a:r>
              <a:rPr dirty="0" sz="1100" spc="15">
                <a:latin typeface="Times New Roman"/>
                <a:cs typeface="Times New Roman"/>
              </a:rPr>
              <a:t> kernel 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40">
                <a:latin typeface="Times New Roman"/>
                <a:cs typeface="Times New Roman"/>
              </a:rPr>
              <a:t>this</a:t>
            </a:r>
            <a:r>
              <a:rPr dirty="0" sz="1100" spc="145">
                <a:latin typeface="Times New Roman"/>
                <a:cs typeface="Times New Roman"/>
              </a:rPr>
              <a:t> </a:t>
            </a:r>
            <a:r>
              <a:rPr dirty="0" sz="1100" spc="55">
                <a:latin typeface="Times New Roman"/>
                <a:cs typeface="Times New Roman"/>
              </a:rPr>
              <a:t>output?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75">
                <a:latin typeface="Times New Roman"/>
                <a:cs typeface="Times New Roman"/>
              </a:rPr>
              <a:t>What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">
                <a:latin typeface="Times New Roman"/>
                <a:cs typeface="Times New Roman"/>
              </a:rPr>
              <a:t>influence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the  </a:t>
            </a:r>
            <a:r>
              <a:rPr dirty="0" sz="1100" spc="15">
                <a:latin typeface="Times New Roman"/>
                <a:cs typeface="Times New Roman"/>
              </a:rPr>
              <a:t>original </a:t>
            </a:r>
            <a:r>
              <a:rPr dirty="0" sz="1100" spc="10">
                <a:latin typeface="Times New Roman"/>
                <a:cs typeface="Times New Roman"/>
              </a:rPr>
              <a:t>pixel </a:t>
            </a:r>
            <a:r>
              <a:rPr dirty="0" sz="1100" spc="15">
                <a:latin typeface="Times New Roman"/>
                <a:cs typeface="Times New Roman"/>
              </a:rPr>
              <a:t>from </a:t>
            </a:r>
            <a:r>
              <a:rPr dirty="0" sz="1100" spc="55">
                <a:latin typeface="Times New Roman"/>
                <a:cs typeface="Times New Roman"/>
              </a:rPr>
              <a:t>the input </a:t>
            </a:r>
            <a:r>
              <a:rPr dirty="0" sz="1100" spc="25">
                <a:latin typeface="Times New Roman"/>
                <a:cs typeface="Times New Roman"/>
              </a:rPr>
              <a:t>? </a:t>
            </a:r>
            <a:r>
              <a:rPr dirty="0" sz="1100" spc="55">
                <a:latin typeface="Times New Roman"/>
                <a:cs typeface="Times New Roman"/>
              </a:rPr>
              <a:t>(a</a:t>
            </a:r>
            <a:r>
              <a:rPr dirty="0" sz="1100" spc="-100">
                <a:latin typeface="Times New Roman"/>
                <a:cs typeface="Times New Roman"/>
              </a:rPr>
              <a:t> </a:t>
            </a:r>
            <a:r>
              <a:rPr dirty="0" sz="1100">
                <a:latin typeface="Times New Roman"/>
                <a:cs typeface="Times New Roman"/>
              </a:rPr>
              <a:t>7</a:t>
            </a:r>
            <a:r>
              <a:rPr dirty="0" sz="1100" i="1">
                <a:latin typeface="Verdana"/>
                <a:cs typeface="Verdana"/>
              </a:rPr>
              <a:t>×</a:t>
            </a:r>
            <a:r>
              <a:rPr dirty="0" sz="1100">
                <a:latin typeface="Times New Roman"/>
                <a:cs typeface="Times New Roman"/>
              </a:rPr>
              <a:t>7  </a:t>
            </a:r>
            <a:r>
              <a:rPr dirty="0" sz="1100" spc="20">
                <a:latin typeface="Times New Roman"/>
                <a:cs typeface="Times New Roman"/>
              </a:rPr>
              <a:t>region)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44583" y="1113154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44583" y="1495272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44583" y="1877377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44583" y="2259482"/>
            <a:ext cx="63233" cy="63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21/47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47889" y="898715"/>
            <a:ext cx="200025" cy="877569"/>
            <a:chOff x="447889" y="898715"/>
            <a:chExt cx="200025" cy="877569"/>
          </a:xfrm>
        </p:grpSpPr>
        <p:sp>
          <p:nvSpPr>
            <p:cNvPr id="4" name="object 4"/>
            <p:cNvSpPr/>
            <p:nvPr/>
          </p:nvSpPr>
          <p:spPr>
            <a:xfrm>
              <a:off x="450420" y="1192847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w="0" h="583564">
                  <a:moveTo>
                    <a:pt x="0" y="0"/>
                  </a:moveTo>
                  <a:lnTo>
                    <a:pt x="0" y="583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0418" y="901255"/>
              <a:ext cx="194945" cy="875030"/>
            </a:xfrm>
            <a:custGeom>
              <a:avLst/>
              <a:gdLst/>
              <a:ahLst/>
              <a:cxnLst/>
              <a:rect l="l" t="t" r="r" b="b"/>
              <a:pathLst>
                <a:path w="194945" h="875030">
                  <a:moveTo>
                    <a:pt x="194398" y="0"/>
                  </a:moveTo>
                  <a:lnTo>
                    <a:pt x="0" y="291592"/>
                  </a:lnTo>
                  <a:lnTo>
                    <a:pt x="0" y="874801"/>
                  </a:lnTo>
                  <a:lnTo>
                    <a:pt x="194398" y="583209"/>
                  </a:lnTo>
                  <a:lnTo>
                    <a:pt x="1943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0420" y="901245"/>
              <a:ext cx="194945" cy="292100"/>
            </a:xfrm>
            <a:custGeom>
              <a:avLst/>
              <a:gdLst/>
              <a:ahLst/>
              <a:cxnLst/>
              <a:rect l="l" t="t" r="r" b="b"/>
              <a:pathLst>
                <a:path w="194945" h="292100">
                  <a:moveTo>
                    <a:pt x="0" y="291601"/>
                  </a:moveTo>
                  <a:lnTo>
                    <a:pt x="194404" y="0"/>
                  </a:lnTo>
                  <a:lnTo>
                    <a:pt x="0" y="291601"/>
                  </a:lnTo>
                  <a:close/>
                </a:path>
                <a:path w="194945" h="292100">
                  <a:moveTo>
                    <a:pt x="0" y="291601"/>
                  </a:moveTo>
                  <a:lnTo>
                    <a:pt x="194404" y="0"/>
                  </a:lnTo>
                </a:path>
                <a:path w="194945" h="292100">
                  <a:moveTo>
                    <a:pt x="0" y="291601"/>
                  </a:moveTo>
                  <a:lnTo>
                    <a:pt x="1944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44824" y="901245"/>
            <a:ext cx="0" cy="583565"/>
          </a:xfrm>
          <a:custGeom>
            <a:avLst/>
            <a:gdLst/>
            <a:ahLst/>
            <a:cxnLst/>
            <a:rect l="l" t="t" r="r" b="b"/>
            <a:pathLst>
              <a:path w="0" h="583565">
                <a:moveTo>
                  <a:pt x="0" y="0"/>
                </a:moveTo>
                <a:lnTo>
                  <a:pt x="0" y="583207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0420" y="1484453"/>
            <a:ext cx="194945" cy="292100"/>
          </a:xfrm>
          <a:custGeom>
            <a:avLst/>
            <a:gdLst/>
            <a:ahLst/>
            <a:cxnLst/>
            <a:rect l="l" t="t" r="r" b="b"/>
            <a:pathLst>
              <a:path w="194945" h="292100">
                <a:moveTo>
                  <a:pt x="0" y="291602"/>
                </a:moveTo>
                <a:lnTo>
                  <a:pt x="194404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473809" y="898715"/>
            <a:ext cx="200025" cy="880110"/>
            <a:chOff x="473809" y="898715"/>
            <a:chExt cx="200025" cy="880110"/>
          </a:xfrm>
        </p:grpSpPr>
        <p:sp>
          <p:nvSpPr>
            <p:cNvPr id="10" name="object 10"/>
            <p:cNvSpPr/>
            <p:nvPr/>
          </p:nvSpPr>
          <p:spPr>
            <a:xfrm>
              <a:off x="476340" y="1192847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w="0" h="583564">
                  <a:moveTo>
                    <a:pt x="0" y="0"/>
                  </a:moveTo>
                  <a:lnTo>
                    <a:pt x="0" y="0"/>
                  </a:lnTo>
                </a:path>
                <a:path w="0" h="583564">
                  <a:moveTo>
                    <a:pt x="0" y="0"/>
                  </a:moveTo>
                  <a:lnTo>
                    <a:pt x="0" y="583208"/>
                  </a:lnTo>
                </a:path>
                <a:path w="0" h="583564">
                  <a:moveTo>
                    <a:pt x="0" y="58320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6340" y="1192847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w="0" h="583564">
                  <a:moveTo>
                    <a:pt x="0" y="0"/>
                  </a:moveTo>
                  <a:lnTo>
                    <a:pt x="0" y="583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6340" y="1192847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w="0" h="583564">
                  <a:moveTo>
                    <a:pt x="0" y="0"/>
                  </a:moveTo>
                  <a:lnTo>
                    <a:pt x="0" y="583208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6340" y="901245"/>
              <a:ext cx="194945" cy="875030"/>
            </a:xfrm>
            <a:custGeom>
              <a:avLst/>
              <a:gdLst/>
              <a:ahLst/>
              <a:cxnLst/>
              <a:rect l="l" t="t" r="r" b="b"/>
              <a:pathLst>
                <a:path w="194945" h="875030">
                  <a:moveTo>
                    <a:pt x="194404" y="0"/>
                  </a:moveTo>
                  <a:lnTo>
                    <a:pt x="0" y="291601"/>
                  </a:lnTo>
                  <a:lnTo>
                    <a:pt x="0" y="874809"/>
                  </a:lnTo>
                  <a:lnTo>
                    <a:pt x="194404" y="583207"/>
                  </a:lnTo>
                  <a:lnTo>
                    <a:pt x="194404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6340" y="901245"/>
              <a:ext cx="194945" cy="875030"/>
            </a:xfrm>
            <a:custGeom>
              <a:avLst/>
              <a:gdLst/>
              <a:ahLst/>
              <a:cxnLst/>
              <a:rect l="l" t="t" r="r" b="b"/>
              <a:pathLst>
                <a:path w="194945" h="875030">
                  <a:moveTo>
                    <a:pt x="0" y="291601"/>
                  </a:moveTo>
                  <a:lnTo>
                    <a:pt x="194404" y="0"/>
                  </a:lnTo>
                  <a:lnTo>
                    <a:pt x="194404" y="583207"/>
                  </a:lnTo>
                  <a:lnTo>
                    <a:pt x="0" y="874809"/>
                  </a:lnTo>
                  <a:lnTo>
                    <a:pt x="0" y="2916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6340" y="901245"/>
              <a:ext cx="194945" cy="292100"/>
            </a:xfrm>
            <a:custGeom>
              <a:avLst/>
              <a:gdLst/>
              <a:ahLst/>
              <a:cxnLst/>
              <a:rect l="l" t="t" r="r" b="b"/>
              <a:pathLst>
                <a:path w="194945" h="292100">
                  <a:moveTo>
                    <a:pt x="194404" y="0"/>
                  </a:moveTo>
                  <a:lnTo>
                    <a:pt x="0" y="291601"/>
                  </a:lnTo>
                  <a:lnTo>
                    <a:pt x="194404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6340" y="901245"/>
              <a:ext cx="194945" cy="292100"/>
            </a:xfrm>
            <a:custGeom>
              <a:avLst/>
              <a:gdLst/>
              <a:ahLst/>
              <a:cxnLst/>
              <a:rect l="l" t="t" r="r" b="b"/>
              <a:pathLst>
                <a:path w="194945" h="292100">
                  <a:moveTo>
                    <a:pt x="0" y="291601"/>
                  </a:moveTo>
                  <a:lnTo>
                    <a:pt x="194404" y="0"/>
                  </a:lnTo>
                  <a:lnTo>
                    <a:pt x="0" y="291601"/>
                  </a:lnTo>
                  <a:close/>
                </a:path>
                <a:path w="194945" h="292100">
                  <a:moveTo>
                    <a:pt x="0" y="291601"/>
                  </a:moveTo>
                  <a:lnTo>
                    <a:pt x="194404" y="0"/>
                  </a:lnTo>
                </a:path>
                <a:path w="194945" h="292100">
                  <a:moveTo>
                    <a:pt x="0" y="291601"/>
                  </a:moveTo>
                  <a:lnTo>
                    <a:pt x="1944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670744" y="901245"/>
            <a:ext cx="0" cy="583565"/>
          </a:xfrm>
          <a:custGeom>
            <a:avLst/>
            <a:gdLst/>
            <a:ahLst/>
            <a:cxnLst/>
            <a:rect l="l" t="t" r="r" b="b"/>
            <a:pathLst>
              <a:path w="0" h="583565">
                <a:moveTo>
                  <a:pt x="0" y="0"/>
                </a:moveTo>
                <a:lnTo>
                  <a:pt x="0" y="583207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6340" y="1484453"/>
            <a:ext cx="194945" cy="292100"/>
          </a:xfrm>
          <a:custGeom>
            <a:avLst/>
            <a:gdLst/>
            <a:ahLst/>
            <a:cxnLst/>
            <a:rect l="l" t="t" r="r" b="b"/>
            <a:pathLst>
              <a:path w="194945" h="292100">
                <a:moveTo>
                  <a:pt x="0" y="291602"/>
                </a:moveTo>
                <a:lnTo>
                  <a:pt x="194404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99729" y="898715"/>
            <a:ext cx="200025" cy="880110"/>
            <a:chOff x="499729" y="898715"/>
            <a:chExt cx="200025" cy="880110"/>
          </a:xfrm>
        </p:grpSpPr>
        <p:sp>
          <p:nvSpPr>
            <p:cNvPr id="20" name="object 20"/>
            <p:cNvSpPr/>
            <p:nvPr/>
          </p:nvSpPr>
          <p:spPr>
            <a:xfrm>
              <a:off x="502260" y="1192847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w="0" h="583564">
                  <a:moveTo>
                    <a:pt x="0" y="0"/>
                  </a:moveTo>
                  <a:lnTo>
                    <a:pt x="0" y="0"/>
                  </a:lnTo>
                </a:path>
                <a:path w="0" h="583564">
                  <a:moveTo>
                    <a:pt x="0" y="0"/>
                  </a:moveTo>
                  <a:lnTo>
                    <a:pt x="0" y="583208"/>
                  </a:lnTo>
                </a:path>
                <a:path w="0" h="583564">
                  <a:moveTo>
                    <a:pt x="0" y="583208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2260" y="1192847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w="0" h="583564">
                  <a:moveTo>
                    <a:pt x="0" y="0"/>
                  </a:moveTo>
                  <a:lnTo>
                    <a:pt x="0" y="583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2260" y="1192847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w="0" h="583564">
                  <a:moveTo>
                    <a:pt x="0" y="0"/>
                  </a:moveTo>
                  <a:lnTo>
                    <a:pt x="0" y="583208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02260" y="901245"/>
              <a:ext cx="194945" cy="875030"/>
            </a:xfrm>
            <a:custGeom>
              <a:avLst/>
              <a:gdLst/>
              <a:ahLst/>
              <a:cxnLst/>
              <a:rect l="l" t="t" r="r" b="b"/>
              <a:pathLst>
                <a:path w="194945" h="875030">
                  <a:moveTo>
                    <a:pt x="194404" y="0"/>
                  </a:moveTo>
                  <a:lnTo>
                    <a:pt x="0" y="291601"/>
                  </a:lnTo>
                  <a:lnTo>
                    <a:pt x="0" y="874809"/>
                  </a:lnTo>
                  <a:lnTo>
                    <a:pt x="194404" y="583207"/>
                  </a:lnTo>
                  <a:lnTo>
                    <a:pt x="194404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2260" y="901245"/>
              <a:ext cx="194945" cy="875030"/>
            </a:xfrm>
            <a:custGeom>
              <a:avLst/>
              <a:gdLst/>
              <a:ahLst/>
              <a:cxnLst/>
              <a:rect l="l" t="t" r="r" b="b"/>
              <a:pathLst>
                <a:path w="194945" h="875030">
                  <a:moveTo>
                    <a:pt x="0" y="291601"/>
                  </a:moveTo>
                  <a:lnTo>
                    <a:pt x="194404" y="0"/>
                  </a:lnTo>
                  <a:lnTo>
                    <a:pt x="194404" y="583207"/>
                  </a:lnTo>
                  <a:lnTo>
                    <a:pt x="0" y="874809"/>
                  </a:lnTo>
                  <a:lnTo>
                    <a:pt x="0" y="2916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2260" y="901245"/>
              <a:ext cx="194945" cy="292100"/>
            </a:xfrm>
            <a:custGeom>
              <a:avLst/>
              <a:gdLst/>
              <a:ahLst/>
              <a:cxnLst/>
              <a:rect l="l" t="t" r="r" b="b"/>
              <a:pathLst>
                <a:path w="194945" h="292100">
                  <a:moveTo>
                    <a:pt x="194404" y="0"/>
                  </a:moveTo>
                  <a:lnTo>
                    <a:pt x="0" y="291601"/>
                  </a:lnTo>
                  <a:lnTo>
                    <a:pt x="194404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2260" y="901245"/>
              <a:ext cx="194945" cy="292100"/>
            </a:xfrm>
            <a:custGeom>
              <a:avLst/>
              <a:gdLst/>
              <a:ahLst/>
              <a:cxnLst/>
              <a:rect l="l" t="t" r="r" b="b"/>
              <a:pathLst>
                <a:path w="194945" h="292100">
                  <a:moveTo>
                    <a:pt x="0" y="291601"/>
                  </a:moveTo>
                  <a:lnTo>
                    <a:pt x="194404" y="0"/>
                  </a:lnTo>
                  <a:lnTo>
                    <a:pt x="0" y="291601"/>
                  </a:lnTo>
                  <a:close/>
                </a:path>
                <a:path w="194945" h="292100">
                  <a:moveTo>
                    <a:pt x="0" y="291601"/>
                  </a:moveTo>
                  <a:lnTo>
                    <a:pt x="194404" y="0"/>
                  </a:lnTo>
                </a:path>
                <a:path w="194945" h="292100">
                  <a:moveTo>
                    <a:pt x="0" y="291601"/>
                  </a:moveTo>
                  <a:lnTo>
                    <a:pt x="1944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696664" y="901245"/>
            <a:ext cx="0" cy="583565"/>
          </a:xfrm>
          <a:custGeom>
            <a:avLst/>
            <a:gdLst/>
            <a:ahLst/>
            <a:cxnLst/>
            <a:rect l="l" t="t" r="r" b="b"/>
            <a:pathLst>
              <a:path w="0" h="583565">
                <a:moveTo>
                  <a:pt x="0" y="0"/>
                </a:moveTo>
                <a:lnTo>
                  <a:pt x="0" y="583207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2259" y="1484453"/>
            <a:ext cx="194945" cy="292100"/>
          </a:xfrm>
          <a:custGeom>
            <a:avLst/>
            <a:gdLst/>
            <a:ahLst/>
            <a:cxnLst/>
            <a:rect l="l" t="t" r="r" b="b"/>
            <a:pathLst>
              <a:path w="194945" h="292100">
                <a:moveTo>
                  <a:pt x="0" y="291602"/>
                </a:moveTo>
                <a:lnTo>
                  <a:pt x="194404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86549" y="1753476"/>
            <a:ext cx="21590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 rot="18420000">
            <a:off x="532678" y="1144025"/>
            <a:ext cx="111391" cy="5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5"/>
              </a:lnSpc>
            </a:pPr>
            <a:r>
              <a:rPr dirty="0" sz="400" spc="55">
                <a:latin typeface="Times New Roman"/>
                <a:cs typeface="Times New Roman"/>
              </a:rPr>
              <a:t>224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7938" y="1390635"/>
            <a:ext cx="78740" cy="123189"/>
          </a:xfrm>
          <a:prstGeom prst="rect">
            <a:avLst/>
          </a:prstGeom>
        </p:spPr>
        <p:txBody>
          <a:bodyPr wrap="square" lIns="0" tIns="127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400">
                <a:latin typeface="Times New Roman"/>
                <a:cs typeface="Times New Roman"/>
              </a:rPr>
              <a:t>224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68829" y="901245"/>
            <a:ext cx="0" cy="583565"/>
          </a:xfrm>
          <a:custGeom>
            <a:avLst/>
            <a:gdLst/>
            <a:ahLst/>
            <a:cxnLst/>
            <a:rect l="l" t="t" r="r" b="b"/>
            <a:pathLst>
              <a:path w="0" h="583565">
                <a:moveTo>
                  <a:pt x="0" y="0"/>
                </a:moveTo>
                <a:lnTo>
                  <a:pt x="0" y="583207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33629" y="901245"/>
            <a:ext cx="0" cy="583565"/>
          </a:xfrm>
          <a:custGeom>
            <a:avLst/>
            <a:gdLst/>
            <a:ahLst/>
            <a:cxnLst/>
            <a:rect l="l" t="t" r="r" b="b"/>
            <a:pathLst>
              <a:path w="0" h="583565">
                <a:moveTo>
                  <a:pt x="0" y="0"/>
                </a:moveTo>
                <a:lnTo>
                  <a:pt x="0" y="583207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4" name="object 34"/>
          <p:cNvGrpSpPr/>
          <p:nvPr/>
        </p:nvGrpSpPr>
        <p:grpSpPr>
          <a:xfrm>
            <a:off x="707083" y="898705"/>
            <a:ext cx="329565" cy="880110"/>
            <a:chOff x="707083" y="898705"/>
            <a:chExt cx="329565" cy="880110"/>
          </a:xfrm>
        </p:grpSpPr>
        <p:sp>
          <p:nvSpPr>
            <p:cNvPr id="35" name="object 35"/>
            <p:cNvSpPr/>
            <p:nvPr/>
          </p:nvSpPr>
          <p:spPr>
            <a:xfrm>
              <a:off x="709623" y="1192847"/>
              <a:ext cx="65405" cy="583565"/>
            </a:xfrm>
            <a:custGeom>
              <a:avLst/>
              <a:gdLst/>
              <a:ahLst/>
              <a:cxnLst/>
              <a:rect l="l" t="t" r="r" b="b"/>
              <a:pathLst>
                <a:path w="65404" h="583564">
                  <a:moveTo>
                    <a:pt x="64801" y="0"/>
                  </a:moveTo>
                  <a:lnTo>
                    <a:pt x="0" y="0"/>
                  </a:lnTo>
                  <a:lnTo>
                    <a:pt x="0" y="583208"/>
                  </a:lnTo>
                  <a:lnTo>
                    <a:pt x="64801" y="583208"/>
                  </a:lnTo>
                  <a:lnTo>
                    <a:pt x="6480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09612" y="901255"/>
              <a:ext cx="259715" cy="875030"/>
            </a:xfrm>
            <a:custGeom>
              <a:avLst/>
              <a:gdLst/>
              <a:ahLst/>
              <a:cxnLst/>
              <a:rect l="l" t="t" r="r" b="b"/>
              <a:pathLst>
                <a:path w="259715" h="875030">
                  <a:moveTo>
                    <a:pt x="259207" y="0"/>
                  </a:moveTo>
                  <a:lnTo>
                    <a:pt x="194411" y="0"/>
                  </a:lnTo>
                  <a:lnTo>
                    <a:pt x="0" y="291592"/>
                  </a:lnTo>
                  <a:lnTo>
                    <a:pt x="64808" y="291592"/>
                  </a:lnTo>
                  <a:lnTo>
                    <a:pt x="64808" y="874801"/>
                  </a:lnTo>
                  <a:lnTo>
                    <a:pt x="259207" y="583209"/>
                  </a:lnTo>
                  <a:lnTo>
                    <a:pt x="25920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9623" y="901245"/>
              <a:ext cx="259715" cy="875030"/>
            </a:xfrm>
            <a:custGeom>
              <a:avLst/>
              <a:gdLst/>
              <a:ahLst/>
              <a:cxnLst/>
              <a:rect l="l" t="t" r="r" b="b"/>
              <a:pathLst>
                <a:path w="259715" h="875030">
                  <a:moveTo>
                    <a:pt x="0" y="291601"/>
                  </a:moveTo>
                  <a:lnTo>
                    <a:pt x="64801" y="291601"/>
                  </a:lnTo>
                  <a:lnTo>
                    <a:pt x="259205" y="0"/>
                  </a:lnTo>
                  <a:lnTo>
                    <a:pt x="194404" y="0"/>
                  </a:lnTo>
                  <a:lnTo>
                    <a:pt x="0" y="291601"/>
                  </a:lnTo>
                  <a:close/>
                </a:path>
                <a:path w="259715" h="875030">
                  <a:moveTo>
                    <a:pt x="64801" y="291601"/>
                  </a:moveTo>
                  <a:lnTo>
                    <a:pt x="259205" y="0"/>
                  </a:lnTo>
                </a:path>
                <a:path w="259715" h="875030">
                  <a:moveTo>
                    <a:pt x="0" y="291601"/>
                  </a:moveTo>
                  <a:lnTo>
                    <a:pt x="194404" y="0"/>
                  </a:lnTo>
                </a:path>
                <a:path w="259715" h="875030">
                  <a:moveTo>
                    <a:pt x="64801" y="874809"/>
                  </a:moveTo>
                  <a:lnTo>
                    <a:pt x="259205" y="583207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74424" y="1191582"/>
              <a:ext cx="66675" cy="584835"/>
            </a:xfrm>
            <a:custGeom>
              <a:avLst/>
              <a:gdLst/>
              <a:ahLst/>
              <a:cxnLst/>
              <a:rect l="l" t="t" r="r" b="b"/>
              <a:pathLst>
                <a:path w="66675" h="584835">
                  <a:moveTo>
                    <a:pt x="0" y="0"/>
                  </a:moveTo>
                  <a:lnTo>
                    <a:pt x="64800" y="0"/>
                  </a:lnTo>
                </a:path>
                <a:path w="66675" h="584835">
                  <a:moveTo>
                    <a:pt x="66066" y="1265"/>
                  </a:moveTo>
                  <a:lnTo>
                    <a:pt x="66066" y="58447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73159" y="1192847"/>
              <a:ext cx="0" cy="583565"/>
            </a:xfrm>
            <a:custGeom>
              <a:avLst/>
              <a:gdLst/>
              <a:ahLst/>
              <a:cxnLst/>
              <a:rect l="l" t="t" r="r" b="b"/>
              <a:pathLst>
                <a:path w="0" h="583564">
                  <a:moveTo>
                    <a:pt x="0" y="0"/>
                  </a:moveTo>
                  <a:lnTo>
                    <a:pt x="0" y="58320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74424" y="1192847"/>
              <a:ext cx="65405" cy="583565"/>
            </a:xfrm>
            <a:custGeom>
              <a:avLst/>
              <a:gdLst/>
              <a:ahLst/>
              <a:cxnLst/>
              <a:rect l="l" t="t" r="r" b="b"/>
              <a:pathLst>
                <a:path w="65405" h="583564">
                  <a:moveTo>
                    <a:pt x="64800" y="0"/>
                  </a:moveTo>
                  <a:lnTo>
                    <a:pt x="0" y="0"/>
                  </a:lnTo>
                  <a:lnTo>
                    <a:pt x="0" y="583208"/>
                  </a:lnTo>
                  <a:lnTo>
                    <a:pt x="64800" y="583208"/>
                  </a:lnTo>
                  <a:lnTo>
                    <a:pt x="64800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74424" y="1192847"/>
              <a:ext cx="65405" cy="583565"/>
            </a:xfrm>
            <a:custGeom>
              <a:avLst/>
              <a:gdLst/>
              <a:ahLst/>
              <a:cxnLst/>
              <a:rect l="l" t="t" r="r" b="b"/>
              <a:pathLst>
                <a:path w="65405" h="583564">
                  <a:moveTo>
                    <a:pt x="0" y="0"/>
                  </a:moveTo>
                  <a:lnTo>
                    <a:pt x="64800" y="0"/>
                  </a:lnTo>
                  <a:lnTo>
                    <a:pt x="64800" y="583208"/>
                  </a:lnTo>
                  <a:lnTo>
                    <a:pt x="0" y="583208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39225" y="901245"/>
              <a:ext cx="194945" cy="875030"/>
            </a:xfrm>
            <a:custGeom>
              <a:avLst/>
              <a:gdLst/>
              <a:ahLst/>
              <a:cxnLst/>
              <a:rect l="l" t="t" r="r" b="b"/>
              <a:pathLst>
                <a:path w="194944" h="875030">
                  <a:moveTo>
                    <a:pt x="194404" y="0"/>
                  </a:moveTo>
                  <a:lnTo>
                    <a:pt x="0" y="291601"/>
                  </a:lnTo>
                  <a:lnTo>
                    <a:pt x="0" y="874809"/>
                  </a:lnTo>
                  <a:lnTo>
                    <a:pt x="194404" y="583207"/>
                  </a:lnTo>
                  <a:lnTo>
                    <a:pt x="194404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39225" y="901245"/>
              <a:ext cx="194945" cy="875030"/>
            </a:xfrm>
            <a:custGeom>
              <a:avLst/>
              <a:gdLst/>
              <a:ahLst/>
              <a:cxnLst/>
              <a:rect l="l" t="t" r="r" b="b"/>
              <a:pathLst>
                <a:path w="194944" h="875030">
                  <a:moveTo>
                    <a:pt x="0" y="291601"/>
                  </a:moveTo>
                  <a:lnTo>
                    <a:pt x="194404" y="0"/>
                  </a:lnTo>
                  <a:lnTo>
                    <a:pt x="194404" y="583207"/>
                  </a:lnTo>
                  <a:lnTo>
                    <a:pt x="0" y="874809"/>
                  </a:lnTo>
                  <a:lnTo>
                    <a:pt x="0" y="2916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74424" y="901245"/>
              <a:ext cx="259715" cy="292100"/>
            </a:xfrm>
            <a:custGeom>
              <a:avLst/>
              <a:gdLst/>
              <a:ahLst/>
              <a:cxnLst/>
              <a:rect l="l" t="t" r="r" b="b"/>
              <a:pathLst>
                <a:path w="259715" h="292100">
                  <a:moveTo>
                    <a:pt x="259205" y="0"/>
                  </a:moveTo>
                  <a:lnTo>
                    <a:pt x="194404" y="0"/>
                  </a:lnTo>
                  <a:lnTo>
                    <a:pt x="0" y="291601"/>
                  </a:lnTo>
                  <a:lnTo>
                    <a:pt x="64800" y="291601"/>
                  </a:lnTo>
                  <a:lnTo>
                    <a:pt x="259205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74424" y="901245"/>
              <a:ext cx="259715" cy="875030"/>
            </a:xfrm>
            <a:custGeom>
              <a:avLst/>
              <a:gdLst/>
              <a:ahLst/>
              <a:cxnLst/>
              <a:rect l="l" t="t" r="r" b="b"/>
              <a:pathLst>
                <a:path w="259715" h="875030">
                  <a:moveTo>
                    <a:pt x="0" y="291601"/>
                  </a:moveTo>
                  <a:lnTo>
                    <a:pt x="64800" y="291601"/>
                  </a:lnTo>
                  <a:lnTo>
                    <a:pt x="259205" y="0"/>
                  </a:lnTo>
                  <a:lnTo>
                    <a:pt x="194404" y="0"/>
                  </a:lnTo>
                  <a:lnTo>
                    <a:pt x="0" y="291601"/>
                  </a:lnTo>
                  <a:close/>
                </a:path>
                <a:path w="259715" h="875030">
                  <a:moveTo>
                    <a:pt x="64800" y="291601"/>
                  </a:moveTo>
                  <a:lnTo>
                    <a:pt x="259205" y="0"/>
                  </a:lnTo>
                </a:path>
                <a:path w="259715" h="875030">
                  <a:moveTo>
                    <a:pt x="0" y="291601"/>
                  </a:moveTo>
                  <a:lnTo>
                    <a:pt x="194404" y="0"/>
                  </a:lnTo>
                </a:path>
                <a:path w="259715" h="875030">
                  <a:moveTo>
                    <a:pt x="64800" y="874809"/>
                  </a:moveTo>
                  <a:lnTo>
                    <a:pt x="259205" y="583207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672401" y="1759750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 rot="18420000">
            <a:off x="869635" y="1144025"/>
            <a:ext cx="111391" cy="5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5"/>
              </a:lnSpc>
            </a:pPr>
            <a:r>
              <a:rPr dirty="0" sz="400" spc="55">
                <a:latin typeface="Times New Roman"/>
                <a:cs typeface="Times New Roman"/>
              </a:rPr>
              <a:t>224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4894" y="1390635"/>
            <a:ext cx="78740" cy="123189"/>
          </a:xfrm>
          <a:prstGeom prst="rect">
            <a:avLst/>
          </a:prstGeom>
        </p:spPr>
        <p:txBody>
          <a:bodyPr wrap="square" lIns="0" tIns="127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400">
                <a:latin typeface="Times New Roman"/>
                <a:cs typeface="Times New Roman"/>
              </a:rPr>
              <a:t>224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4424" y="1192847"/>
            <a:ext cx="6540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r>
              <a:rPr dirty="0" sz="400" spc="55">
                <a:latin typeface="Times New Roman"/>
                <a:cs typeface="Times New Roman"/>
              </a:rPr>
              <a:t>64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251359" y="982895"/>
            <a:ext cx="0" cy="492759"/>
          </a:xfrm>
          <a:custGeom>
            <a:avLst/>
            <a:gdLst/>
            <a:ahLst/>
            <a:cxnLst/>
            <a:rect l="l" t="t" r="r" b="b"/>
            <a:pathLst>
              <a:path w="0" h="492759">
                <a:moveTo>
                  <a:pt x="0" y="0"/>
                </a:moveTo>
                <a:lnTo>
                  <a:pt x="0" y="492486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1044058" y="980364"/>
            <a:ext cx="210185" cy="708025"/>
            <a:chOff x="1044058" y="980364"/>
            <a:chExt cx="210185" cy="708025"/>
          </a:xfrm>
        </p:grpSpPr>
        <p:sp>
          <p:nvSpPr>
            <p:cNvPr id="52" name="object 52"/>
            <p:cNvSpPr/>
            <p:nvPr/>
          </p:nvSpPr>
          <p:spPr>
            <a:xfrm>
              <a:off x="1111389" y="982895"/>
              <a:ext cx="140335" cy="702945"/>
            </a:xfrm>
            <a:custGeom>
              <a:avLst/>
              <a:gdLst/>
              <a:ahLst/>
              <a:cxnLst/>
              <a:rect l="l" t="t" r="r" b="b"/>
              <a:pathLst>
                <a:path w="140334" h="702944">
                  <a:moveTo>
                    <a:pt x="139970" y="0"/>
                  </a:moveTo>
                  <a:lnTo>
                    <a:pt x="0" y="209952"/>
                  </a:lnTo>
                  <a:lnTo>
                    <a:pt x="0" y="702439"/>
                  </a:lnTo>
                  <a:lnTo>
                    <a:pt x="139970" y="492486"/>
                  </a:lnTo>
                  <a:lnTo>
                    <a:pt x="139970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44058" y="980364"/>
              <a:ext cx="209832" cy="2150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11389" y="1475382"/>
              <a:ext cx="140335" cy="210185"/>
            </a:xfrm>
            <a:custGeom>
              <a:avLst/>
              <a:gdLst/>
              <a:ahLst/>
              <a:cxnLst/>
              <a:rect l="l" t="t" r="r" b="b"/>
              <a:pathLst>
                <a:path w="140334" h="210185">
                  <a:moveTo>
                    <a:pt x="0" y="209952"/>
                  </a:moveTo>
                  <a:lnTo>
                    <a:pt x="13997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 rot="18420000">
            <a:off x="1144119" y="1146849"/>
            <a:ext cx="95478" cy="44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0"/>
              </a:lnSpc>
            </a:pPr>
            <a:r>
              <a:rPr dirty="0" sz="350" spc="40">
                <a:latin typeface="Times New Roman"/>
                <a:cs typeface="Times New Roman"/>
              </a:rPr>
              <a:t>112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05116" y="1332798"/>
            <a:ext cx="71120" cy="10922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>
                <a:latin typeface="Times New Roman"/>
                <a:cs typeface="Times New Roman"/>
              </a:rPr>
              <a:t>112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653124" y="982895"/>
            <a:ext cx="0" cy="492759"/>
          </a:xfrm>
          <a:custGeom>
            <a:avLst/>
            <a:gdLst/>
            <a:ahLst/>
            <a:cxnLst/>
            <a:rect l="l" t="t" r="r" b="b"/>
            <a:pathLst>
              <a:path w="0" h="492759">
                <a:moveTo>
                  <a:pt x="0" y="0"/>
                </a:moveTo>
                <a:lnTo>
                  <a:pt x="0" y="492486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1257891" y="980355"/>
            <a:ext cx="398145" cy="708025"/>
            <a:chOff x="1257891" y="980355"/>
            <a:chExt cx="398145" cy="708025"/>
          </a:xfrm>
        </p:grpSpPr>
        <p:sp>
          <p:nvSpPr>
            <p:cNvPr id="59" name="object 59"/>
            <p:cNvSpPr/>
            <p:nvPr/>
          </p:nvSpPr>
          <p:spPr>
            <a:xfrm>
              <a:off x="1260431" y="1192847"/>
              <a:ext cx="123189" cy="492759"/>
            </a:xfrm>
            <a:custGeom>
              <a:avLst/>
              <a:gdLst/>
              <a:ahLst/>
              <a:cxnLst/>
              <a:rect l="l" t="t" r="r" b="b"/>
              <a:pathLst>
                <a:path w="123190" h="492760">
                  <a:moveTo>
                    <a:pt x="123121" y="0"/>
                  </a:moveTo>
                  <a:lnTo>
                    <a:pt x="0" y="0"/>
                  </a:lnTo>
                  <a:lnTo>
                    <a:pt x="0" y="492486"/>
                  </a:lnTo>
                  <a:lnTo>
                    <a:pt x="123121" y="492486"/>
                  </a:lnTo>
                  <a:lnTo>
                    <a:pt x="12312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260424" y="982903"/>
              <a:ext cx="263525" cy="702945"/>
            </a:xfrm>
            <a:custGeom>
              <a:avLst/>
              <a:gdLst/>
              <a:ahLst/>
              <a:cxnLst/>
              <a:rect l="l" t="t" r="r" b="b"/>
              <a:pathLst>
                <a:path w="263525" h="702944">
                  <a:moveTo>
                    <a:pt x="263093" y="0"/>
                  </a:moveTo>
                  <a:lnTo>
                    <a:pt x="139966" y="0"/>
                  </a:lnTo>
                  <a:lnTo>
                    <a:pt x="0" y="209943"/>
                  </a:lnTo>
                  <a:lnTo>
                    <a:pt x="123126" y="209943"/>
                  </a:lnTo>
                  <a:lnTo>
                    <a:pt x="123126" y="702437"/>
                  </a:lnTo>
                  <a:lnTo>
                    <a:pt x="263093" y="492480"/>
                  </a:lnTo>
                  <a:lnTo>
                    <a:pt x="263093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260431" y="982895"/>
              <a:ext cx="263525" cy="702945"/>
            </a:xfrm>
            <a:custGeom>
              <a:avLst/>
              <a:gdLst/>
              <a:ahLst/>
              <a:cxnLst/>
              <a:rect l="l" t="t" r="r" b="b"/>
              <a:pathLst>
                <a:path w="263525" h="702944">
                  <a:moveTo>
                    <a:pt x="0" y="209952"/>
                  </a:moveTo>
                  <a:lnTo>
                    <a:pt x="123121" y="209952"/>
                  </a:lnTo>
                  <a:lnTo>
                    <a:pt x="263091" y="0"/>
                  </a:lnTo>
                  <a:lnTo>
                    <a:pt x="139970" y="0"/>
                  </a:lnTo>
                  <a:lnTo>
                    <a:pt x="0" y="209952"/>
                  </a:lnTo>
                  <a:close/>
                </a:path>
                <a:path w="263525" h="702944">
                  <a:moveTo>
                    <a:pt x="123121" y="209952"/>
                  </a:moveTo>
                  <a:lnTo>
                    <a:pt x="263091" y="0"/>
                  </a:lnTo>
                </a:path>
                <a:path w="263525" h="702944">
                  <a:moveTo>
                    <a:pt x="0" y="209952"/>
                  </a:moveTo>
                  <a:lnTo>
                    <a:pt x="139970" y="0"/>
                  </a:lnTo>
                </a:path>
                <a:path w="263525" h="702944">
                  <a:moveTo>
                    <a:pt x="263091" y="0"/>
                  </a:moveTo>
                  <a:lnTo>
                    <a:pt x="263091" y="492486"/>
                  </a:lnTo>
                </a:path>
                <a:path w="263525" h="702944">
                  <a:moveTo>
                    <a:pt x="123121" y="702439"/>
                  </a:moveTo>
                  <a:lnTo>
                    <a:pt x="263091" y="492486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388767" y="1191582"/>
              <a:ext cx="125730" cy="494030"/>
            </a:xfrm>
            <a:custGeom>
              <a:avLst/>
              <a:gdLst/>
              <a:ahLst/>
              <a:cxnLst/>
              <a:rect l="l" t="t" r="r" b="b"/>
              <a:pathLst>
                <a:path w="125730" h="494030">
                  <a:moveTo>
                    <a:pt x="1265" y="0"/>
                  </a:moveTo>
                  <a:lnTo>
                    <a:pt x="124386" y="0"/>
                  </a:lnTo>
                </a:path>
                <a:path w="125730" h="494030">
                  <a:moveTo>
                    <a:pt x="125652" y="1265"/>
                  </a:moveTo>
                  <a:lnTo>
                    <a:pt x="125652" y="493752"/>
                  </a:lnTo>
                </a:path>
                <a:path w="125730" h="494030">
                  <a:moveTo>
                    <a:pt x="0" y="1265"/>
                  </a:moveTo>
                  <a:lnTo>
                    <a:pt x="0" y="49375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390032" y="1192847"/>
              <a:ext cx="123189" cy="492759"/>
            </a:xfrm>
            <a:custGeom>
              <a:avLst/>
              <a:gdLst/>
              <a:ahLst/>
              <a:cxnLst/>
              <a:rect l="l" t="t" r="r" b="b"/>
              <a:pathLst>
                <a:path w="123190" h="492760">
                  <a:moveTo>
                    <a:pt x="123121" y="0"/>
                  </a:moveTo>
                  <a:lnTo>
                    <a:pt x="0" y="0"/>
                  </a:lnTo>
                  <a:lnTo>
                    <a:pt x="0" y="492486"/>
                  </a:lnTo>
                  <a:lnTo>
                    <a:pt x="123121" y="492486"/>
                  </a:lnTo>
                  <a:lnTo>
                    <a:pt x="123121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390032" y="1192847"/>
              <a:ext cx="123189" cy="492759"/>
            </a:xfrm>
            <a:custGeom>
              <a:avLst/>
              <a:gdLst/>
              <a:ahLst/>
              <a:cxnLst/>
              <a:rect l="l" t="t" r="r" b="b"/>
              <a:pathLst>
                <a:path w="123190" h="492760">
                  <a:moveTo>
                    <a:pt x="0" y="0"/>
                  </a:moveTo>
                  <a:lnTo>
                    <a:pt x="123121" y="0"/>
                  </a:lnTo>
                  <a:lnTo>
                    <a:pt x="123121" y="492486"/>
                  </a:lnTo>
                  <a:lnTo>
                    <a:pt x="0" y="492486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513154" y="982895"/>
              <a:ext cx="140335" cy="702945"/>
            </a:xfrm>
            <a:custGeom>
              <a:avLst/>
              <a:gdLst/>
              <a:ahLst/>
              <a:cxnLst/>
              <a:rect l="l" t="t" r="r" b="b"/>
              <a:pathLst>
                <a:path w="140335" h="702944">
                  <a:moveTo>
                    <a:pt x="139970" y="0"/>
                  </a:moveTo>
                  <a:lnTo>
                    <a:pt x="0" y="209952"/>
                  </a:lnTo>
                  <a:lnTo>
                    <a:pt x="0" y="702439"/>
                  </a:lnTo>
                  <a:lnTo>
                    <a:pt x="139970" y="492486"/>
                  </a:lnTo>
                  <a:lnTo>
                    <a:pt x="13997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513154" y="982895"/>
              <a:ext cx="140335" cy="702945"/>
            </a:xfrm>
            <a:custGeom>
              <a:avLst/>
              <a:gdLst/>
              <a:ahLst/>
              <a:cxnLst/>
              <a:rect l="l" t="t" r="r" b="b"/>
              <a:pathLst>
                <a:path w="140335" h="702944">
                  <a:moveTo>
                    <a:pt x="0" y="209952"/>
                  </a:moveTo>
                  <a:lnTo>
                    <a:pt x="139970" y="0"/>
                  </a:lnTo>
                  <a:lnTo>
                    <a:pt x="139970" y="492486"/>
                  </a:lnTo>
                  <a:lnTo>
                    <a:pt x="0" y="702439"/>
                  </a:lnTo>
                  <a:lnTo>
                    <a:pt x="0" y="209952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390032" y="982895"/>
              <a:ext cx="263525" cy="210185"/>
            </a:xfrm>
            <a:custGeom>
              <a:avLst/>
              <a:gdLst/>
              <a:ahLst/>
              <a:cxnLst/>
              <a:rect l="l" t="t" r="r" b="b"/>
              <a:pathLst>
                <a:path w="263525" h="210184">
                  <a:moveTo>
                    <a:pt x="263091" y="0"/>
                  </a:moveTo>
                  <a:lnTo>
                    <a:pt x="139970" y="0"/>
                  </a:lnTo>
                  <a:lnTo>
                    <a:pt x="0" y="209952"/>
                  </a:lnTo>
                  <a:lnTo>
                    <a:pt x="123121" y="209952"/>
                  </a:lnTo>
                  <a:lnTo>
                    <a:pt x="263091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390032" y="982895"/>
              <a:ext cx="263525" cy="702945"/>
            </a:xfrm>
            <a:custGeom>
              <a:avLst/>
              <a:gdLst/>
              <a:ahLst/>
              <a:cxnLst/>
              <a:rect l="l" t="t" r="r" b="b"/>
              <a:pathLst>
                <a:path w="263525" h="702944">
                  <a:moveTo>
                    <a:pt x="0" y="209952"/>
                  </a:moveTo>
                  <a:lnTo>
                    <a:pt x="123121" y="209952"/>
                  </a:lnTo>
                  <a:lnTo>
                    <a:pt x="263091" y="0"/>
                  </a:lnTo>
                  <a:lnTo>
                    <a:pt x="139970" y="0"/>
                  </a:lnTo>
                  <a:lnTo>
                    <a:pt x="0" y="209952"/>
                  </a:lnTo>
                  <a:close/>
                </a:path>
                <a:path w="263525" h="702944">
                  <a:moveTo>
                    <a:pt x="123121" y="209952"/>
                  </a:moveTo>
                  <a:lnTo>
                    <a:pt x="263091" y="0"/>
                  </a:lnTo>
                </a:path>
                <a:path w="263525" h="702944">
                  <a:moveTo>
                    <a:pt x="0" y="209952"/>
                  </a:moveTo>
                  <a:lnTo>
                    <a:pt x="139970" y="0"/>
                  </a:lnTo>
                </a:path>
                <a:path w="263525" h="702944">
                  <a:moveTo>
                    <a:pt x="123121" y="702439"/>
                  </a:moveTo>
                  <a:lnTo>
                    <a:pt x="263091" y="492486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 rot="18420000">
            <a:off x="1532917" y="1146836"/>
            <a:ext cx="95478" cy="44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0"/>
              </a:lnSpc>
            </a:pPr>
            <a:r>
              <a:rPr dirty="0" sz="350" spc="40">
                <a:latin typeface="Times New Roman"/>
                <a:cs typeface="Times New Roman"/>
              </a:rPr>
              <a:t>112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506881" y="1332798"/>
            <a:ext cx="71120" cy="10922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>
                <a:latin typeface="Times New Roman"/>
                <a:cs typeface="Times New Roman"/>
              </a:rPr>
              <a:t>112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12380" y="1192847"/>
            <a:ext cx="605155" cy="592455"/>
          </a:xfrm>
          <a:prstGeom prst="rect">
            <a:avLst/>
          </a:prstGeom>
          <a:solidFill>
            <a:srgbClr val="7F7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0">
              <a:latin typeface="Times New Roman"/>
              <a:cs typeface="Times New Roman"/>
            </a:endParaRPr>
          </a:p>
          <a:p>
            <a:pPr marL="133985">
              <a:lnSpc>
                <a:spcPct val="100000"/>
              </a:lnSpc>
              <a:spcBef>
                <a:spcPts val="5"/>
              </a:spcBef>
              <a:tabLst>
                <a:tab pos="487045" algn="l"/>
              </a:tabLst>
            </a:pPr>
            <a:r>
              <a:rPr dirty="0" sz="400" spc="55">
                <a:latin typeface="Times New Roman"/>
                <a:cs typeface="Times New Roman"/>
              </a:rPr>
              <a:t>64	</a:t>
            </a:r>
            <a:r>
              <a:rPr dirty="0" sz="350" spc="40">
                <a:latin typeface="Times New Roman"/>
                <a:cs typeface="Times New Roman"/>
              </a:rPr>
              <a:t>128</a:t>
            </a:r>
            <a:endParaRPr sz="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baseline="5555" sz="750" spc="120">
                <a:latin typeface="Times New Roman"/>
                <a:cs typeface="Times New Roman"/>
              </a:rPr>
              <a:t>maxpool </a:t>
            </a:r>
            <a:r>
              <a:rPr dirty="0" baseline="5555" sz="750" spc="345">
                <a:latin typeface="Times New Roman"/>
                <a:cs typeface="Times New Roman"/>
              </a:rPr>
              <a:t> </a:t>
            </a:r>
            <a:r>
              <a:rPr dirty="0" sz="500" spc="75">
                <a:latin typeface="Times New Roman"/>
                <a:cs typeface="Times New Roman"/>
              </a:rPr>
              <a:t>Conv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886408" y="1041215"/>
            <a:ext cx="0" cy="427990"/>
          </a:xfrm>
          <a:custGeom>
            <a:avLst/>
            <a:gdLst/>
            <a:ahLst/>
            <a:cxnLst/>
            <a:rect l="l" t="t" r="r" b="b"/>
            <a:pathLst>
              <a:path w="0" h="427990">
                <a:moveTo>
                  <a:pt x="0" y="0"/>
                </a:moveTo>
                <a:lnTo>
                  <a:pt x="0" y="427685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1659667" y="1038685"/>
            <a:ext cx="229870" cy="584835"/>
            <a:chOff x="1659667" y="1038685"/>
            <a:chExt cx="229870" cy="584835"/>
          </a:xfrm>
        </p:grpSpPr>
        <p:sp>
          <p:nvSpPr>
            <p:cNvPr id="74" name="object 74"/>
            <p:cNvSpPr/>
            <p:nvPr/>
          </p:nvSpPr>
          <p:spPr>
            <a:xfrm>
              <a:off x="1785318" y="1041215"/>
              <a:ext cx="101600" cy="579755"/>
            </a:xfrm>
            <a:custGeom>
              <a:avLst/>
              <a:gdLst/>
              <a:ahLst/>
              <a:cxnLst/>
              <a:rect l="l" t="t" r="r" b="b"/>
              <a:pathLst>
                <a:path w="101600" h="579755">
                  <a:moveTo>
                    <a:pt x="101089" y="0"/>
                  </a:moveTo>
                  <a:lnTo>
                    <a:pt x="0" y="151631"/>
                  </a:lnTo>
                  <a:lnTo>
                    <a:pt x="0" y="579317"/>
                  </a:lnTo>
                  <a:lnTo>
                    <a:pt x="101089" y="427685"/>
                  </a:lnTo>
                  <a:lnTo>
                    <a:pt x="101089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659667" y="1038685"/>
              <a:ext cx="229271" cy="156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785318" y="1468901"/>
              <a:ext cx="101600" cy="151765"/>
            </a:xfrm>
            <a:custGeom>
              <a:avLst/>
              <a:gdLst/>
              <a:ahLst/>
              <a:cxnLst/>
              <a:rect l="l" t="t" r="r" b="b"/>
              <a:pathLst>
                <a:path w="101600" h="151765">
                  <a:moveTo>
                    <a:pt x="0" y="151632"/>
                  </a:moveTo>
                  <a:lnTo>
                    <a:pt x="10108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1560385" y="1598320"/>
            <a:ext cx="320675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5">
                <a:latin typeface="Times New Roman"/>
                <a:cs typeface="Times New Roman"/>
              </a:rPr>
              <a:t>max</a:t>
            </a:r>
            <a:r>
              <a:rPr dirty="0" sz="500" spc="95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 rot="18660000">
            <a:off x="1803621" y="1159927"/>
            <a:ext cx="72200" cy="44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0"/>
              </a:lnSpc>
            </a:pPr>
            <a:r>
              <a:rPr dirty="0" sz="350" spc="40">
                <a:latin typeface="Times New Roman"/>
                <a:cs typeface="Times New Roman"/>
              </a:rPr>
              <a:t>56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779042" y="1327270"/>
            <a:ext cx="71120" cy="8128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>
                <a:latin typeface="Times New Roman"/>
                <a:cs typeface="Times New Roman"/>
              </a:rPr>
              <a:t>56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662197" y="1192847"/>
            <a:ext cx="123189" cy="427990"/>
          </a:xfrm>
          <a:prstGeom prst="rect">
            <a:avLst/>
          </a:prstGeom>
          <a:solidFill>
            <a:srgbClr val="7F7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dirty="0" sz="350" spc="40">
                <a:latin typeface="Times New Roman"/>
                <a:cs typeface="Times New Roman"/>
              </a:rPr>
              <a:t>128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905900" y="1038675"/>
            <a:ext cx="624840" cy="584835"/>
            <a:chOff x="1905900" y="1038675"/>
            <a:chExt cx="624840" cy="584835"/>
          </a:xfrm>
        </p:grpSpPr>
        <p:sp>
          <p:nvSpPr>
            <p:cNvPr id="82" name="object 82"/>
            <p:cNvSpPr/>
            <p:nvPr/>
          </p:nvSpPr>
          <p:spPr>
            <a:xfrm>
              <a:off x="1908440" y="1192847"/>
              <a:ext cx="168910" cy="427990"/>
            </a:xfrm>
            <a:custGeom>
              <a:avLst/>
              <a:gdLst/>
              <a:ahLst/>
              <a:cxnLst/>
              <a:rect l="l" t="t" r="r" b="b"/>
              <a:pathLst>
                <a:path w="168910" h="427990">
                  <a:moveTo>
                    <a:pt x="168483" y="0"/>
                  </a:moveTo>
                  <a:lnTo>
                    <a:pt x="0" y="0"/>
                  </a:lnTo>
                  <a:lnTo>
                    <a:pt x="0" y="427686"/>
                  </a:lnTo>
                  <a:lnTo>
                    <a:pt x="168483" y="427686"/>
                  </a:lnTo>
                  <a:lnTo>
                    <a:pt x="168483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908429" y="1041222"/>
              <a:ext cx="269875" cy="579755"/>
            </a:xfrm>
            <a:custGeom>
              <a:avLst/>
              <a:gdLst/>
              <a:ahLst/>
              <a:cxnLst/>
              <a:rect l="l" t="t" r="r" b="b"/>
              <a:pathLst>
                <a:path w="269875" h="579755">
                  <a:moveTo>
                    <a:pt x="269582" y="0"/>
                  </a:moveTo>
                  <a:lnTo>
                    <a:pt x="101092" y="0"/>
                  </a:lnTo>
                  <a:lnTo>
                    <a:pt x="0" y="151625"/>
                  </a:lnTo>
                  <a:lnTo>
                    <a:pt x="168490" y="151625"/>
                  </a:lnTo>
                  <a:lnTo>
                    <a:pt x="168490" y="579323"/>
                  </a:lnTo>
                  <a:lnTo>
                    <a:pt x="269582" y="427685"/>
                  </a:lnTo>
                  <a:lnTo>
                    <a:pt x="269582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908440" y="1041215"/>
              <a:ext cx="269875" cy="151765"/>
            </a:xfrm>
            <a:custGeom>
              <a:avLst/>
              <a:gdLst/>
              <a:ahLst/>
              <a:cxnLst/>
              <a:rect l="l" t="t" r="r" b="b"/>
              <a:pathLst>
                <a:path w="269875" h="151765">
                  <a:moveTo>
                    <a:pt x="0" y="151631"/>
                  </a:moveTo>
                  <a:lnTo>
                    <a:pt x="168483" y="151631"/>
                  </a:lnTo>
                  <a:lnTo>
                    <a:pt x="269572" y="0"/>
                  </a:lnTo>
                  <a:lnTo>
                    <a:pt x="101089" y="0"/>
                  </a:lnTo>
                  <a:lnTo>
                    <a:pt x="0" y="151631"/>
                  </a:lnTo>
                  <a:close/>
                </a:path>
                <a:path w="269875" h="151765">
                  <a:moveTo>
                    <a:pt x="168483" y="151631"/>
                  </a:moveTo>
                  <a:lnTo>
                    <a:pt x="269572" y="0"/>
                  </a:lnTo>
                </a:path>
                <a:path w="269875" h="151765">
                  <a:moveTo>
                    <a:pt x="0" y="151631"/>
                  </a:moveTo>
                  <a:lnTo>
                    <a:pt x="101089" y="0"/>
                  </a:lnTo>
                </a:path>
                <a:path w="269875" h="151765">
                  <a:moveTo>
                    <a:pt x="101089" y="0"/>
                  </a:moveTo>
                  <a:lnTo>
                    <a:pt x="269572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178012" y="1041215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w="0" h="151765">
                  <a:moveTo>
                    <a:pt x="0" y="0"/>
                  </a:moveTo>
                  <a:lnTo>
                    <a:pt x="0" y="15163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076923" y="1468901"/>
              <a:ext cx="101600" cy="151765"/>
            </a:xfrm>
            <a:custGeom>
              <a:avLst/>
              <a:gdLst/>
              <a:ahLst/>
              <a:cxnLst/>
              <a:rect l="l" t="t" r="r" b="b"/>
              <a:pathLst>
                <a:path w="101600" h="151765">
                  <a:moveTo>
                    <a:pt x="0" y="151632"/>
                  </a:moveTo>
                  <a:lnTo>
                    <a:pt x="10108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082138" y="1191582"/>
              <a:ext cx="170180" cy="430530"/>
            </a:xfrm>
            <a:custGeom>
              <a:avLst/>
              <a:gdLst/>
              <a:ahLst/>
              <a:cxnLst/>
              <a:rect l="l" t="t" r="r" b="b"/>
              <a:pathLst>
                <a:path w="170180" h="430530">
                  <a:moveTo>
                    <a:pt x="1265" y="0"/>
                  </a:moveTo>
                  <a:lnTo>
                    <a:pt x="169748" y="0"/>
                  </a:lnTo>
                </a:path>
                <a:path w="170180" h="430530">
                  <a:moveTo>
                    <a:pt x="1265" y="430216"/>
                  </a:moveTo>
                  <a:lnTo>
                    <a:pt x="169748" y="430216"/>
                  </a:lnTo>
                </a:path>
                <a:path w="170180" h="430530">
                  <a:moveTo>
                    <a:pt x="0" y="1265"/>
                  </a:moveTo>
                  <a:lnTo>
                    <a:pt x="0" y="42895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083403" y="1192847"/>
              <a:ext cx="168910" cy="427990"/>
            </a:xfrm>
            <a:custGeom>
              <a:avLst/>
              <a:gdLst/>
              <a:ahLst/>
              <a:cxnLst/>
              <a:rect l="l" t="t" r="r" b="b"/>
              <a:pathLst>
                <a:path w="168910" h="427990">
                  <a:moveTo>
                    <a:pt x="168482" y="0"/>
                  </a:moveTo>
                  <a:lnTo>
                    <a:pt x="0" y="0"/>
                  </a:lnTo>
                  <a:lnTo>
                    <a:pt x="0" y="427686"/>
                  </a:lnTo>
                  <a:lnTo>
                    <a:pt x="168482" y="427686"/>
                  </a:lnTo>
                  <a:lnTo>
                    <a:pt x="168482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083403" y="1192847"/>
              <a:ext cx="168910" cy="427990"/>
            </a:xfrm>
            <a:custGeom>
              <a:avLst/>
              <a:gdLst/>
              <a:ahLst/>
              <a:cxnLst/>
              <a:rect l="l" t="t" r="r" b="b"/>
              <a:pathLst>
                <a:path w="168910" h="427990">
                  <a:moveTo>
                    <a:pt x="0" y="0"/>
                  </a:moveTo>
                  <a:lnTo>
                    <a:pt x="168482" y="0"/>
                  </a:lnTo>
                  <a:lnTo>
                    <a:pt x="168482" y="427686"/>
                  </a:lnTo>
                  <a:lnTo>
                    <a:pt x="0" y="427686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251886" y="1041215"/>
              <a:ext cx="101600" cy="579755"/>
            </a:xfrm>
            <a:custGeom>
              <a:avLst/>
              <a:gdLst/>
              <a:ahLst/>
              <a:cxnLst/>
              <a:rect l="l" t="t" r="r" b="b"/>
              <a:pathLst>
                <a:path w="101600" h="579755">
                  <a:moveTo>
                    <a:pt x="101088" y="0"/>
                  </a:moveTo>
                  <a:lnTo>
                    <a:pt x="0" y="151631"/>
                  </a:lnTo>
                  <a:lnTo>
                    <a:pt x="0" y="579317"/>
                  </a:lnTo>
                  <a:lnTo>
                    <a:pt x="101088" y="427685"/>
                  </a:lnTo>
                  <a:lnTo>
                    <a:pt x="101088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251886" y="1041215"/>
              <a:ext cx="101600" cy="579755"/>
            </a:xfrm>
            <a:custGeom>
              <a:avLst/>
              <a:gdLst/>
              <a:ahLst/>
              <a:cxnLst/>
              <a:rect l="l" t="t" r="r" b="b"/>
              <a:pathLst>
                <a:path w="101600" h="579755">
                  <a:moveTo>
                    <a:pt x="0" y="151631"/>
                  </a:moveTo>
                  <a:lnTo>
                    <a:pt x="101088" y="0"/>
                  </a:lnTo>
                  <a:lnTo>
                    <a:pt x="101088" y="427685"/>
                  </a:lnTo>
                  <a:lnTo>
                    <a:pt x="0" y="579317"/>
                  </a:lnTo>
                  <a:lnTo>
                    <a:pt x="0" y="15163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083403" y="1041215"/>
              <a:ext cx="269875" cy="151765"/>
            </a:xfrm>
            <a:custGeom>
              <a:avLst/>
              <a:gdLst/>
              <a:ahLst/>
              <a:cxnLst/>
              <a:rect l="l" t="t" r="r" b="b"/>
              <a:pathLst>
                <a:path w="269875" h="151765">
                  <a:moveTo>
                    <a:pt x="269571" y="0"/>
                  </a:moveTo>
                  <a:lnTo>
                    <a:pt x="101089" y="0"/>
                  </a:lnTo>
                  <a:lnTo>
                    <a:pt x="0" y="151631"/>
                  </a:lnTo>
                  <a:lnTo>
                    <a:pt x="168482" y="151631"/>
                  </a:lnTo>
                  <a:lnTo>
                    <a:pt x="269571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083403" y="1041215"/>
              <a:ext cx="269875" cy="151765"/>
            </a:xfrm>
            <a:custGeom>
              <a:avLst/>
              <a:gdLst/>
              <a:ahLst/>
              <a:cxnLst/>
              <a:rect l="l" t="t" r="r" b="b"/>
              <a:pathLst>
                <a:path w="269875" h="151765">
                  <a:moveTo>
                    <a:pt x="0" y="151631"/>
                  </a:moveTo>
                  <a:lnTo>
                    <a:pt x="168482" y="151631"/>
                  </a:lnTo>
                  <a:lnTo>
                    <a:pt x="269571" y="0"/>
                  </a:lnTo>
                  <a:lnTo>
                    <a:pt x="101089" y="0"/>
                  </a:lnTo>
                  <a:lnTo>
                    <a:pt x="0" y="151631"/>
                  </a:lnTo>
                  <a:close/>
                </a:path>
                <a:path w="269875" h="151765">
                  <a:moveTo>
                    <a:pt x="168482" y="151631"/>
                  </a:moveTo>
                  <a:lnTo>
                    <a:pt x="269571" y="0"/>
                  </a:lnTo>
                </a:path>
                <a:path w="269875" h="151765">
                  <a:moveTo>
                    <a:pt x="0" y="151631"/>
                  </a:moveTo>
                  <a:lnTo>
                    <a:pt x="101089" y="0"/>
                  </a:lnTo>
                </a:path>
                <a:path w="269875" h="151765">
                  <a:moveTo>
                    <a:pt x="101089" y="0"/>
                  </a:moveTo>
                  <a:lnTo>
                    <a:pt x="26957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352975" y="1041215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w="0" h="151765">
                  <a:moveTo>
                    <a:pt x="0" y="0"/>
                  </a:moveTo>
                  <a:lnTo>
                    <a:pt x="0" y="15163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251886" y="1468901"/>
              <a:ext cx="101600" cy="151765"/>
            </a:xfrm>
            <a:custGeom>
              <a:avLst/>
              <a:gdLst/>
              <a:ahLst/>
              <a:cxnLst/>
              <a:rect l="l" t="t" r="r" b="b"/>
              <a:pathLst>
                <a:path w="101600" h="151765">
                  <a:moveTo>
                    <a:pt x="0" y="151632"/>
                  </a:moveTo>
                  <a:lnTo>
                    <a:pt x="10108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257101" y="1191582"/>
              <a:ext cx="170180" cy="430530"/>
            </a:xfrm>
            <a:custGeom>
              <a:avLst/>
              <a:gdLst/>
              <a:ahLst/>
              <a:cxnLst/>
              <a:rect l="l" t="t" r="r" b="b"/>
              <a:pathLst>
                <a:path w="170180" h="430530">
                  <a:moveTo>
                    <a:pt x="1265" y="0"/>
                  </a:moveTo>
                  <a:lnTo>
                    <a:pt x="169748" y="0"/>
                  </a:lnTo>
                </a:path>
                <a:path w="170180" h="430530">
                  <a:moveTo>
                    <a:pt x="1265" y="430216"/>
                  </a:moveTo>
                  <a:lnTo>
                    <a:pt x="169748" y="430216"/>
                  </a:lnTo>
                </a:path>
                <a:path w="170180" h="430530">
                  <a:moveTo>
                    <a:pt x="0" y="1265"/>
                  </a:moveTo>
                  <a:lnTo>
                    <a:pt x="0" y="42895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258366" y="1192847"/>
              <a:ext cx="168910" cy="427990"/>
            </a:xfrm>
            <a:custGeom>
              <a:avLst/>
              <a:gdLst/>
              <a:ahLst/>
              <a:cxnLst/>
              <a:rect l="l" t="t" r="r" b="b"/>
              <a:pathLst>
                <a:path w="168910" h="427990">
                  <a:moveTo>
                    <a:pt x="168482" y="0"/>
                  </a:moveTo>
                  <a:lnTo>
                    <a:pt x="0" y="0"/>
                  </a:lnTo>
                  <a:lnTo>
                    <a:pt x="0" y="427686"/>
                  </a:lnTo>
                  <a:lnTo>
                    <a:pt x="168482" y="427686"/>
                  </a:lnTo>
                  <a:lnTo>
                    <a:pt x="168482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258366" y="1192847"/>
              <a:ext cx="168910" cy="427990"/>
            </a:xfrm>
            <a:custGeom>
              <a:avLst/>
              <a:gdLst/>
              <a:ahLst/>
              <a:cxnLst/>
              <a:rect l="l" t="t" r="r" b="b"/>
              <a:pathLst>
                <a:path w="168910" h="427990">
                  <a:moveTo>
                    <a:pt x="0" y="0"/>
                  </a:moveTo>
                  <a:lnTo>
                    <a:pt x="168482" y="0"/>
                  </a:lnTo>
                  <a:lnTo>
                    <a:pt x="168482" y="427686"/>
                  </a:lnTo>
                  <a:lnTo>
                    <a:pt x="0" y="427686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426849" y="1041215"/>
              <a:ext cx="101600" cy="579755"/>
            </a:xfrm>
            <a:custGeom>
              <a:avLst/>
              <a:gdLst/>
              <a:ahLst/>
              <a:cxnLst/>
              <a:rect l="l" t="t" r="r" b="b"/>
              <a:pathLst>
                <a:path w="101600" h="579755">
                  <a:moveTo>
                    <a:pt x="101089" y="0"/>
                  </a:moveTo>
                  <a:lnTo>
                    <a:pt x="0" y="151631"/>
                  </a:lnTo>
                  <a:lnTo>
                    <a:pt x="0" y="579317"/>
                  </a:lnTo>
                  <a:lnTo>
                    <a:pt x="101089" y="427685"/>
                  </a:lnTo>
                  <a:lnTo>
                    <a:pt x="101089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426849" y="1041215"/>
              <a:ext cx="101600" cy="579755"/>
            </a:xfrm>
            <a:custGeom>
              <a:avLst/>
              <a:gdLst/>
              <a:ahLst/>
              <a:cxnLst/>
              <a:rect l="l" t="t" r="r" b="b"/>
              <a:pathLst>
                <a:path w="101600" h="579755">
                  <a:moveTo>
                    <a:pt x="0" y="151631"/>
                  </a:moveTo>
                  <a:lnTo>
                    <a:pt x="101089" y="0"/>
                  </a:lnTo>
                  <a:lnTo>
                    <a:pt x="101089" y="427685"/>
                  </a:lnTo>
                  <a:lnTo>
                    <a:pt x="0" y="579317"/>
                  </a:lnTo>
                  <a:lnTo>
                    <a:pt x="0" y="15163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258366" y="1041215"/>
              <a:ext cx="269875" cy="151765"/>
            </a:xfrm>
            <a:custGeom>
              <a:avLst/>
              <a:gdLst/>
              <a:ahLst/>
              <a:cxnLst/>
              <a:rect l="l" t="t" r="r" b="b"/>
              <a:pathLst>
                <a:path w="269875" h="151765">
                  <a:moveTo>
                    <a:pt x="269571" y="0"/>
                  </a:moveTo>
                  <a:lnTo>
                    <a:pt x="101089" y="0"/>
                  </a:lnTo>
                  <a:lnTo>
                    <a:pt x="0" y="151631"/>
                  </a:lnTo>
                  <a:lnTo>
                    <a:pt x="168482" y="151631"/>
                  </a:lnTo>
                  <a:lnTo>
                    <a:pt x="269571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2258366" y="1041215"/>
              <a:ext cx="269875" cy="579755"/>
            </a:xfrm>
            <a:custGeom>
              <a:avLst/>
              <a:gdLst/>
              <a:ahLst/>
              <a:cxnLst/>
              <a:rect l="l" t="t" r="r" b="b"/>
              <a:pathLst>
                <a:path w="269875" h="579755">
                  <a:moveTo>
                    <a:pt x="0" y="151631"/>
                  </a:moveTo>
                  <a:lnTo>
                    <a:pt x="168482" y="151631"/>
                  </a:lnTo>
                  <a:lnTo>
                    <a:pt x="269571" y="0"/>
                  </a:lnTo>
                  <a:lnTo>
                    <a:pt x="101089" y="0"/>
                  </a:lnTo>
                  <a:lnTo>
                    <a:pt x="0" y="151631"/>
                  </a:lnTo>
                  <a:close/>
                </a:path>
                <a:path w="269875" h="579755">
                  <a:moveTo>
                    <a:pt x="168482" y="151631"/>
                  </a:moveTo>
                  <a:lnTo>
                    <a:pt x="269571" y="0"/>
                  </a:lnTo>
                </a:path>
                <a:path w="269875" h="579755">
                  <a:moveTo>
                    <a:pt x="0" y="151631"/>
                  </a:moveTo>
                  <a:lnTo>
                    <a:pt x="101089" y="0"/>
                  </a:lnTo>
                </a:path>
                <a:path w="269875" h="579755">
                  <a:moveTo>
                    <a:pt x="101089" y="0"/>
                  </a:moveTo>
                  <a:lnTo>
                    <a:pt x="269571" y="0"/>
                  </a:lnTo>
                </a:path>
                <a:path w="269875" h="579755">
                  <a:moveTo>
                    <a:pt x="269571" y="0"/>
                  </a:moveTo>
                  <a:lnTo>
                    <a:pt x="269571" y="427685"/>
                  </a:lnTo>
                </a:path>
                <a:path w="269875" h="579755">
                  <a:moveTo>
                    <a:pt x="168482" y="579317"/>
                  </a:moveTo>
                  <a:lnTo>
                    <a:pt x="269571" y="427685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2059127" y="1604226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 rot="18660000">
            <a:off x="2441897" y="1159927"/>
            <a:ext cx="72200" cy="44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0"/>
              </a:lnSpc>
            </a:pPr>
            <a:r>
              <a:rPr dirty="0" sz="350" spc="40">
                <a:latin typeface="Times New Roman"/>
                <a:cs typeface="Times New Roman"/>
              </a:rPr>
              <a:t>56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417318" y="1327270"/>
            <a:ext cx="71120" cy="8128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>
                <a:latin typeface="Times New Roman"/>
                <a:cs typeface="Times New Roman"/>
              </a:rPr>
              <a:t>56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258366" y="1538077"/>
            <a:ext cx="16891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105"/>
              </a:spcBef>
            </a:pPr>
            <a:r>
              <a:rPr dirty="0" sz="350" spc="40">
                <a:latin typeface="Times New Roman"/>
                <a:cs typeface="Times New Roman"/>
              </a:rPr>
              <a:t>256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774181" y="1099536"/>
            <a:ext cx="0" cy="350520"/>
          </a:xfrm>
          <a:custGeom>
            <a:avLst/>
            <a:gdLst/>
            <a:ahLst/>
            <a:cxnLst/>
            <a:rect l="l" t="t" r="r" b="b"/>
            <a:pathLst>
              <a:path w="0" h="350519">
                <a:moveTo>
                  <a:pt x="0" y="0"/>
                </a:moveTo>
                <a:lnTo>
                  <a:pt x="0" y="349923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/>
          <p:cNvGrpSpPr/>
          <p:nvPr/>
        </p:nvGrpSpPr>
        <p:grpSpPr>
          <a:xfrm>
            <a:off x="2540960" y="1097005"/>
            <a:ext cx="236220" cy="448309"/>
            <a:chOff x="2540960" y="1097005"/>
            <a:chExt cx="236220" cy="448309"/>
          </a:xfrm>
        </p:grpSpPr>
        <p:sp>
          <p:nvSpPr>
            <p:cNvPr id="109" name="object 109"/>
            <p:cNvSpPr/>
            <p:nvPr/>
          </p:nvSpPr>
          <p:spPr>
            <a:xfrm>
              <a:off x="2543490" y="1192847"/>
              <a:ext cx="168910" cy="350520"/>
            </a:xfrm>
            <a:custGeom>
              <a:avLst/>
              <a:gdLst/>
              <a:ahLst/>
              <a:cxnLst/>
              <a:rect l="l" t="t" r="r" b="b"/>
              <a:pathLst>
                <a:path w="168910" h="350519">
                  <a:moveTo>
                    <a:pt x="168482" y="0"/>
                  </a:moveTo>
                  <a:lnTo>
                    <a:pt x="0" y="0"/>
                  </a:lnTo>
                  <a:lnTo>
                    <a:pt x="0" y="349924"/>
                  </a:lnTo>
                  <a:lnTo>
                    <a:pt x="168482" y="349924"/>
                  </a:lnTo>
                  <a:lnTo>
                    <a:pt x="168482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2711973" y="1099536"/>
              <a:ext cx="62230" cy="443230"/>
            </a:xfrm>
            <a:custGeom>
              <a:avLst/>
              <a:gdLst/>
              <a:ahLst/>
              <a:cxnLst/>
              <a:rect l="l" t="t" r="r" b="b"/>
              <a:pathLst>
                <a:path w="62230" h="443230">
                  <a:moveTo>
                    <a:pt x="62208" y="0"/>
                  </a:moveTo>
                  <a:lnTo>
                    <a:pt x="0" y="93311"/>
                  </a:lnTo>
                  <a:lnTo>
                    <a:pt x="0" y="443235"/>
                  </a:lnTo>
                  <a:lnTo>
                    <a:pt x="62208" y="349923"/>
                  </a:lnTo>
                  <a:lnTo>
                    <a:pt x="6220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2540960" y="1097005"/>
              <a:ext cx="235752" cy="983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2711973" y="1449460"/>
              <a:ext cx="62230" cy="93345"/>
            </a:xfrm>
            <a:custGeom>
              <a:avLst/>
              <a:gdLst/>
              <a:ahLst/>
              <a:cxnLst/>
              <a:rect l="l" t="t" r="r" b="b"/>
              <a:pathLst>
                <a:path w="62230" h="93344">
                  <a:moveTo>
                    <a:pt x="0" y="93311"/>
                  </a:moveTo>
                  <a:lnTo>
                    <a:pt x="6220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2467584" y="1546479"/>
            <a:ext cx="320675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5">
                <a:latin typeface="Times New Roman"/>
                <a:cs typeface="Times New Roman"/>
              </a:rPr>
              <a:t>max</a:t>
            </a:r>
            <a:r>
              <a:rPr dirty="0" sz="500" spc="95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 rot="18660000">
            <a:off x="2710820" y="1172881"/>
            <a:ext cx="72200" cy="44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0"/>
              </a:lnSpc>
            </a:pPr>
            <a:r>
              <a:rPr dirty="0" sz="350" spc="40">
                <a:latin typeface="Times New Roman"/>
                <a:cs typeface="Times New Roman"/>
              </a:rPr>
              <a:t>28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699208" y="1307839"/>
            <a:ext cx="71120" cy="8128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>
                <a:latin typeface="Times New Roman"/>
                <a:cs typeface="Times New Roman"/>
              </a:rPr>
              <a:t>28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2573261" y="1460314"/>
            <a:ext cx="10922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40">
                <a:latin typeface="Times New Roman"/>
                <a:cs typeface="Times New Roman"/>
              </a:rPr>
              <a:t>256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793673" y="1096996"/>
            <a:ext cx="767715" cy="448309"/>
            <a:chOff x="2793673" y="1096996"/>
            <a:chExt cx="767715" cy="448309"/>
          </a:xfrm>
        </p:grpSpPr>
        <p:sp>
          <p:nvSpPr>
            <p:cNvPr id="118" name="object 118"/>
            <p:cNvSpPr/>
            <p:nvPr/>
          </p:nvSpPr>
          <p:spPr>
            <a:xfrm>
              <a:off x="2796213" y="1192847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80" h="350519">
                  <a:moveTo>
                    <a:pt x="233283" y="0"/>
                  </a:moveTo>
                  <a:lnTo>
                    <a:pt x="0" y="0"/>
                  </a:lnTo>
                  <a:lnTo>
                    <a:pt x="0" y="349924"/>
                  </a:lnTo>
                  <a:lnTo>
                    <a:pt x="233283" y="349924"/>
                  </a:lnTo>
                  <a:lnTo>
                    <a:pt x="233283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2796209" y="1099540"/>
              <a:ext cx="295910" cy="443865"/>
            </a:xfrm>
            <a:custGeom>
              <a:avLst/>
              <a:gdLst/>
              <a:ahLst/>
              <a:cxnLst/>
              <a:rect l="l" t="t" r="r" b="b"/>
              <a:pathLst>
                <a:path w="295910" h="443865">
                  <a:moveTo>
                    <a:pt x="295490" y="0"/>
                  </a:moveTo>
                  <a:lnTo>
                    <a:pt x="62204" y="0"/>
                  </a:lnTo>
                  <a:lnTo>
                    <a:pt x="0" y="93306"/>
                  </a:lnTo>
                  <a:lnTo>
                    <a:pt x="233286" y="93306"/>
                  </a:lnTo>
                  <a:lnTo>
                    <a:pt x="233286" y="443242"/>
                  </a:lnTo>
                  <a:lnTo>
                    <a:pt x="295490" y="349923"/>
                  </a:lnTo>
                  <a:lnTo>
                    <a:pt x="29549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2796213" y="1099536"/>
              <a:ext cx="295910" cy="93345"/>
            </a:xfrm>
            <a:custGeom>
              <a:avLst/>
              <a:gdLst/>
              <a:ahLst/>
              <a:cxnLst/>
              <a:rect l="l" t="t" r="r" b="b"/>
              <a:pathLst>
                <a:path w="295910" h="93344">
                  <a:moveTo>
                    <a:pt x="0" y="93311"/>
                  </a:moveTo>
                  <a:lnTo>
                    <a:pt x="233283" y="93311"/>
                  </a:lnTo>
                  <a:lnTo>
                    <a:pt x="295491" y="0"/>
                  </a:lnTo>
                  <a:lnTo>
                    <a:pt x="62208" y="0"/>
                  </a:lnTo>
                  <a:lnTo>
                    <a:pt x="0" y="93311"/>
                  </a:lnTo>
                  <a:close/>
                </a:path>
                <a:path w="295910" h="93344">
                  <a:moveTo>
                    <a:pt x="233283" y="93311"/>
                  </a:moveTo>
                  <a:lnTo>
                    <a:pt x="295491" y="0"/>
                  </a:lnTo>
                </a:path>
                <a:path w="295910" h="93344">
                  <a:moveTo>
                    <a:pt x="0" y="93311"/>
                  </a:moveTo>
                  <a:lnTo>
                    <a:pt x="62208" y="0"/>
                  </a:lnTo>
                </a:path>
                <a:path w="295910" h="93344">
                  <a:moveTo>
                    <a:pt x="62208" y="0"/>
                  </a:moveTo>
                  <a:lnTo>
                    <a:pt x="29549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091705" y="1099536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w="0" h="93344">
                  <a:moveTo>
                    <a:pt x="0" y="0"/>
                  </a:moveTo>
                  <a:lnTo>
                    <a:pt x="0" y="9331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029497" y="1449460"/>
              <a:ext cx="62230" cy="93345"/>
            </a:xfrm>
            <a:custGeom>
              <a:avLst/>
              <a:gdLst/>
              <a:ahLst/>
              <a:cxnLst/>
              <a:rect l="l" t="t" r="r" b="b"/>
              <a:pathLst>
                <a:path w="62230" h="93344">
                  <a:moveTo>
                    <a:pt x="0" y="93311"/>
                  </a:moveTo>
                  <a:lnTo>
                    <a:pt x="6220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028232" y="1191582"/>
              <a:ext cx="234950" cy="353060"/>
            </a:xfrm>
            <a:custGeom>
              <a:avLst/>
              <a:gdLst/>
              <a:ahLst/>
              <a:cxnLst/>
              <a:rect l="l" t="t" r="r" b="b"/>
              <a:pathLst>
                <a:path w="234950" h="353059">
                  <a:moveTo>
                    <a:pt x="1265" y="0"/>
                  </a:moveTo>
                  <a:lnTo>
                    <a:pt x="234548" y="0"/>
                  </a:lnTo>
                </a:path>
                <a:path w="234950" h="353059">
                  <a:moveTo>
                    <a:pt x="1265" y="352454"/>
                  </a:moveTo>
                  <a:lnTo>
                    <a:pt x="234548" y="352454"/>
                  </a:lnTo>
                </a:path>
                <a:path w="234950" h="353059">
                  <a:moveTo>
                    <a:pt x="0" y="1265"/>
                  </a:moveTo>
                  <a:lnTo>
                    <a:pt x="0" y="35118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029497" y="1192847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79" h="350519">
                  <a:moveTo>
                    <a:pt x="233283" y="0"/>
                  </a:moveTo>
                  <a:lnTo>
                    <a:pt x="0" y="0"/>
                  </a:lnTo>
                  <a:lnTo>
                    <a:pt x="0" y="349924"/>
                  </a:lnTo>
                  <a:lnTo>
                    <a:pt x="233283" y="349924"/>
                  </a:lnTo>
                  <a:lnTo>
                    <a:pt x="233283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029497" y="1192847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79" h="350519">
                  <a:moveTo>
                    <a:pt x="0" y="0"/>
                  </a:moveTo>
                  <a:lnTo>
                    <a:pt x="233283" y="0"/>
                  </a:lnTo>
                  <a:lnTo>
                    <a:pt x="233283" y="349924"/>
                  </a:lnTo>
                  <a:lnTo>
                    <a:pt x="0" y="349924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262780" y="1099536"/>
              <a:ext cx="62230" cy="443230"/>
            </a:xfrm>
            <a:custGeom>
              <a:avLst/>
              <a:gdLst/>
              <a:ahLst/>
              <a:cxnLst/>
              <a:rect l="l" t="t" r="r" b="b"/>
              <a:pathLst>
                <a:path w="62229" h="443230">
                  <a:moveTo>
                    <a:pt x="62208" y="0"/>
                  </a:moveTo>
                  <a:lnTo>
                    <a:pt x="0" y="93311"/>
                  </a:lnTo>
                  <a:lnTo>
                    <a:pt x="0" y="443235"/>
                  </a:lnTo>
                  <a:lnTo>
                    <a:pt x="62208" y="349923"/>
                  </a:lnTo>
                  <a:lnTo>
                    <a:pt x="62208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262780" y="1099536"/>
              <a:ext cx="62230" cy="443230"/>
            </a:xfrm>
            <a:custGeom>
              <a:avLst/>
              <a:gdLst/>
              <a:ahLst/>
              <a:cxnLst/>
              <a:rect l="l" t="t" r="r" b="b"/>
              <a:pathLst>
                <a:path w="62229" h="443230">
                  <a:moveTo>
                    <a:pt x="0" y="93311"/>
                  </a:moveTo>
                  <a:lnTo>
                    <a:pt x="62208" y="0"/>
                  </a:lnTo>
                  <a:lnTo>
                    <a:pt x="62208" y="349923"/>
                  </a:lnTo>
                  <a:lnTo>
                    <a:pt x="0" y="443235"/>
                  </a:lnTo>
                  <a:lnTo>
                    <a:pt x="0" y="9331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029497" y="1099536"/>
              <a:ext cx="295910" cy="93345"/>
            </a:xfrm>
            <a:custGeom>
              <a:avLst/>
              <a:gdLst/>
              <a:ahLst/>
              <a:cxnLst/>
              <a:rect l="l" t="t" r="r" b="b"/>
              <a:pathLst>
                <a:path w="295910" h="93344">
                  <a:moveTo>
                    <a:pt x="295491" y="0"/>
                  </a:moveTo>
                  <a:lnTo>
                    <a:pt x="62208" y="0"/>
                  </a:lnTo>
                  <a:lnTo>
                    <a:pt x="0" y="93311"/>
                  </a:lnTo>
                  <a:lnTo>
                    <a:pt x="233283" y="93311"/>
                  </a:lnTo>
                  <a:lnTo>
                    <a:pt x="295491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029497" y="1099536"/>
              <a:ext cx="295910" cy="93345"/>
            </a:xfrm>
            <a:custGeom>
              <a:avLst/>
              <a:gdLst/>
              <a:ahLst/>
              <a:cxnLst/>
              <a:rect l="l" t="t" r="r" b="b"/>
              <a:pathLst>
                <a:path w="295910" h="93344">
                  <a:moveTo>
                    <a:pt x="0" y="93311"/>
                  </a:moveTo>
                  <a:lnTo>
                    <a:pt x="233283" y="93311"/>
                  </a:lnTo>
                  <a:lnTo>
                    <a:pt x="295491" y="0"/>
                  </a:lnTo>
                  <a:lnTo>
                    <a:pt x="62208" y="0"/>
                  </a:lnTo>
                  <a:lnTo>
                    <a:pt x="0" y="93311"/>
                  </a:lnTo>
                  <a:close/>
                </a:path>
                <a:path w="295910" h="93344">
                  <a:moveTo>
                    <a:pt x="233283" y="93311"/>
                  </a:moveTo>
                  <a:lnTo>
                    <a:pt x="295491" y="0"/>
                  </a:lnTo>
                </a:path>
                <a:path w="295910" h="93344">
                  <a:moveTo>
                    <a:pt x="0" y="93311"/>
                  </a:moveTo>
                  <a:lnTo>
                    <a:pt x="62208" y="0"/>
                  </a:lnTo>
                </a:path>
                <a:path w="295910" h="93344">
                  <a:moveTo>
                    <a:pt x="62208" y="0"/>
                  </a:moveTo>
                  <a:lnTo>
                    <a:pt x="29549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324989" y="1099536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w="0" h="93344">
                  <a:moveTo>
                    <a:pt x="0" y="0"/>
                  </a:moveTo>
                  <a:lnTo>
                    <a:pt x="0" y="9331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262780" y="1449460"/>
              <a:ext cx="62230" cy="93345"/>
            </a:xfrm>
            <a:custGeom>
              <a:avLst/>
              <a:gdLst/>
              <a:ahLst/>
              <a:cxnLst/>
              <a:rect l="l" t="t" r="r" b="b"/>
              <a:pathLst>
                <a:path w="62229" h="93344">
                  <a:moveTo>
                    <a:pt x="0" y="93311"/>
                  </a:moveTo>
                  <a:lnTo>
                    <a:pt x="6220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261515" y="1191582"/>
              <a:ext cx="234950" cy="353060"/>
            </a:xfrm>
            <a:custGeom>
              <a:avLst/>
              <a:gdLst/>
              <a:ahLst/>
              <a:cxnLst/>
              <a:rect l="l" t="t" r="r" b="b"/>
              <a:pathLst>
                <a:path w="234950" h="353059">
                  <a:moveTo>
                    <a:pt x="1265" y="0"/>
                  </a:moveTo>
                  <a:lnTo>
                    <a:pt x="234548" y="0"/>
                  </a:lnTo>
                </a:path>
                <a:path w="234950" h="353059">
                  <a:moveTo>
                    <a:pt x="1265" y="352454"/>
                  </a:moveTo>
                  <a:lnTo>
                    <a:pt x="234548" y="352454"/>
                  </a:lnTo>
                </a:path>
                <a:path w="234950" h="353059">
                  <a:moveTo>
                    <a:pt x="0" y="1265"/>
                  </a:moveTo>
                  <a:lnTo>
                    <a:pt x="0" y="35118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262780" y="1192847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79" h="350519">
                  <a:moveTo>
                    <a:pt x="233283" y="0"/>
                  </a:moveTo>
                  <a:lnTo>
                    <a:pt x="0" y="0"/>
                  </a:lnTo>
                  <a:lnTo>
                    <a:pt x="0" y="349924"/>
                  </a:lnTo>
                  <a:lnTo>
                    <a:pt x="233283" y="349924"/>
                  </a:lnTo>
                  <a:lnTo>
                    <a:pt x="233283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262780" y="1192847"/>
              <a:ext cx="233679" cy="350520"/>
            </a:xfrm>
            <a:custGeom>
              <a:avLst/>
              <a:gdLst/>
              <a:ahLst/>
              <a:cxnLst/>
              <a:rect l="l" t="t" r="r" b="b"/>
              <a:pathLst>
                <a:path w="233679" h="350519">
                  <a:moveTo>
                    <a:pt x="0" y="0"/>
                  </a:moveTo>
                  <a:lnTo>
                    <a:pt x="233283" y="0"/>
                  </a:lnTo>
                  <a:lnTo>
                    <a:pt x="233283" y="349924"/>
                  </a:lnTo>
                  <a:lnTo>
                    <a:pt x="0" y="349924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496064" y="1099536"/>
              <a:ext cx="62230" cy="443230"/>
            </a:xfrm>
            <a:custGeom>
              <a:avLst/>
              <a:gdLst/>
              <a:ahLst/>
              <a:cxnLst/>
              <a:rect l="l" t="t" r="r" b="b"/>
              <a:pathLst>
                <a:path w="62229" h="443230">
                  <a:moveTo>
                    <a:pt x="62208" y="0"/>
                  </a:moveTo>
                  <a:lnTo>
                    <a:pt x="0" y="93311"/>
                  </a:lnTo>
                  <a:lnTo>
                    <a:pt x="0" y="443235"/>
                  </a:lnTo>
                  <a:lnTo>
                    <a:pt x="62208" y="349923"/>
                  </a:lnTo>
                  <a:lnTo>
                    <a:pt x="62208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3496064" y="1099536"/>
              <a:ext cx="62230" cy="443230"/>
            </a:xfrm>
            <a:custGeom>
              <a:avLst/>
              <a:gdLst/>
              <a:ahLst/>
              <a:cxnLst/>
              <a:rect l="l" t="t" r="r" b="b"/>
              <a:pathLst>
                <a:path w="62229" h="443230">
                  <a:moveTo>
                    <a:pt x="0" y="93311"/>
                  </a:moveTo>
                  <a:lnTo>
                    <a:pt x="62208" y="0"/>
                  </a:lnTo>
                  <a:lnTo>
                    <a:pt x="62208" y="349923"/>
                  </a:lnTo>
                  <a:lnTo>
                    <a:pt x="0" y="443235"/>
                  </a:lnTo>
                  <a:lnTo>
                    <a:pt x="0" y="9331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3262780" y="1099536"/>
              <a:ext cx="295910" cy="93345"/>
            </a:xfrm>
            <a:custGeom>
              <a:avLst/>
              <a:gdLst/>
              <a:ahLst/>
              <a:cxnLst/>
              <a:rect l="l" t="t" r="r" b="b"/>
              <a:pathLst>
                <a:path w="295910" h="93344">
                  <a:moveTo>
                    <a:pt x="295492" y="0"/>
                  </a:moveTo>
                  <a:lnTo>
                    <a:pt x="62208" y="0"/>
                  </a:lnTo>
                  <a:lnTo>
                    <a:pt x="0" y="93311"/>
                  </a:lnTo>
                  <a:lnTo>
                    <a:pt x="233283" y="93311"/>
                  </a:lnTo>
                  <a:lnTo>
                    <a:pt x="295492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3262780" y="1099536"/>
              <a:ext cx="295910" cy="443230"/>
            </a:xfrm>
            <a:custGeom>
              <a:avLst/>
              <a:gdLst/>
              <a:ahLst/>
              <a:cxnLst/>
              <a:rect l="l" t="t" r="r" b="b"/>
              <a:pathLst>
                <a:path w="295910" h="443230">
                  <a:moveTo>
                    <a:pt x="0" y="93311"/>
                  </a:moveTo>
                  <a:lnTo>
                    <a:pt x="233283" y="93311"/>
                  </a:lnTo>
                  <a:lnTo>
                    <a:pt x="295492" y="0"/>
                  </a:lnTo>
                  <a:lnTo>
                    <a:pt x="62208" y="0"/>
                  </a:lnTo>
                  <a:lnTo>
                    <a:pt x="0" y="93311"/>
                  </a:lnTo>
                  <a:close/>
                </a:path>
                <a:path w="295910" h="443230">
                  <a:moveTo>
                    <a:pt x="233283" y="93311"/>
                  </a:moveTo>
                  <a:lnTo>
                    <a:pt x="295492" y="0"/>
                  </a:lnTo>
                </a:path>
                <a:path w="295910" h="443230">
                  <a:moveTo>
                    <a:pt x="0" y="93311"/>
                  </a:moveTo>
                  <a:lnTo>
                    <a:pt x="62208" y="0"/>
                  </a:lnTo>
                </a:path>
                <a:path w="295910" h="443230">
                  <a:moveTo>
                    <a:pt x="62208" y="0"/>
                  </a:moveTo>
                  <a:lnTo>
                    <a:pt x="295492" y="0"/>
                  </a:lnTo>
                </a:path>
                <a:path w="295910" h="443230">
                  <a:moveTo>
                    <a:pt x="295492" y="0"/>
                  </a:moveTo>
                  <a:lnTo>
                    <a:pt x="295492" y="349923"/>
                  </a:lnTo>
                </a:path>
                <a:path w="295910" h="443230">
                  <a:moveTo>
                    <a:pt x="233283" y="443235"/>
                  </a:moveTo>
                  <a:lnTo>
                    <a:pt x="295492" y="349923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/>
          <p:cNvSpPr txBox="1"/>
          <p:nvPr/>
        </p:nvSpPr>
        <p:spPr>
          <a:xfrm>
            <a:off x="3037611" y="1552384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40" name="object 140"/>
          <p:cNvSpPr txBox="1"/>
          <p:nvPr/>
        </p:nvSpPr>
        <p:spPr>
          <a:xfrm rot="18660000">
            <a:off x="3488415" y="1172881"/>
            <a:ext cx="72200" cy="44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0"/>
              </a:lnSpc>
            </a:pPr>
            <a:r>
              <a:rPr dirty="0" sz="350" spc="40">
                <a:latin typeface="Times New Roman"/>
                <a:cs typeface="Times New Roman"/>
              </a:rPr>
              <a:t>28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3489770" y="1294872"/>
            <a:ext cx="71120" cy="8128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>
                <a:latin typeface="Times New Roman"/>
                <a:cs typeface="Times New Roman"/>
              </a:rPr>
              <a:t>28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3262781" y="1460314"/>
            <a:ext cx="233679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105"/>
              </a:spcBef>
            </a:pPr>
            <a:r>
              <a:rPr dirty="0" sz="350" spc="40">
                <a:latin typeface="Times New Roman"/>
                <a:cs typeface="Times New Roman"/>
              </a:rPr>
              <a:t>512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3584243" y="1120323"/>
            <a:ext cx="285115" cy="386715"/>
            <a:chOff x="3584243" y="1120323"/>
            <a:chExt cx="285115" cy="386715"/>
          </a:xfrm>
        </p:grpSpPr>
        <p:sp>
          <p:nvSpPr>
            <p:cNvPr id="144" name="object 144"/>
            <p:cNvSpPr/>
            <p:nvPr/>
          </p:nvSpPr>
          <p:spPr>
            <a:xfrm>
              <a:off x="3586772" y="1122870"/>
              <a:ext cx="280035" cy="381635"/>
            </a:xfrm>
            <a:custGeom>
              <a:avLst/>
              <a:gdLst/>
              <a:ahLst/>
              <a:cxnLst/>
              <a:rect l="l" t="t" r="r" b="b"/>
              <a:pathLst>
                <a:path w="280035" h="381634">
                  <a:moveTo>
                    <a:pt x="279946" y="0"/>
                  </a:moveTo>
                  <a:lnTo>
                    <a:pt x="46659" y="0"/>
                  </a:lnTo>
                  <a:lnTo>
                    <a:pt x="0" y="69977"/>
                  </a:lnTo>
                  <a:lnTo>
                    <a:pt x="233286" y="69977"/>
                  </a:lnTo>
                  <a:lnTo>
                    <a:pt x="233286" y="381025"/>
                  </a:lnTo>
                  <a:lnTo>
                    <a:pt x="279946" y="311048"/>
                  </a:lnTo>
                  <a:lnTo>
                    <a:pt x="279946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3586783" y="1122863"/>
              <a:ext cx="280035" cy="381635"/>
            </a:xfrm>
            <a:custGeom>
              <a:avLst/>
              <a:gdLst/>
              <a:ahLst/>
              <a:cxnLst/>
              <a:rect l="l" t="t" r="r" b="b"/>
              <a:pathLst>
                <a:path w="280035" h="381634">
                  <a:moveTo>
                    <a:pt x="0" y="69983"/>
                  </a:moveTo>
                  <a:lnTo>
                    <a:pt x="233283" y="69983"/>
                  </a:lnTo>
                  <a:lnTo>
                    <a:pt x="279940" y="0"/>
                  </a:lnTo>
                  <a:lnTo>
                    <a:pt x="46656" y="0"/>
                  </a:lnTo>
                  <a:lnTo>
                    <a:pt x="0" y="69983"/>
                  </a:lnTo>
                  <a:close/>
                </a:path>
                <a:path w="280035" h="381634">
                  <a:moveTo>
                    <a:pt x="233283" y="69983"/>
                  </a:moveTo>
                  <a:lnTo>
                    <a:pt x="279940" y="0"/>
                  </a:lnTo>
                </a:path>
                <a:path w="280035" h="381634">
                  <a:moveTo>
                    <a:pt x="0" y="69983"/>
                  </a:moveTo>
                  <a:lnTo>
                    <a:pt x="46656" y="0"/>
                  </a:lnTo>
                </a:path>
                <a:path w="280035" h="381634">
                  <a:moveTo>
                    <a:pt x="46656" y="0"/>
                  </a:moveTo>
                  <a:lnTo>
                    <a:pt x="279940" y="0"/>
                  </a:lnTo>
                </a:path>
                <a:path w="280035" h="381634">
                  <a:moveTo>
                    <a:pt x="279940" y="0"/>
                  </a:moveTo>
                  <a:lnTo>
                    <a:pt x="279940" y="311043"/>
                  </a:lnTo>
                </a:path>
                <a:path w="280035" h="381634">
                  <a:moveTo>
                    <a:pt x="233283" y="381027"/>
                  </a:moveTo>
                  <a:lnTo>
                    <a:pt x="279940" y="311043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3556228" y="1546466"/>
            <a:ext cx="320675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5">
                <a:latin typeface="Times New Roman"/>
                <a:cs typeface="Times New Roman"/>
              </a:rPr>
              <a:t>max</a:t>
            </a:r>
            <a:r>
              <a:rPr dirty="0" sz="500" spc="95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 rot="18900000">
            <a:off x="3808632" y="1195125"/>
            <a:ext cx="66347" cy="38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5"/>
              </a:lnSpc>
            </a:pPr>
            <a:r>
              <a:rPr dirty="0" sz="300" spc="50">
                <a:latin typeface="Times New Roman"/>
                <a:cs typeface="Times New Roman"/>
              </a:rPr>
              <a:t>14</a:t>
            </a:r>
            <a:endParaRPr sz="3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748964" y="1294872"/>
            <a:ext cx="71120" cy="8128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>
                <a:latin typeface="Times New Roman"/>
                <a:cs typeface="Times New Roman"/>
              </a:rPr>
              <a:t>14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586783" y="1192847"/>
            <a:ext cx="233679" cy="311150"/>
          </a:xfrm>
          <a:prstGeom prst="rect">
            <a:avLst/>
          </a:prstGeom>
          <a:solidFill>
            <a:srgbClr val="7F7FF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">
              <a:latin typeface="Times New Roman"/>
              <a:cs typeface="Times New Roman"/>
            </a:endParaRPr>
          </a:p>
          <a:p>
            <a:pPr marL="61594">
              <a:lnSpc>
                <a:spcPct val="100000"/>
              </a:lnSpc>
            </a:pPr>
            <a:r>
              <a:rPr dirty="0" sz="350" spc="40">
                <a:latin typeface="Times New Roman"/>
                <a:cs typeface="Times New Roman"/>
              </a:rPr>
              <a:t>512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3882328" y="1120323"/>
            <a:ext cx="751840" cy="386715"/>
            <a:chOff x="3882328" y="1120323"/>
            <a:chExt cx="751840" cy="386715"/>
          </a:xfrm>
        </p:grpSpPr>
        <p:sp>
          <p:nvSpPr>
            <p:cNvPr id="151" name="object 151"/>
            <p:cNvSpPr/>
            <p:nvPr/>
          </p:nvSpPr>
          <p:spPr>
            <a:xfrm>
              <a:off x="3884868" y="1192847"/>
              <a:ext cx="233679" cy="311150"/>
            </a:xfrm>
            <a:custGeom>
              <a:avLst/>
              <a:gdLst/>
              <a:ahLst/>
              <a:cxnLst/>
              <a:rect l="l" t="t" r="r" b="b"/>
              <a:pathLst>
                <a:path w="233679" h="311150">
                  <a:moveTo>
                    <a:pt x="233283" y="0"/>
                  </a:moveTo>
                  <a:lnTo>
                    <a:pt x="0" y="0"/>
                  </a:lnTo>
                  <a:lnTo>
                    <a:pt x="0" y="311043"/>
                  </a:lnTo>
                  <a:lnTo>
                    <a:pt x="233283" y="311043"/>
                  </a:lnTo>
                  <a:lnTo>
                    <a:pt x="233283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3884866" y="1122870"/>
              <a:ext cx="280035" cy="381635"/>
            </a:xfrm>
            <a:custGeom>
              <a:avLst/>
              <a:gdLst/>
              <a:ahLst/>
              <a:cxnLst/>
              <a:rect l="l" t="t" r="r" b="b"/>
              <a:pathLst>
                <a:path w="280035" h="381634">
                  <a:moveTo>
                    <a:pt x="279933" y="0"/>
                  </a:moveTo>
                  <a:lnTo>
                    <a:pt x="46647" y="0"/>
                  </a:lnTo>
                  <a:lnTo>
                    <a:pt x="0" y="69977"/>
                  </a:lnTo>
                  <a:lnTo>
                    <a:pt x="233273" y="69977"/>
                  </a:lnTo>
                  <a:lnTo>
                    <a:pt x="233273" y="381025"/>
                  </a:lnTo>
                  <a:lnTo>
                    <a:pt x="279933" y="311048"/>
                  </a:lnTo>
                  <a:lnTo>
                    <a:pt x="279933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3884868" y="1122863"/>
              <a:ext cx="280035" cy="70485"/>
            </a:xfrm>
            <a:custGeom>
              <a:avLst/>
              <a:gdLst/>
              <a:ahLst/>
              <a:cxnLst/>
              <a:rect l="l" t="t" r="r" b="b"/>
              <a:pathLst>
                <a:path w="280035" h="70484">
                  <a:moveTo>
                    <a:pt x="0" y="69983"/>
                  </a:moveTo>
                  <a:lnTo>
                    <a:pt x="233283" y="69983"/>
                  </a:lnTo>
                  <a:lnTo>
                    <a:pt x="279940" y="0"/>
                  </a:lnTo>
                  <a:lnTo>
                    <a:pt x="46656" y="0"/>
                  </a:lnTo>
                  <a:lnTo>
                    <a:pt x="0" y="69983"/>
                  </a:lnTo>
                  <a:close/>
                </a:path>
                <a:path w="280035" h="70484">
                  <a:moveTo>
                    <a:pt x="233283" y="69983"/>
                  </a:moveTo>
                  <a:lnTo>
                    <a:pt x="279940" y="0"/>
                  </a:lnTo>
                </a:path>
                <a:path w="280035" h="70484">
                  <a:moveTo>
                    <a:pt x="0" y="69983"/>
                  </a:moveTo>
                  <a:lnTo>
                    <a:pt x="46656" y="0"/>
                  </a:lnTo>
                </a:path>
                <a:path w="280035" h="70484">
                  <a:moveTo>
                    <a:pt x="46656" y="0"/>
                  </a:moveTo>
                  <a:lnTo>
                    <a:pt x="27994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4164808" y="112286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w="0" h="70484">
                  <a:moveTo>
                    <a:pt x="0" y="0"/>
                  </a:moveTo>
                  <a:lnTo>
                    <a:pt x="0" y="69983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4118152" y="1433906"/>
              <a:ext cx="46990" cy="70485"/>
            </a:xfrm>
            <a:custGeom>
              <a:avLst/>
              <a:gdLst/>
              <a:ahLst/>
              <a:cxnLst/>
              <a:rect l="l" t="t" r="r" b="b"/>
              <a:pathLst>
                <a:path w="46989" h="70484">
                  <a:moveTo>
                    <a:pt x="0" y="69984"/>
                  </a:moveTo>
                  <a:lnTo>
                    <a:pt x="4665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4116886" y="1191582"/>
              <a:ext cx="234950" cy="313690"/>
            </a:xfrm>
            <a:custGeom>
              <a:avLst/>
              <a:gdLst/>
              <a:ahLst/>
              <a:cxnLst/>
              <a:rect l="l" t="t" r="r" b="b"/>
              <a:pathLst>
                <a:path w="234950" h="313690">
                  <a:moveTo>
                    <a:pt x="1265" y="0"/>
                  </a:moveTo>
                  <a:lnTo>
                    <a:pt x="234548" y="0"/>
                  </a:lnTo>
                </a:path>
                <a:path w="234950" h="313690">
                  <a:moveTo>
                    <a:pt x="1265" y="313573"/>
                  </a:moveTo>
                  <a:lnTo>
                    <a:pt x="234548" y="313573"/>
                  </a:lnTo>
                </a:path>
                <a:path w="234950" h="313690">
                  <a:moveTo>
                    <a:pt x="0" y="1265"/>
                  </a:moveTo>
                  <a:lnTo>
                    <a:pt x="0" y="31230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4118152" y="1192847"/>
              <a:ext cx="233679" cy="311150"/>
            </a:xfrm>
            <a:custGeom>
              <a:avLst/>
              <a:gdLst/>
              <a:ahLst/>
              <a:cxnLst/>
              <a:rect l="l" t="t" r="r" b="b"/>
              <a:pathLst>
                <a:path w="233679" h="311150">
                  <a:moveTo>
                    <a:pt x="233283" y="0"/>
                  </a:moveTo>
                  <a:lnTo>
                    <a:pt x="0" y="0"/>
                  </a:lnTo>
                  <a:lnTo>
                    <a:pt x="0" y="311043"/>
                  </a:lnTo>
                  <a:lnTo>
                    <a:pt x="233283" y="311043"/>
                  </a:lnTo>
                  <a:lnTo>
                    <a:pt x="233283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4118152" y="1192847"/>
              <a:ext cx="233679" cy="311150"/>
            </a:xfrm>
            <a:custGeom>
              <a:avLst/>
              <a:gdLst/>
              <a:ahLst/>
              <a:cxnLst/>
              <a:rect l="l" t="t" r="r" b="b"/>
              <a:pathLst>
                <a:path w="233679" h="311150">
                  <a:moveTo>
                    <a:pt x="0" y="0"/>
                  </a:moveTo>
                  <a:lnTo>
                    <a:pt x="233283" y="0"/>
                  </a:lnTo>
                  <a:lnTo>
                    <a:pt x="233283" y="311043"/>
                  </a:lnTo>
                  <a:lnTo>
                    <a:pt x="0" y="311043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4351435" y="1122863"/>
              <a:ext cx="46990" cy="381635"/>
            </a:xfrm>
            <a:custGeom>
              <a:avLst/>
              <a:gdLst/>
              <a:ahLst/>
              <a:cxnLst/>
              <a:rect l="l" t="t" r="r" b="b"/>
              <a:pathLst>
                <a:path w="46989" h="381634">
                  <a:moveTo>
                    <a:pt x="46656" y="0"/>
                  </a:moveTo>
                  <a:lnTo>
                    <a:pt x="0" y="69983"/>
                  </a:lnTo>
                  <a:lnTo>
                    <a:pt x="0" y="381027"/>
                  </a:lnTo>
                  <a:lnTo>
                    <a:pt x="46656" y="311043"/>
                  </a:lnTo>
                  <a:lnTo>
                    <a:pt x="46656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4351435" y="1122863"/>
              <a:ext cx="46990" cy="381635"/>
            </a:xfrm>
            <a:custGeom>
              <a:avLst/>
              <a:gdLst/>
              <a:ahLst/>
              <a:cxnLst/>
              <a:rect l="l" t="t" r="r" b="b"/>
              <a:pathLst>
                <a:path w="46989" h="381634">
                  <a:moveTo>
                    <a:pt x="0" y="69983"/>
                  </a:moveTo>
                  <a:lnTo>
                    <a:pt x="46656" y="0"/>
                  </a:lnTo>
                  <a:lnTo>
                    <a:pt x="46656" y="311043"/>
                  </a:lnTo>
                  <a:lnTo>
                    <a:pt x="0" y="381027"/>
                  </a:lnTo>
                  <a:lnTo>
                    <a:pt x="0" y="6998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4118152" y="1122863"/>
              <a:ext cx="280035" cy="70485"/>
            </a:xfrm>
            <a:custGeom>
              <a:avLst/>
              <a:gdLst/>
              <a:ahLst/>
              <a:cxnLst/>
              <a:rect l="l" t="t" r="r" b="b"/>
              <a:pathLst>
                <a:path w="280035" h="70484">
                  <a:moveTo>
                    <a:pt x="279940" y="0"/>
                  </a:moveTo>
                  <a:lnTo>
                    <a:pt x="46656" y="0"/>
                  </a:lnTo>
                  <a:lnTo>
                    <a:pt x="0" y="69983"/>
                  </a:lnTo>
                  <a:lnTo>
                    <a:pt x="233283" y="69983"/>
                  </a:lnTo>
                  <a:lnTo>
                    <a:pt x="27994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4118152" y="1122863"/>
              <a:ext cx="280035" cy="70485"/>
            </a:xfrm>
            <a:custGeom>
              <a:avLst/>
              <a:gdLst/>
              <a:ahLst/>
              <a:cxnLst/>
              <a:rect l="l" t="t" r="r" b="b"/>
              <a:pathLst>
                <a:path w="280035" h="70484">
                  <a:moveTo>
                    <a:pt x="0" y="69983"/>
                  </a:moveTo>
                  <a:lnTo>
                    <a:pt x="233283" y="69983"/>
                  </a:lnTo>
                  <a:lnTo>
                    <a:pt x="279940" y="0"/>
                  </a:lnTo>
                  <a:lnTo>
                    <a:pt x="46656" y="0"/>
                  </a:lnTo>
                  <a:lnTo>
                    <a:pt x="0" y="69983"/>
                  </a:lnTo>
                  <a:close/>
                </a:path>
                <a:path w="280035" h="70484">
                  <a:moveTo>
                    <a:pt x="233283" y="69983"/>
                  </a:moveTo>
                  <a:lnTo>
                    <a:pt x="279940" y="0"/>
                  </a:lnTo>
                </a:path>
                <a:path w="280035" h="70484">
                  <a:moveTo>
                    <a:pt x="0" y="69983"/>
                  </a:moveTo>
                  <a:lnTo>
                    <a:pt x="46656" y="0"/>
                  </a:lnTo>
                </a:path>
                <a:path w="280035" h="70484">
                  <a:moveTo>
                    <a:pt x="46656" y="0"/>
                  </a:moveTo>
                  <a:lnTo>
                    <a:pt x="27994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4398092" y="112286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w="0" h="70484">
                  <a:moveTo>
                    <a:pt x="0" y="0"/>
                  </a:moveTo>
                  <a:lnTo>
                    <a:pt x="0" y="69983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4351435" y="1433906"/>
              <a:ext cx="46990" cy="70485"/>
            </a:xfrm>
            <a:custGeom>
              <a:avLst/>
              <a:gdLst/>
              <a:ahLst/>
              <a:cxnLst/>
              <a:rect l="l" t="t" r="r" b="b"/>
              <a:pathLst>
                <a:path w="46989" h="70484">
                  <a:moveTo>
                    <a:pt x="0" y="69984"/>
                  </a:moveTo>
                  <a:lnTo>
                    <a:pt x="4665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4350170" y="1191582"/>
              <a:ext cx="234950" cy="313690"/>
            </a:xfrm>
            <a:custGeom>
              <a:avLst/>
              <a:gdLst/>
              <a:ahLst/>
              <a:cxnLst/>
              <a:rect l="l" t="t" r="r" b="b"/>
              <a:pathLst>
                <a:path w="234950" h="313690">
                  <a:moveTo>
                    <a:pt x="1265" y="0"/>
                  </a:moveTo>
                  <a:lnTo>
                    <a:pt x="234548" y="0"/>
                  </a:lnTo>
                </a:path>
                <a:path w="234950" h="313690">
                  <a:moveTo>
                    <a:pt x="1265" y="313573"/>
                  </a:moveTo>
                  <a:lnTo>
                    <a:pt x="234548" y="313573"/>
                  </a:lnTo>
                </a:path>
                <a:path w="234950" h="313690">
                  <a:moveTo>
                    <a:pt x="0" y="1265"/>
                  </a:moveTo>
                  <a:lnTo>
                    <a:pt x="0" y="31230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4351435" y="1192847"/>
              <a:ext cx="233679" cy="311150"/>
            </a:xfrm>
            <a:custGeom>
              <a:avLst/>
              <a:gdLst/>
              <a:ahLst/>
              <a:cxnLst/>
              <a:rect l="l" t="t" r="r" b="b"/>
              <a:pathLst>
                <a:path w="233679" h="311150">
                  <a:moveTo>
                    <a:pt x="233283" y="0"/>
                  </a:moveTo>
                  <a:lnTo>
                    <a:pt x="0" y="0"/>
                  </a:lnTo>
                  <a:lnTo>
                    <a:pt x="0" y="311043"/>
                  </a:lnTo>
                  <a:lnTo>
                    <a:pt x="233283" y="311043"/>
                  </a:lnTo>
                  <a:lnTo>
                    <a:pt x="233283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4351435" y="1192847"/>
              <a:ext cx="233679" cy="311150"/>
            </a:xfrm>
            <a:custGeom>
              <a:avLst/>
              <a:gdLst/>
              <a:ahLst/>
              <a:cxnLst/>
              <a:rect l="l" t="t" r="r" b="b"/>
              <a:pathLst>
                <a:path w="233679" h="311150">
                  <a:moveTo>
                    <a:pt x="0" y="0"/>
                  </a:moveTo>
                  <a:lnTo>
                    <a:pt x="233283" y="0"/>
                  </a:lnTo>
                  <a:lnTo>
                    <a:pt x="233283" y="311043"/>
                  </a:lnTo>
                  <a:lnTo>
                    <a:pt x="0" y="311043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4584719" y="1122863"/>
              <a:ext cx="46990" cy="381635"/>
            </a:xfrm>
            <a:custGeom>
              <a:avLst/>
              <a:gdLst/>
              <a:ahLst/>
              <a:cxnLst/>
              <a:rect l="l" t="t" r="r" b="b"/>
              <a:pathLst>
                <a:path w="46989" h="381634">
                  <a:moveTo>
                    <a:pt x="46656" y="0"/>
                  </a:moveTo>
                  <a:lnTo>
                    <a:pt x="0" y="69983"/>
                  </a:lnTo>
                  <a:lnTo>
                    <a:pt x="0" y="381027"/>
                  </a:lnTo>
                  <a:lnTo>
                    <a:pt x="46656" y="311043"/>
                  </a:lnTo>
                  <a:lnTo>
                    <a:pt x="46656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4584719" y="1122863"/>
              <a:ext cx="46990" cy="381635"/>
            </a:xfrm>
            <a:custGeom>
              <a:avLst/>
              <a:gdLst/>
              <a:ahLst/>
              <a:cxnLst/>
              <a:rect l="l" t="t" r="r" b="b"/>
              <a:pathLst>
                <a:path w="46989" h="381634">
                  <a:moveTo>
                    <a:pt x="0" y="69983"/>
                  </a:moveTo>
                  <a:lnTo>
                    <a:pt x="46656" y="0"/>
                  </a:lnTo>
                  <a:lnTo>
                    <a:pt x="46656" y="311043"/>
                  </a:lnTo>
                  <a:lnTo>
                    <a:pt x="0" y="381027"/>
                  </a:lnTo>
                  <a:lnTo>
                    <a:pt x="0" y="69983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4351435" y="1122863"/>
              <a:ext cx="280035" cy="70485"/>
            </a:xfrm>
            <a:custGeom>
              <a:avLst/>
              <a:gdLst/>
              <a:ahLst/>
              <a:cxnLst/>
              <a:rect l="l" t="t" r="r" b="b"/>
              <a:pathLst>
                <a:path w="280035" h="70484">
                  <a:moveTo>
                    <a:pt x="279940" y="0"/>
                  </a:moveTo>
                  <a:lnTo>
                    <a:pt x="46656" y="0"/>
                  </a:lnTo>
                  <a:lnTo>
                    <a:pt x="0" y="69983"/>
                  </a:lnTo>
                  <a:lnTo>
                    <a:pt x="233283" y="69983"/>
                  </a:lnTo>
                  <a:lnTo>
                    <a:pt x="27994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4351435" y="1122863"/>
              <a:ext cx="280035" cy="381635"/>
            </a:xfrm>
            <a:custGeom>
              <a:avLst/>
              <a:gdLst/>
              <a:ahLst/>
              <a:cxnLst/>
              <a:rect l="l" t="t" r="r" b="b"/>
              <a:pathLst>
                <a:path w="280035" h="381634">
                  <a:moveTo>
                    <a:pt x="0" y="69983"/>
                  </a:moveTo>
                  <a:lnTo>
                    <a:pt x="233283" y="69983"/>
                  </a:lnTo>
                  <a:lnTo>
                    <a:pt x="279940" y="0"/>
                  </a:lnTo>
                  <a:lnTo>
                    <a:pt x="46656" y="0"/>
                  </a:lnTo>
                  <a:lnTo>
                    <a:pt x="0" y="69983"/>
                  </a:lnTo>
                  <a:close/>
                </a:path>
                <a:path w="280035" h="381634">
                  <a:moveTo>
                    <a:pt x="233283" y="69983"/>
                  </a:moveTo>
                  <a:lnTo>
                    <a:pt x="279940" y="0"/>
                  </a:lnTo>
                </a:path>
                <a:path w="280035" h="381634">
                  <a:moveTo>
                    <a:pt x="0" y="69983"/>
                  </a:moveTo>
                  <a:lnTo>
                    <a:pt x="46656" y="0"/>
                  </a:lnTo>
                </a:path>
                <a:path w="280035" h="381634">
                  <a:moveTo>
                    <a:pt x="46656" y="0"/>
                  </a:moveTo>
                  <a:lnTo>
                    <a:pt x="279940" y="0"/>
                  </a:lnTo>
                </a:path>
                <a:path w="280035" h="381634">
                  <a:moveTo>
                    <a:pt x="279940" y="0"/>
                  </a:moveTo>
                  <a:lnTo>
                    <a:pt x="279940" y="311043"/>
                  </a:lnTo>
                </a:path>
                <a:path w="280035" h="381634">
                  <a:moveTo>
                    <a:pt x="233283" y="381027"/>
                  </a:moveTo>
                  <a:lnTo>
                    <a:pt x="279940" y="311043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2" name="object 172"/>
          <p:cNvSpPr txBox="1"/>
          <p:nvPr/>
        </p:nvSpPr>
        <p:spPr>
          <a:xfrm>
            <a:off x="4171606" y="1552384"/>
            <a:ext cx="20447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73" name="object 173"/>
          <p:cNvSpPr txBox="1"/>
          <p:nvPr/>
        </p:nvSpPr>
        <p:spPr>
          <a:xfrm rot="18900000">
            <a:off x="4579750" y="1188648"/>
            <a:ext cx="66347" cy="38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5"/>
              </a:lnSpc>
            </a:pPr>
            <a:r>
              <a:rPr dirty="0" sz="300" spc="50">
                <a:latin typeface="Times New Roman"/>
                <a:cs typeface="Times New Roman"/>
              </a:rPr>
              <a:t>14</a:t>
            </a:r>
            <a:endParaRPr sz="300">
              <a:latin typeface="Times New Roman"/>
              <a:cs typeface="Times New Roman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4513606" y="1294872"/>
            <a:ext cx="71120" cy="8128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>
                <a:latin typeface="Times New Roman"/>
                <a:cs typeface="Times New Roman"/>
              </a:rPr>
              <a:t>14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351435" y="1434394"/>
            <a:ext cx="233679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05"/>
              </a:spcBef>
            </a:pPr>
            <a:r>
              <a:rPr dirty="0" sz="350" spc="40">
                <a:latin typeface="Times New Roman"/>
                <a:cs typeface="Times New Roman"/>
              </a:rPr>
              <a:t>512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659948" y="1187726"/>
            <a:ext cx="248711" cy="2344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 txBox="1"/>
          <p:nvPr/>
        </p:nvSpPr>
        <p:spPr>
          <a:xfrm>
            <a:off x="4631906" y="1520545"/>
            <a:ext cx="320675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95">
                <a:latin typeface="Times New Roman"/>
                <a:cs typeface="Times New Roman"/>
              </a:rPr>
              <a:t>max</a:t>
            </a:r>
            <a:r>
              <a:rPr dirty="0" sz="500" spc="95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 rot="21000000">
            <a:off x="4863060" y="1228374"/>
            <a:ext cx="53581" cy="44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0"/>
              </a:lnSpc>
            </a:pPr>
            <a:r>
              <a:rPr dirty="0" sz="350" spc="40">
                <a:latin typeface="Times New Roman"/>
                <a:cs typeface="Times New Roman"/>
              </a:rPr>
              <a:t>7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4824641" y="1295839"/>
            <a:ext cx="71120" cy="5334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>
                <a:latin typeface="Times New Roman"/>
                <a:cs typeface="Times New Roman"/>
              </a:rPr>
              <a:t>7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4737582" y="1356632"/>
            <a:ext cx="10922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" spc="40">
                <a:latin typeface="Times New Roman"/>
                <a:cs typeface="Times New Roman"/>
              </a:rPr>
              <a:t>512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5035783" y="621355"/>
            <a:ext cx="220345" cy="1313180"/>
            <a:chOff x="5035783" y="621355"/>
            <a:chExt cx="220345" cy="1313180"/>
          </a:xfrm>
        </p:grpSpPr>
        <p:sp>
          <p:nvSpPr>
            <p:cNvPr id="182" name="object 182"/>
            <p:cNvSpPr/>
            <p:nvPr/>
          </p:nvSpPr>
          <p:spPr>
            <a:xfrm>
              <a:off x="5038323" y="635559"/>
              <a:ext cx="78105" cy="1296035"/>
            </a:xfrm>
            <a:custGeom>
              <a:avLst/>
              <a:gdLst/>
              <a:ahLst/>
              <a:cxnLst/>
              <a:rect l="l" t="t" r="r" b="b"/>
              <a:pathLst>
                <a:path w="78104" h="1296035">
                  <a:moveTo>
                    <a:pt x="77761" y="0"/>
                  </a:moveTo>
                  <a:lnTo>
                    <a:pt x="0" y="0"/>
                  </a:lnTo>
                  <a:lnTo>
                    <a:pt x="0" y="1296017"/>
                  </a:lnTo>
                  <a:lnTo>
                    <a:pt x="77761" y="1296017"/>
                  </a:lnTo>
                  <a:lnTo>
                    <a:pt x="77761" y="0"/>
                  </a:lnTo>
                  <a:close/>
                </a:path>
              </a:pathLst>
            </a:custGeom>
            <a:solidFill>
              <a:srgbClr val="DF7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5038318" y="623900"/>
              <a:ext cx="85725" cy="1308100"/>
            </a:xfrm>
            <a:custGeom>
              <a:avLst/>
              <a:gdLst/>
              <a:ahLst/>
              <a:cxnLst/>
              <a:rect l="l" t="t" r="r" b="b"/>
              <a:pathLst>
                <a:path w="85725" h="1308100">
                  <a:moveTo>
                    <a:pt x="85534" y="0"/>
                  </a:moveTo>
                  <a:lnTo>
                    <a:pt x="7772" y="0"/>
                  </a:lnTo>
                  <a:lnTo>
                    <a:pt x="0" y="11671"/>
                  </a:lnTo>
                  <a:lnTo>
                    <a:pt x="77762" y="11671"/>
                  </a:lnTo>
                  <a:lnTo>
                    <a:pt x="77762" y="1307680"/>
                  </a:lnTo>
                  <a:lnTo>
                    <a:pt x="85534" y="1296022"/>
                  </a:lnTo>
                  <a:lnTo>
                    <a:pt x="85534" y="0"/>
                  </a:lnTo>
                  <a:close/>
                </a:path>
              </a:pathLst>
            </a:custGeom>
            <a:solidFill>
              <a:srgbClr val="EFB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5038323" y="623895"/>
              <a:ext cx="85725" cy="1308100"/>
            </a:xfrm>
            <a:custGeom>
              <a:avLst/>
              <a:gdLst/>
              <a:ahLst/>
              <a:cxnLst/>
              <a:rect l="l" t="t" r="r" b="b"/>
              <a:pathLst>
                <a:path w="85725" h="1308100">
                  <a:moveTo>
                    <a:pt x="0" y="11663"/>
                  </a:moveTo>
                  <a:lnTo>
                    <a:pt x="77761" y="11663"/>
                  </a:lnTo>
                  <a:lnTo>
                    <a:pt x="85537" y="0"/>
                  </a:lnTo>
                  <a:lnTo>
                    <a:pt x="7775" y="0"/>
                  </a:lnTo>
                  <a:lnTo>
                    <a:pt x="0" y="11663"/>
                  </a:lnTo>
                  <a:close/>
                </a:path>
                <a:path w="85725" h="1308100">
                  <a:moveTo>
                    <a:pt x="77761" y="11663"/>
                  </a:moveTo>
                  <a:lnTo>
                    <a:pt x="85537" y="0"/>
                  </a:lnTo>
                </a:path>
                <a:path w="85725" h="1308100">
                  <a:moveTo>
                    <a:pt x="0" y="11663"/>
                  </a:moveTo>
                  <a:lnTo>
                    <a:pt x="7775" y="0"/>
                  </a:lnTo>
                </a:path>
                <a:path w="85725" h="1308100">
                  <a:moveTo>
                    <a:pt x="7775" y="0"/>
                  </a:moveTo>
                  <a:lnTo>
                    <a:pt x="85537" y="0"/>
                  </a:lnTo>
                </a:path>
                <a:path w="85725" h="1308100">
                  <a:moveTo>
                    <a:pt x="85537" y="0"/>
                  </a:moveTo>
                  <a:lnTo>
                    <a:pt x="85537" y="1296017"/>
                  </a:lnTo>
                </a:path>
                <a:path w="85725" h="1308100">
                  <a:moveTo>
                    <a:pt x="77761" y="1307681"/>
                  </a:moveTo>
                  <a:lnTo>
                    <a:pt x="85537" y="1296017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5167925" y="635559"/>
              <a:ext cx="78105" cy="1296035"/>
            </a:xfrm>
            <a:custGeom>
              <a:avLst/>
              <a:gdLst/>
              <a:ahLst/>
              <a:cxnLst/>
              <a:rect l="l" t="t" r="r" b="b"/>
              <a:pathLst>
                <a:path w="78104" h="1296035">
                  <a:moveTo>
                    <a:pt x="77761" y="0"/>
                  </a:moveTo>
                  <a:lnTo>
                    <a:pt x="0" y="0"/>
                  </a:lnTo>
                  <a:lnTo>
                    <a:pt x="0" y="1296017"/>
                  </a:lnTo>
                  <a:lnTo>
                    <a:pt x="77761" y="1296017"/>
                  </a:lnTo>
                  <a:lnTo>
                    <a:pt x="77761" y="0"/>
                  </a:lnTo>
                  <a:close/>
                </a:path>
              </a:pathLst>
            </a:custGeom>
            <a:solidFill>
              <a:srgbClr val="DF7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5167922" y="623900"/>
              <a:ext cx="85725" cy="1308100"/>
            </a:xfrm>
            <a:custGeom>
              <a:avLst/>
              <a:gdLst/>
              <a:ahLst/>
              <a:cxnLst/>
              <a:rect l="l" t="t" r="r" b="b"/>
              <a:pathLst>
                <a:path w="85725" h="1308100">
                  <a:moveTo>
                    <a:pt x="85534" y="0"/>
                  </a:moveTo>
                  <a:lnTo>
                    <a:pt x="7772" y="0"/>
                  </a:lnTo>
                  <a:lnTo>
                    <a:pt x="0" y="11671"/>
                  </a:lnTo>
                  <a:lnTo>
                    <a:pt x="77762" y="11671"/>
                  </a:lnTo>
                  <a:lnTo>
                    <a:pt x="77762" y="1307680"/>
                  </a:lnTo>
                  <a:lnTo>
                    <a:pt x="85534" y="1296022"/>
                  </a:lnTo>
                  <a:lnTo>
                    <a:pt x="85534" y="0"/>
                  </a:lnTo>
                  <a:close/>
                </a:path>
              </a:pathLst>
            </a:custGeom>
            <a:solidFill>
              <a:srgbClr val="EFB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5167925" y="623895"/>
              <a:ext cx="85725" cy="1308100"/>
            </a:xfrm>
            <a:custGeom>
              <a:avLst/>
              <a:gdLst/>
              <a:ahLst/>
              <a:cxnLst/>
              <a:rect l="l" t="t" r="r" b="b"/>
              <a:pathLst>
                <a:path w="85725" h="1308100">
                  <a:moveTo>
                    <a:pt x="0" y="11663"/>
                  </a:moveTo>
                  <a:lnTo>
                    <a:pt x="77761" y="11663"/>
                  </a:lnTo>
                  <a:lnTo>
                    <a:pt x="85537" y="0"/>
                  </a:lnTo>
                  <a:lnTo>
                    <a:pt x="7775" y="0"/>
                  </a:lnTo>
                  <a:lnTo>
                    <a:pt x="0" y="11663"/>
                  </a:lnTo>
                  <a:close/>
                </a:path>
                <a:path w="85725" h="1308100">
                  <a:moveTo>
                    <a:pt x="77761" y="11663"/>
                  </a:moveTo>
                  <a:lnTo>
                    <a:pt x="85537" y="0"/>
                  </a:lnTo>
                </a:path>
                <a:path w="85725" h="1308100">
                  <a:moveTo>
                    <a:pt x="0" y="11663"/>
                  </a:moveTo>
                  <a:lnTo>
                    <a:pt x="7775" y="0"/>
                  </a:lnTo>
                </a:path>
                <a:path w="85725" h="1308100">
                  <a:moveTo>
                    <a:pt x="7775" y="0"/>
                  </a:moveTo>
                  <a:lnTo>
                    <a:pt x="85537" y="0"/>
                  </a:lnTo>
                </a:path>
                <a:path w="85725" h="1308100">
                  <a:moveTo>
                    <a:pt x="85537" y="0"/>
                  </a:moveTo>
                  <a:lnTo>
                    <a:pt x="85537" y="1296017"/>
                  </a:lnTo>
                </a:path>
                <a:path w="85725" h="1308100">
                  <a:moveTo>
                    <a:pt x="77761" y="1307681"/>
                  </a:moveTo>
                  <a:lnTo>
                    <a:pt x="85537" y="1296017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8" name="object 188"/>
          <p:cNvSpPr txBox="1"/>
          <p:nvPr/>
        </p:nvSpPr>
        <p:spPr>
          <a:xfrm>
            <a:off x="5028984" y="1786026"/>
            <a:ext cx="227329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40">
                <a:latin typeface="Times New Roman"/>
                <a:cs typeface="Times New Roman"/>
              </a:rPr>
              <a:t>fc</a:t>
            </a:r>
            <a:r>
              <a:rPr dirty="0" sz="500" spc="105">
                <a:latin typeface="Times New Roman"/>
                <a:cs typeface="Times New Roman"/>
              </a:rPr>
              <a:t> </a:t>
            </a:r>
            <a:r>
              <a:rPr dirty="0" sz="500" spc="40">
                <a:latin typeface="Times New Roman"/>
                <a:cs typeface="Times New Roman"/>
              </a:rPr>
              <a:t>fc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4994059" y="1921734"/>
            <a:ext cx="297180" cy="895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00" spc="55">
                <a:latin typeface="Times New Roman"/>
                <a:cs typeface="Times New Roman"/>
              </a:rPr>
              <a:t>4096</a:t>
            </a:r>
            <a:r>
              <a:rPr dirty="0" sz="400" spc="-55">
                <a:latin typeface="Times New Roman"/>
                <a:cs typeface="Times New Roman"/>
              </a:rPr>
              <a:t> </a:t>
            </a:r>
            <a:r>
              <a:rPr dirty="0" sz="400" spc="55">
                <a:latin typeface="Times New Roman"/>
                <a:cs typeface="Times New Roman"/>
              </a:rPr>
              <a:t>4096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90" name="object 190"/>
          <p:cNvGrpSpPr/>
          <p:nvPr/>
        </p:nvGrpSpPr>
        <p:grpSpPr>
          <a:xfrm>
            <a:off x="5401209" y="865147"/>
            <a:ext cx="236854" cy="848994"/>
            <a:chOff x="5401209" y="865147"/>
            <a:chExt cx="236854" cy="848994"/>
          </a:xfrm>
        </p:grpSpPr>
        <p:sp>
          <p:nvSpPr>
            <p:cNvPr id="191" name="object 191"/>
            <p:cNvSpPr/>
            <p:nvPr/>
          </p:nvSpPr>
          <p:spPr>
            <a:xfrm>
              <a:off x="5504891" y="868843"/>
              <a:ext cx="130175" cy="842644"/>
            </a:xfrm>
            <a:custGeom>
              <a:avLst/>
              <a:gdLst/>
              <a:ahLst/>
              <a:cxnLst/>
              <a:rect l="l" t="t" r="r" b="b"/>
              <a:pathLst>
                <a:path w="130175" h="842644">
                  <a:moveTo>
                    <a:pt x="0" y="0"/>
                  </a:moveTo>
                  <a:lnTo>
                    <a:pt x="129601" y="0"/>
                  </a:lnTo>
                </a:path>
                <a:path w="130175" h="842644">
                  <a:moveTo>
                    <a:pt x="129601" y="0"/>
                  </a:moveTo>
                  <a:lnTo>
                    <a:pt x="129601" y="842411"/>
                  </a:lnTo>
                </a:path>
                <a:path w="130175" h="842644">
                  <a:moveTo>
                    <a:pt x="129601" y="842411"/>
                  </a:moveTo>
                  <a:lnTo>
                    <a:pt x="0" y="842411"/>
                  </a:lnTo>
                </a:path>
                <a:path w="130175" h="842644">
                  <a:moveTo>
                    <a:pt x="0" y="842411"/>
                  </a:moveTo>
                  <a:lnTo>
                    <a:pt x="0" y="0"/>
                  </a:lnTo>
                </a:path>
                <a:path w="130175" h="842644">
                  <a:moveTo>
                    <a:pt x="0" y="0"/>
                  </a:moveTo>
                  <a:lnTo>
                    <a:pt x="129601" y="0"/>
                  </a:lnTo>
                  <a:lnTo>
                    <a:pt x="129601" y="842411"/>
                  </a:lnTo>
                  <a:lnTo>
                    <a:pt x="0" y="842411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5634493" y="867678"/>
              <a:ext cx="1270" cy="843915"/>
            </a:xfrm>
            <a:custGeom>
              <a:avLst/>
              <a:gdLst/>
              <a:ahLst/>
              <a:cxnLst/>
              <a:rect l="l" t="t" r="r" b="b"/>
              <a:pathLst>
                <a:path w="1270" h="843914">
                  <a:moveTo>
                    <a:pt x="388" y="-2530"/>
                  </a:moveTo>
                  <a:lnTo>
                    <a:pt x="388" y="846106"/>
                  </a:lnTo>
                </a:path>
              </a:pathLst>
            </a:custGeom>
            <a:ln w="58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5504891" y="867678"/>
              <a:ext cx="130810" cy="1270"/>
            </a:xfrm>
            <a:custGeom>
              <a:avLst/>
              <a:gdLst/>
              <a:ahLst/>
              <a:cxnLst/>
              <a:rect l="l" t="t" r="r" b="b"/>
              <a:pathLst>
                <a:path w="130810" h="1269">
                  <a:moveTo>
                    <a:pt x="130379" y="0"/>
                  </a:moveTo>
                  <a:lnTo>
                    <a:pt x="777" y="0"/>
                  </a:lnTo>
                  <a:lnTo>
                    <a:pt x="0" y="1164"/>
                  </a:lnTo>
                  <a:lnTo>
                    <a:pt x="129601" y="1164"/>
                  </a:lnTo>
                  <a:lnTo>
                    <a:pt x="130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5504891" y="867678"/>
              <a:ext cx="130810" cy="1270"/>
            </a:xfrm>
            <a:custGeom>
              <a:avLst/>
              <a:gdLst/>
              <a:ahLst/>
              <a:cxnLst/>
              <a:rect l="l" t="t" r="r" b="b"/>
              <a:pathLst>
                <a:path w="130810" h="1269">
                  <a:moveTo>
                    <a:pt x="-2530" y="582"/>
                  </a:moveTo>
                  <a:lnTo>
                    <a:pt x="132909" y="582"/>
                  </a:lnTo>
                </a:path>
              </a:pathLst>
            </a:custGeom>
            <a:ln w="6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5504891" y="867678"/>
              <a:ext cx="130810" cy="843915"/>
            </a:xfrm>
            <a:custGeom>
              <a:avLst/>
              <a:gdLst/>
              <a:ahLst/>
              <a:cxnLst/>
              <a:rect l="l" t="t" r="r" b="b"/>
              <a:pathLst>
                <a:path w="130810" h="843914">
                  <a:moveTo>
                    <a:pt x="129601" y="1164"/>
                  </a:moveTo>
                  <a:lnTo>
                    <a:pt x="130379" y="0"/>
                  </a:lnTo>
                </a:path>
                <a:path w="130810" h="843914">
                  <a:moveTo>
                    <a:pt x="0" y="1164"/>
                  </a:moveTo>
                  <a:lnTo>
                    <a:pt x="777" y="0"/>
                  </a:lnTo>
                </a:path>
                <a:path w="130810" h="843914">
                  <a:moveTo>
                    <a:pt x="777" y="0"/>
                  </a:moveTo>
                  <a:lnTo>
                    <a:pt x="130379" y="0"/>
                  </a:lnTo>
                </a:path>
                <a:path w="130810" h="843914">
                  <a:moveTo>
                    <a:pt x="130379" y="0"/>
                  </a:moveTo>
                  <a:lnTo>
                    <a:pt x="130379" y="842411"/>
                  </a:lnTo>
                </a:path>
                <a:path w="130810" h="843914">
                  <a:moveTo>
                    <a:pt x="129601" y="843576"/>
                  </a:moveTo>
                  <a:lnTo>
                    <a:pt x="130379" y="842411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5401209" y="1283568"/>
              <a:ext cx="69850" cy="0"/>
            </a:xfrm>
            <a:custGeom>
              <a:avLst/>
              <a:gdLst/>
              <a:ahLst/>
              <a:cxnLst/>
              <a:rect l="l" t="t" r="r" b="b"/>
              <a:pathLst>
                <a:path w="69850" h="0">
                  <a:moveTo>
                    <a:pt x="0" y="0"/>
                  </a:moveTo>
                  <a:lnTo>
                    <a:pt x="69479" y="0"/>
                  </a:lnTo>
                </a:path>
              </a:pathLst>
            </a:custGeom>
            <a:ln w="89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5451961" y="1258597"/>
              <a:ext cx="23495" cy="50165"/>
            </a:xfrm>
            <a:custGeom>
              <a:avLst/>
              <a:gdLst/>
              <a:ahLst/>
              <a:cxnLst/>
              <a:rect l="l" t="t" r="r" b="b"/>
              <a:pathLst>
                <a:path w="23495" h="50165">
                  <a:moveTo>
                    <a:pt x="0" y="0"/>
                  </a:moveTo>
                  <a:lnTo>
                    <a:pt x="3657" y="7632"/>
                  </a:lnTo>
                  <a:lnTo>
                    <a:pt x="10534" y="15411"/>
                  </a:lnTo>
                  <a:lnTo>
                    <a:pt x="17995" y="21727"/>
                  </a:lnTo>
                  <a:lnTo>
                    <a:pt x="23409" y="24970"/>
                  </a:lnTo>
                  <a:lnTo>
                    <a:pt x="17995" y="28213"/>
                  </a:lnTo>
                  <a:lnTo>
                    <a:pt x="10534" y="34529"/>
                  </a:lnTo>
                  <a:lnTo>
                    <a:pt x="3657" y="42307"/>
                  </a:lnTo>
                  <a:lnTo>
                    <a:pt x="0" y="49940"/>
                  </a:lnTo>
                </a:path>
              </a:pathLst>
            </a:custGeom>
            <a:ln w="7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8" name="object 198"/>
          <p:cNvSpPr txBox="1"/>
          <p:nvPr/>
        </p:nvSpPr>
        <p:spPr>
          <a:xfrm>
            <a:off x="5420791" y="749224"/>
            <a:ext cx="298450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75">
                <a:latin typeface="Times New Roman"/>
                <a:cs typeface="Times New Roman"/>
              </a:rPr>
              <a:t>softmax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5491988" y="1727335"/>
            <a:ext cx="155575" cy="895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00" spc="55">
                <a:latin typeface="Times New Roman"/>
                <a:cs typeface="Times New Roman"/>
              </a:rPr>
              <a:t>1000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200" name="object 200"/>
          <p:cNvGrpSpPr/>
          <p:nvPr/>
        </p:nvGrpSpPr>
        <p:grpSpPr>
          <a:xfrm>
            <a:off x="4934643" y="1254998"/>
            <a:ext cx="375920" cy="57150"/>
            <a:chOff x="4934643" y="1254998"/>
            <a:chExt cx="375920" cy="57150"/>
          </a:xfrm>
        </p:grpSpPr>
        <p:sp>
          <p:nvSpPr>
            <p:cNvPr id="201" name="object 201"/>
            <p:cNvSpPr/>
            <p:nvPr/>
          </p:nvSpPr>
          <p:spPr>
            <a:xfrm>
              <a:off x="5245687" y="1283568"/>
              <a:ext cx="59055" cy="0"/>
            </a:xfrm>
            <a:custGeom>
              <a:avLst/>
              <a:gdLst/>
              <a:ahLst/>
              <a:cxnLst/>
              <a:rect l="l" t="t" r="r" b="b"/>
              <a:pathLst>
                <a:path w="59054" h="0">
                  <a:moveTo>
                    <a:pt x="0" y="0"/>
                  </a:moveTo>
                  <a:lnTo>
                    <a:pt x="5898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5289485" y="1263324"/>
              <a:ext cx="19050" cy="40640"/>
            </a:xfrm>
            <a:custGeom>
              <a:avLst/>
              <a:gdLst/>
              <a:ahLst/>
              <a:cxnLst/>
              <a:rect l="l" t="t" r="r" b="b"/>
              <a:pathLst>
                <a:path w="19050" h="4064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5116085" y="1283568"/>
              <a:ext cx="59055" cy="0"/>
            </a:xfrm>
            <a:custGeom>
              <a:avLst/>
              <a:gdLst/>
              <a:ahLst/>
              <a:cxnLst/>
              <a:rect l="l" t="t" r="r" b="b"/>
              <a:pathLst>
                <a:path w="59054" h="0">
                  <a:moveTo>
                    <a:pt x="0" y="0"/>
                  </a:moveTo>
                  <a:lnTo>
                    <a:pt x="5898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5159883" y="1263324"/>
              <a:ext cx="19050" cy="40640"/>
            </a:xfrm>
            <a:custGeom>
              <a:avLst/>
              <a:gdLst/>
              <a:ahLst/>
              <a:cxnLst/>
              <a:rect l="l" t="t" r="r" b="b"/>
              <a:pathLst>
                <a:path w="19050" h="40640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4934643" y="1283568"/>
              <a:ext cx="69850" cy="0"/>
            </a:xfrm>
            <a:custGeom>
              <a:avLst/>
              <a:gdLst/>
              <a:ahLst/>
              <a:cxnLst/>
              <a:rect l="l" t="t" r="r" b="b"/>
              <a:pathLst>
                <a:path w="69850" h="0">
                  <a:moveTo>
                    <a:pt x="0" y="0"/>
                  </a:moveTo>
                  <a:lnTo>
                    <a:pt x="69477" y="0"/>
                  </a:lnTo>
                </a:path>
              </a:pathLst>
            </a:custGeom>
            <a:ln w="89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4985393" y="1258597"/>
              <a:ext cx="23495" cy="50165"/>
            </a:xfrm>
            <a:custGeom>
              <a:avLst/>
              <a:gdLst/>
              <a:ahLst/>
              <a:cxnLst/>
              <a:rect l="l" t="t" r="r" b="b"/>
              <a:pathLst>
                <a:path w="23495" h="50165">
                  <a:moveTo>
                    <a:pt x="0" y="0"/>
                  </a:moveTo>
                  <a:lnTo>
                    <a:pt x="3657" y="7632"/>
                  </a:lnTo>
                  <a:lnTo>
                    <a:pt x="10534" y="15411"/>
                  </a:lnTo>
                  <a:lnTo>
                    <a:pt x="17995" y="21727"/>
                  </a:lnTo>
                  <a:lnTo>
                    <a:pt x="23409" y="24970"/>
                  </a:lnTo>
                  <a:lnTo>
                    <a:pt x="17995" y="28213"/>
                  </a:lnTo>
                  <a:lnTo>
                    <a:pt x="10534" y="34529"/>
                  </a:lnTo>
                  <a:lnTo>
                    <a:pt x="3657" y="42307"/>
                  </a:lnTo>
                  <a:lnTo>
                    <a:pt x="0" y="49940"/>
                  </a:lnTo>
                </a:path>
              </a:pathLst>
            </a:custGeom>
            <a:ln w="7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5116085" y="128356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0">
                  <a:moveTo>
                    <a:pt x="0" y="0"/>
                  </a:moveTo>
                  <a:lnTo>
                    <a:pt x="56518" y="0"/>
                  </a:lnTo>
                </a:path>
              </a:pathLst>
            </a:custGeom>
            <a:ln w="89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5153876" y="1258597"/>
              <a:ext cx="23495" cy="50165"/>
            </a:xfrm>
            <a:custGeom>
              <a:avLst/>
              <a:gdLst/>
              <a:ahLst/>
              <a:cxnLst/>
              <a:rect l="l" t="t" r="r" b="b"/>
              <a:pathLst>
                <a:path w="23495" h="50165">
                  <a:moveTo>
                    <a:pt x="0" y="0"/>
                  </a:moveTo>
                  <a:lnTo>
                    <a:pt x="3657" y="7632"/>
                  </a:lnTo>
                  <a:lnTo>
                    <a:pt x="10534" y="15411"/>
                  </a:lnTo>
                  <a:lnTo>
                    <a:pt x="17995" y="21727"/>
                  </a:lnTo>
                  <a:lnTo>
                    <a:pt x="23409" y="24970"/>
                  </a:lnTo>
                  <a:lnTo>
                    <a:pt x="17995" y="28213"/>
                  </a:lnTo>
                  <a:lnTo>
                    <a:pt x="10534" y="34529"/>
                  </a:lnTo>
                  <a:lnTo>
                    <a:pt x="3657" y="42307"/>
                  </a:lnTo>
                  <a:lnTo>
                    <a:pt x="0" y="49940"/>
                  </a:lnTo>
                </a:path>
              </a:pathLst>
            </a:custGeom>
            <a:ln w="7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5245687" y="128356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0">
                  <a:moveTo>
                    <a:pt x="0" y="0"/>
                  </a:moveTo>
                  <a:lnTo>
                    <a:pt x="56518" y="0"/>
                  </a:lnTo>
                </a:path>
              </a:pathLst>
            </a:custGeom>
            <a:ln w="89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5283478" y="1258597"/>
              <a:ext cx="23495" cy="50165"/>
            </a:xfrm>
            <a:custGeom>
              <a:avLst/>
              <a:gdLst/>
              <a:ahLst/>
              <a:cxnLst/>
              <a:rect l="l" t="t" r="r" b="b"/>
              <a:pathLst>
                <a:path w="23495" h="50165">
                  <a:moveTo>
                    <a:pt x="0" y="0"/>
                  </a:moveTo>
                  <a:lnTo>
                    <a:pt x="3657" y="7632"/>
                  </a:lnTo>
                  <a:lnTo>
                    <a:pt x="10534" y="15411"/>
                  </a:lnTo>
                  <a:lnTo>
                    <a:pt x="17995" y="21727"/>
                  </a:lnTo>
                  <a:lnTo>
                    <a:pt x="23409" y="24970"/>
                  </a:lnTo>
                  <a:lnTo>
                    <a:pt x="17995" y="28213"/>
                  </a:lnTo>
                  <a:lnTo>
                    <a:pt x="10534" y="34529"/>
                  </a:lnTo>
                  <a:lnTo>
                    <a:pt x="3657" y="42307"/>
                  </a:lnTo>
                  <a:lnTo>
                    <a:pt x="0" y="49940"/>
                  </a:lnTo>
                </a:path>
              </a:pathLst>
            </a:custGeom>
            <a:ln w="7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1" name="object 2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12" name="object 2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4" name="object 2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670"/>
              </a:lnSpc>
            </a:pPr>
            <a:r>
              <a:rPr dirty="0" spc="90"/>
              <a:t>22</a:t>
            </a:r>
            <a:r>
              <a:rPr dirty="0" spc="90"/>
              <a:t>/47</a:t>
            </a:r>
          </a:p>
        </p:txBody>
      </p:sp>
      <p:sp>
        <p:nvSpPr>
          <p:cNvPr id="215" name="object 2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216" name="object 2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2722" y="515861"/>
            <a:ext cx="2314575" cy="1560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958" y="2131687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4583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460843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Using </a:t>
            </a:r>
            <a:r>
              <a:rPr dirty="0" spc="40"/>
              <a:t>this </a:t>
            </a:r>
            <a:r>
              <a:rPr dirty="0" spc="25"/>
              <a:t>idea </a:t>
            </a:r>
            <a:r>
              <a:rPr dirty="0" spc="-25"/>
              <a:t>we </a:t>
            </a:r>
            <a:r>
              <a:rPr dirty="0" spc="15"/>
              <a:t>could </a:t>
            </a:r>
            <a:r>
              <a:rPr dirty="0" spc="35"/>
              <a:t>get </a:t>
            </a:r>
            <a:r>
              <a:rPr dirty="0" spc="55"/>
              <a:t>a </a:t>
            </a:r>
            <a:r>
              <a:rPr dirty="0" spc="40"/>
              <a:t>bound-  </a:t>
            </a:r>
            <a:r>
              <a:rPr dirty="0" spc="15"/>
              <a:t>ing </a:t>
            </a:r>
            <a:r>
              <a:rPr dirty="0"/>
              <a:t>box’s </a:t>
            </a:r>
            <a:r>
              <a:rPr dirty="0" spc="15"/>
              <a:t>region </a:t>
            </a:r>
            <a:r>
              <a:rPr dirty="0" spc="-20"/>
              <a:t>of </a:t>
            </a:r>
            <a:r>
              <a:rPr dirty="0" spc="5"/>
              <a:t>influence </a:t>
            </a:r>
            <a:r>
              <a:rPr dirty="0" spc="25"/>
              <a:t>on </a:t>
            </a:r>
            <a:r>
              <a:rPr dirty="0" spc="30"/>
              <a:t>any  </a:t>
            </a:r>
            <a:r>
              <a:rPr dirty="0" spc="15"/>
              <a:t>layer </a:t>
            </a:r>
            <a:r>
              <a:rPr dirty="0" spc="25"/>
              <a:t>in </a:t>
            </a:r>
            <a:r>
              <a:rPr dirty="0" spc="55"/>
              <a:t>the</a:t>
            </a:r>
            <a:r>
              <a:rPr dirty="0" spc="204"/>
              <a:t> </a:t>
            </a:r>
            <a:r>
              <a:rPr dirty="0" spc="30"/>
              <a:t>CNN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2988" y="301776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3370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81173" y="301379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6288" y="3004917"/>
            <a:ext cx="203200" cy="55880"/>
            <a:chOff x="4086288" y="300491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4149457" y="300744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6288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9219" y="3003652"/>
            <a:ext cx="203200" cy="58419"/>
            <a:chOff x="4369219" y="300365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458120" y="3020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9219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5420" y="30074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652137" y="3003652"/>
            <a:ext cx="203200" cy="58419"/>
            <a:chOff x="4652137" y="300365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728338" y="300744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2137" y="301379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28338" y="304554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011268" y="30074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00227" y="3004917"/>
            <a:ext cx="238760" cy="57150"/>
            <a:chOff x="5200227" y="3004917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5324679" y="303792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97615" y="30114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02758" y="300744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9995" y="515873"/>
            <a:ext cx="1358900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39998" y="515873"/>
            <a:ext cx="1358900" cy="1200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04164" y="1865670"/>
          <a:ext cx="4184015" cy="775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240"/>
                <a:gridCol w="1852930"/>
                <a:gridCol w="1680845"/>
              </a:tblGrid>
              <a:tr h="215538">
                <a:tc>
                  <a:txBody>
                    <a:bodyPr/>
                    <a:lstStyle/>
                    <a:p>
                      <a:pPr marL="31750">
                        <a:lnSpc>
                          <a:spcPts val="1040"/>
                        </a:lnSpc>
                      </a:pPr>
                      <a:r>
                        <a:rPr dirty="0" sz="1100" spc="-35" b="1">
                          <a:latin typeface="Georgia"/>
                          <a:cs typeface="Georgia"/>
                        </a:rPr>
                        <a:t>Task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ts val="1040"/>
                        </a:lnSpc>
                      </a:pPr>
                      <a:r>
                        <a:rPr dirty="0" sz="1100" spc="25">
                          <a:latin typeface="Times New Roman"/>
                          <a:cs typeface="Times New Roman"/>
                        </a:rPr>
                        <a:t>Image</a:t>
                      </a:r>
                      <a:r>
                        <a:rPr dirty="0" sz="110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10">
                          <a:latin typeface="Times New Roman"/>
                          <a:cs typeface="Times New Roman"/>
                        </a:rPr>
                        <a:t>classification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67690">
                        <a:lnSpc>
                          <a:spcPts val="1040"/>
                        </a:lnSpc>
                      </a:pPr>
                      <a:r>
                        <a:rPr dirty="0" sz="1100" spc="50">
                          <a:latin typeface="Times New Roman"/>
                          <a:cs typeface="Times New Roman"/>
                        </a:rPr>
                        <a:t>Object</a:t>
                      </a:r>
                      <a:r>
                        <a:rPr dirty="0" sz="110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30">
                          <a:latin typeface="Times New Roman"/>
                          <a:cs typeface="Times New Roman"/>
                        </a:rPr>
                        <a:t>Detection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55968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b="1">
                          <a:latin typeface="Georgia"/>
                          <a:cs typeface="Georgia"/>
                        </a:rPr>
                        <a:t>Output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spc="55">
                          <a:latin typeface="Times New Roman"/>
                          <a:cs typeface="Times New Roman"/>
                        </a:rPr>
                        <a:t>Car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algn="just" marL="567690" marR="24130">
                        <a:lnSpc>
                          <a:spcPct val="102600"/>
                        </a:lnSpc>
                        <a:spcBef>
                          <a:spcPts val="290"/>
                        </a:spcBef>
                      </a:pPr>
                      <a:r>
                        <a:rPr dirty="0" sz="1100" spc="45">
                          <a:latin typeface="Times New Roman"/>
                          <a:cs typeface="Times New Roman"/>
                        </a:rPr>
                        <a:t>Car, </a:t>
                      </a:r>
                      <a:r>
                        <a:rPr dirty="0" sz="1100" spc="35">
                          <a:latin typeface="Times New Roman"/>
                          <a:cs typeface="Times New Roman"/>
                        </a:rPr>
                        <a:t>exact</a:t>
                      </a:r>
                      <a:r>
                        <a:rPr dirty="0" sz="1100" spc="-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40">
                          <a:latin typeface="Times New Roman"/>
                          <a:cs typeface="Times New Roman"/>
                        </a:rPr>
                        <a:t>bound- 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ing </a:t>
                      </a:r>
                      <a:r>
                        <a:rPr dirty="0" sz="1100" spc="20">
                          <a:latin typeface="Times New Roman"/>
                          <a:cs typeface="Times New Roman"/>
                        </a:rPr>
                        <a:t>box </a:t>
                      </a:r>
                      <a:r>
                        <a:rPr dirty="0" sz="1100" spc="25">
                          <a:latin typeface="Times New Roman"/>
                          <a:cs typeface="Times New Roman"/>
                        </a:rPr>
                        <a:t>contain- 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ing</a:t>
                      </a:r>
                      <a:r>
                        <a:rPr dirty="0" sz="110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35">
                          <a:latin typeface="Times New Roman"/>
                          <a:cs typeface="Times New Roman"/>
                        </a:rPr>
                        <a:t>car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/>
                </a:tc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26" name="object 26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25731" y="3007598"/>
            <a:ext cx="211454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5">
                <a:solidFill>
                  <a:srgbClr val="ADADE0"/>
                </a:solidFill>
                <a:latin typeface="Times New Roman"/>
                <a:cs typeface="Times New Roman"/>
              </a:rPr>
              <a:t>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2722" y="515861"/>
            <a:ext cx="2314575" cy="1560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958" y="2131687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4583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64395" y="460843"/>
            <a:ext cx="2268855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Times New Roman"/>
                <a:cs typeface="Times New Roman"/>
              </a:rPr>
              <a:t>Using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25">
                <a:latin typeface="Times New Roman"/>
                <a:cs typeface="Times New Roman"/>
              </a:rPr>
              <a:t>idea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could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 </a:t>
            </a:r>
            <a:r>
              <a:rPr dirty="0" sz="1100">
                <a:latin typeface="Times New Roman"/>
                <a:cs typeface="Times New Roman"/>
              </a:rPr>
              <a:t>box’s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">
                <a:latin typeface="Times New Roman"/>
                <a:cs typeface="Times New Roman"/>
              </a:rPr>
              <a:t>influence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30">
                <a:latin typeface="Times New Roman"/>
                <a:cs typeface="Times New Roman"/>
              </a:rPr>
              <a:t>any 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204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583" y="1100505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64395" y="1015020"/>
            <a:ext cx="226822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projected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Interest  (RoI) </a:t>
            </a:r>
            <a:r>
              <a:rPr dirty="0" sz="1100" spc="35">
                <a:latin typeface="Times New Roman"/>
                <a:cs typeface="Times New Roman"/>
              </a:rPr>
              <a:t>may </a:t>
            </a:r>
            <a:r>
              <a:rPr dirty="0" sz="1100" spc="40">
                <a:latin typeface="Times New Roman"/>
                <a:cs typeface="Times New Roman"/>
              </a:rPr>
              <a:t>be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4868" y="515867"/>
            <a:ext cx="2310288" cy="1564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958" y="2135967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4583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460843"/>
            <a:ext cx="2268855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10"/>
              <a:t>Using </a:t>
            </a:r>
            <a:r>
              <a:rPr dirty="0" spc="40"/>
              <a:t>this </a:t>
            </a:r>
            <a:r>
              <a:rPr dirty="0" spc="25"/>
              <a:t>idea </a:t>
            </a:r>
            <a:r>
              <a:rPr dirty="0" spc="-25"/>
              <a:t>we </a:t>
            </a:r>
            <a:r>
              <a:rPr dirty="0" spc="15"/>
              <a:t>could </a:t>
            </a:r>
            <a:r>
              <a:rPr dirty="0" spc="35"/>
              <a:t>get </a:t>
            </a:r>
            <a:r>
              <a:rPr dirty="0" spc="55"/>
              <a:t>a </a:t>
            </a:r>
            <a:r>
              <a:rPr dirty="0" spc="40"/>
              <a:t>bound-  </a:t>
            </a:r>
            <a:r>
              <a:rPr dirty="0" spc="15"/>
              <a:t>ing </a:t>
            </a:r>
            <a:r>
              <a:rPr dirty="0"/>
              <a:t>box’s </a:t>
            </a:r>
            <a:r>
              <a:rPr dirty="0" spc="15"/>
              <a:t>region </a:t>
            </a:r>
            <a:r>
              <a:rPr dirty="0" spc="-20"/>
              <a:t>of </a:t>
            </a:r>
            <a:r>
              <a:rPr dirty="0" spc="5"/>
              <a:t>influence </a:t>
            </a:r>
            <a:r>
              <a:rPr dirty="0" spc="25"/>
              <a:t>on </a:t>
            </a:r>
            <a:r>
              <a:rPr dirty="0" spc="30"/>
              <a:t>any  </a:t>
            </a:r>
            <a:r>
              <a:rPr dirty="0" spc="15"/>
              <a:t>layer </a:t>
            </a:r>
            <a:r>
              <a:rPr dirty="0" spc="25"/>
              <a:t>in </a:t>
            </a:r>
            <a:r>
              <a:rPr dirty="0" spc="55"/>
              <a:t>the</a:t>
            </a:r>
            <a:r>
              <a:rPr dirty="0" spc="204"/>
              <a:t> </a:t>
            </a:r>
            <a:r>
              <a:rPr dirty="0" spc="30"/>
              <a:t>CNN</a:t>
            </a:r>
          </a:p>
        </p:txBody>
      </p:sp>
      <p:sp>
        <p:nvSpPr>
          <p:cNvPr id="7" name="object 7"/>
          <p:cNvSpPr/>
          <p:nvPr/>
        </p:nvSpPr>
        <p:spPr>
          <a:xfrm>
            <a:off x="3144583" y="1100505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64395" y="1015020"/>
            <a:ext cx="2268855" cy="10902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projected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Interest  (RoI) </a:t>
            </a:r>
            <a:r>
              <a:rPr dirty="0" sz="1100" spc="35">
                <a:latin typeface="Times New Roman"/>
                <a:cs typeface="Times New Roman"/>
              </a:rPr>
              <a:t>may </a:t>
            </a:r>
            <a:r>
              <a:rPr dirty="0" sz="1100" spc="40">
                <a:latin typeface="Times New Roman"/>
                <a:cs typeface="Times New Roman"/>
              </a:rPr>
              <a:t>be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0">
                <a:latin typeface="Times New Roman"/>
                <a:cs typeface="Times New Roman"/>
              </a:rPr>
              <a:t>them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20">
                <a:latin typeface="Times New Roman"/>
                <a:cs typeface="Times New Roman"/>
              </a:rPr>
              <a:t>equally </a:t>
            </a:r>
            <a:r>
              <a:rPr dirty="0" sz="1100" spc="5">
                <a:latin typeface="Times New Roman"/>
                <a:cs typeface="Times New Roman"/>
              </a:rPr>
              <a:t>sized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5">
                <a:latin typeface="Times New Roman"/>
                <a:cs typeface="Times New Roman"/>
              </a:rPr>
              <a:t>gions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dimension </a:t>
            </a:r>
            <a:r>
              <a:rPr dirty="0" sz="1100" spc="110" i="1">
                <a:latin typeface="Times New Roman"/>
                <a:cs typeface="Times New Roman"/>
              </a:rPr>
              <a:t>H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0" i="1">
                <a:latin typeface="Times New Roman"/>
                <a:cs typeface="Times New Roman"/>
              </a:rPr>
              <a:t>W </a:t>
            </a:r>
            <a:r>
              <a:rPr dirty="0" sz="1100" spc="55">
                <a:latin typeface="Times New Roman"/>
                <a:cs typeface="Times New Roman"/>
              </a:rPr>
              <a:t>and </a:t>
            </a:r>
            <a:r>
              <a:rPr dirty="0" sz="1100" spc="25">
                <a:latin typeface="Times New Roman"/>
                <a:cs typeface="Times New Roman"/>
              </a:rPr>
              <a:t>do  </a:t>
            </a:r>
            <a:r>
              <a:rPr dirty="0" sz="1100" spc="45">
                <a:latin typeface="Times New Roman"/>
                <a:cs typeface="Times New Roman"/>
              </a:rPr>
              <a:t>max </a:t>
            </a:r>
            <a:r>
              <a:rPr dirty="0" sz="1100" spc="20">
                <a:latin typeface="Times New Roman"/>
                <a:cs typeface="Times New Roman"/>
              </a:rPr>
              <a:t>pooling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those </a:t>
            </a:r>
            <a:r>
              <a:rPr dirty="0" sz="1100" spc="10">
                <a:latin typeface="Times New Roman"/>
                <a:cs typeface="Times New Roman"/>
              </a:rPr>
              <a:t>regions 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40">
                <a:latin typeface="Times New Roman"/>
                <a:cs typeface="Times New Roman"/>
              </a:rPr>
              <a:t>construct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229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vector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44583" y="1482610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4868" y="515867"/>
            <a:ext cx="2310288" cy="1555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958" y="2127394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4583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64395" y="460843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Times New Roman"/>
                <a:cs typeface="Times New Roman"/>
              </a:rPr>
              <a:t>Using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25">
                <a:latin typeface="Times New Roman"/>
                <a:cs typeface="Times New Roman"/>
              </a:rPr>
              <a:t>idea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could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 </a:t>
            </a:r>
            <a:r>
              <a:rPr dirty="0" sz="1100">
                <a:latin typeface="Times New Roman"/>
                <a:cs typeface="Times New Roman"/>
              </a:rPr>
              <a:t>box’s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">
                <a:latin typeface="Times New Roman"/>
                <a:cs typeface="Times New Roman"/>
              </a:rPr>
              <a:t>influence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30">
                <a:latin typeface="Times New Roman"/>
                <a:cs typeface="Times New Roman"/>
              </a:rPr>
              <a:t>any 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204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projected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Interest  (RoI) </a:t>
            </a:r>
            <a:r>
              <a:rPr dirty="0" sz="1100" spc="35">
                <a:latin typeface="Times New Roman"/>
                <a:cs typeface="Times New Roman"/>
              </a:rPr>
              <a:t>may </a:t>
            </a:r>
            <a:r>
              <a:rPr dirty="0" sz="1100" spc="40">
                <a:latin typeface="Times New Roman"/>
                <a:cs typeface="Times New Roman"/>
              </a:rPr>
              <a:t>be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0">
                <a:latin typeface="Times New Roman"/>
                <a:cs typeface="Times New Roman"/>
              </a:rPr>
              <a:t>them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20">
                <a:latin typeface="Times New Roman"/>
                <a:cs typeface="Times New Roman"/>
              </a:rPr>
              <a:t>equally </a:t>
            </a:r>
            <a:r>
              <a:rPr dirty="0" sz="1100" spc="5">
                <a:latin typeface="Times New Roman"/>
                <a:cs typeface="Times New Roman"/>
              </a:rPr>
              <a:t>sized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5">
                <a:latin typeface="Times New Roman"/>
                <a:cs typeface="Times New Roman"/>
              </a:rPr>
              <a:t>gions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dimension </a:t>
            </a:r>
            <a:r>
              <a:rPr dirty="0" sz="1100" spc="110" i="1">
                <a:latin typeface="Times New Roman"/>
                <a:cs typeface="Times New Roman"/>
              </a:rPr>
              <a:t>H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0" i="1">
                <a:latin typeface="Times New Roman"/>
                <a:cs typeface="Times New Roman"/>
              </a:rPr>
              <a:t>W </a:t>
            </a:r>
            <a:r>
              <a:rPr dirty="0" sz="1100" spc="55">
                <a:latin typeface="Times New Roman"/>
                <a:cs typeface="Times New Roman"/>
              </a:rPr>
              <a:t>and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583" y="1100505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4583" y="1482610"/>
            <a:ext cx="63233" cy="63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64395" y="1741283"/>
            <a:ext cx="2268855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Times New Roman"/>
                <a:cs typeface="Times New Roman"/>
              </a:rPr>
              <a:t>max </a:t>
            </a:r>
            <a:r>
              <a:rPr dirty="0" sz="1100" spc="20">
                <a:latin typeface="Times New Roman"/>
                <a:cs typeface="Times New Roman"/>
              </a:rPr>
              <a:t>pooling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those </a:t>
            </a:r>
            <a:r>
              <a:rPr dirty="0" sz="1100" spc="10">
                <a:latin typeface="Times New Roman"/>
                <a:cs typeface="Times New Roman"/>
              </a:rPr>
              <a:t>regions 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40">
                <a:latin typeface="Times New Roman"/>
                <a:cs typeface="Times New Roman"/>
              </a:rPr>
              <a:t>construct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229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vector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Connect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20">
                <a:latin typeface="Times New Roman"/>
                <a:cs typeface="Times New Roman"/>
              </a:rPr>
              <a:t>dimensional </a:t>
            </a:r>
            <a:r>
              <a:rPr dirty="0" sz="1100" spc="25">
                <a:latin typeface="Times New Roman"/>
                <a:cs typeface="Times New Roman"/>
              </a:rPr>
              <a:t>vector </a:t>
            </a:r>
            <a:r>
              <a:rPr dirty="0" sz="1100" spc="55">
                <a:latin typeface="Times New Roman"/>
                <a:cs typeface="Times New Roman"/>
              </a:rPr>
              <a:t>to  a </a:t>
            </a:r>
            <a:r>
              <a:rPr dirty="0" sz="1100" spc="5">
                <a:latin typeface="Times New Roman"/>
                <a:cs typeface="Times New Roman"/>
              </a:rPr>
              <a:t>fully </a:t>
            </a:r>
            <a:r>
              <a:rPr dirty="0" sz="1100" spc="25">
                <a:latin typeface="Times New Roman"/>
                <a:cs typeface="Times New Roman"/>
              </a:rPr>
              <a:t>connected</a:t>
            </a:r>
            <a:r>
              <a:rPr dirty="0" sz="1100" spc="18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44583" y="2208872"/>
            <a:ext cx="63233" cy="6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2" name="object 12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4868" y="515867"/>
            <a:ext cx="2310288" cy="1555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958" y="2127394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4583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64395" y="460843"/>
            <a:ext cx="226885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10">
                <a:latin typeface="Times New Roman"/>
                <a:cs typeface="Times New Roman"/>
              </a:rPr>
              <a:t>Using </a:t>
            </a: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25">
                <a:latin typeface="Times New Roman"/>
                <a:cs typeface="Times New Roman"/>
              </a:rPr>
              <a:t>idea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15">
                <a:latin typeface="Times New Roman"/>
                <a:cs typeface="Times New Roman"/>
              </a:rPr>
              <a:t>could </a:t>
            </a:r>
            <a:r>
              <a:rPr dirty="0" sz="1100" spc="35">
                <a:latin typeface="Times New Roman"/>
                <a:cs typeface="Times New Roman"/>
              </a:rPr>
              <a:t>get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40">
                <a:latin typeface="Times New Roman"/>
                <a:cs typeface="Times New Roman"/>
              </a:rPr>
              <a:t>bound-  </a:t>
            </a:r>
            <a:r>
              <a:rPr dirty="0" sz="1100" spc="15">
                <a:latin typeface="Times New Roman"/>
                <a:cs typeface="Times New Roman"/>
              </a:rPr>
              <a:t>ing </a:t>
            </a:r>
            <a:r>
              <a:rPr dirty="0" sz="1100">
                <a:latin typeface="Times New Roman"/>
                <a:cs typeface="Times New Roman"/>
              </a:rPr>
              <a:t>box’s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">
                <a:latin typeface="Times New Roman"/>
                <a:cs typeface="Times New Roman"/>
              </a:rPr>
              <a:t>influence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30">
                <a:latin typeface="Times New Roman"/>
                <a:cs typeface="Times New Roman"/>
              </a:rPr>
              <a:t>any 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55">
                <a:latin typeface="Times New Roman"/>
                <a:cs typeface="Times New Roman"/>
              </a:rPr>
              <a:t>the</a:t>
            </a:r>
            <a:r>
              <a:rPr dirty="0" sz="1100" spc="204">
                <a:latin typeface="Times New Roman"/>
                <a:cs typeface="Times New Roman"/>
              </a:rPr>
              <a:t> </a:t>
            </a:r>
            <a:r>
              <a:rPr dirty="0" sz="1100" spc="30">
                <a:latin typeface="Times New Roman"/>
                <a:cs typeface="Times New Roman"/>
              </a:rPr>
              <a:t>CNN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projected </a:t>
            </a:r>
            <a:r>
              <a:rPr dirty="0" sz="1100" spc="15">
                <a:latin typeface="Times New Roman"/>
                <a:cs typeface="Times New Roman"/>
              </a:rPr>
              <a:t>Region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40">
                <a:latin typeface="Times New Roman"/>
                <a:cs typeface="Times New Roman"/>
              </a:rPr>
              <a:t>Interest  (RoI) </a:t>
            </a:r>
            <a:r>
              <a:rPr dirty="0" sz="1100" spc="35">
                <a:latin typeface="Times New Roman"/>
                <a:cs typeface="Times New Roman"/>
              </a:rPr>
              <a:t>may </a:t>
            </a:r>
            <a:r>
              <a:rPr dirty="0" sz="1100" spc="40">
                <a:latin typeface="Times New Roman"/>
                <a:cs typeface="Times New Roman"/>
              </a:rPr>
              <a:t>be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15">
                <a:latin typeface="Times New Roman"/>
                <a:cs typeface="Times New Roman"/>
              </a:rPr>
              <a:t>different</a:t>
            </a:r>
            <a:r>
              <a:rPr dirty="0" sz="1100" spc="55">
                <a:latin typeface="Times New Roman"/>
                <a:cs typeface="Times New Roman"/>
              </a:rPr>
              <a:t> </a:t>
            </a:r>
            <a:r>
              <a:rPr dirty="0" sz="1100" spc="-5">
                <a:latin typeface="Times New Roman"/>
                <a:cs typeface="Times New Roman"/>
              </a:rPr>
              <a:t>sizes</a:t>
            </a:r>
            <a:endParaRPr sz="11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Times New Roman"/>
                <a:cs typeface="Times New Roman"/>
              </a:rPr>
              <a:t>Divide </a:t>
            </a:r>
            <a:r>
              <a:rPr dirty="0" sz="1100" spc="50">
                <a:latin typeface="Times New Roman"/>
                <a:cs typeface="Times New Roman"/>
              </a:rPr>
              <a:t>them </a:t>
            </a:r>
            <a:r>
              <a:rPr dirty="0" sz="1100" spc="30">
                <a:latin typeface="Times New Roman"/>
                <a:cs typeface="Times New Roman"/>
              </a:rPr>
              <a:t>into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20">
                <a:latin typeface="Times New Roman"/>
                <a:cs typeface="Times New Roman"/>
              </a:rPr>
              <a:t>equally </a:t>
            </a:r>
            <a:r>
              <a:rPr dirty="0" sz="1100" spc="5">
                <a:latin typeface="Times New Roman"/>
                <a:cs typeface="Times New Roman"/>
              </a:rPr>
              <a:t>sized </a:t>
            </a:r>
            <a:r>
              <a:rPr dirty="0" sz="1100" spc="15">
                <a:latin typeface="Times New Roman"/>
                <a:cs typeface="Times New Roman"/>
              </a:rPr>
              <a:t>re-  </a:t>
            </a:r>
            <a:r>
              <a:rPr dirty="0" sz="1100" spc="5">
                <a:latin typeface="Times New Roman"/>
                <a:cs typeface="Times New Roman"/>
              </a:rPr>
              <a:t>gions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20">
                <a:latin typeface="Times New Roman"/>
                <a:cs typeface="Times New Roman"/>
              </a:rPr>
              <a:t>dimension </a:t>
            </a:r>
            <a:r>
              <a:rPr dirty="0" sz="1100" spc="110" i="1">
                <a:latin typeface="Times New Roman"/>
                <a:cs typeface="Times New Roman"/>
              </a:rPr>
              <a:t>H </a:t>
            </a:r>
            <a:r>
              <a:rPr dirty="0" sz="1100" spc="-55" i="1">
                <a:latin typeface="Verdana"/>
                <a:cs typeface="Verdana"/>
              </a:rPr>
              <a:t>× </a:t>
            </a:r>
            <a:r>
              <a:rPr dirty="0" sz="1100" spc="110" i="1">
                <a:latin typeface="Times New Roman"/>
                <a:cs typeface="Times New Roman"/>
              </a:rPr>
              <a:t>W </a:t>
            </a:r>
            <a:r>
              <a:rPr dirty="0" sz="1100" spc="55">
                <a:latin typeface="Times New Roman"/>
                <a:cs typeface="Times New Roman"/>
              </a:rPr>
              <a:t>and</a:t>
            </a:r>
            <a:r>
              <a:rPr dirty="0" sz="1100" spc="60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do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583" y="1100505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4583" y="1482610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64395" y="1741283"/>
            <a:ext cx="2268855" cy="112839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45">
                <a:latin typeface="Times New Roman"/>
                <a:cs typeface="Times New Roman"/>
              </a:rPr>
              <a:t>max </a:t>
            </a:r>
            <a:r>
              <a:rPr dirty="0" sz="1100" spc="20">
                <a:latin typeface="Times New Roman"/>
                <a:cs typeface="Times New Roman"/>
              </a:rPr>
              <a:t>pooling </a:t>
            </a:r>
            <a:r>
              <a:rPr dirty="0" sz="1100" spc="25">
                <a:latin typeface="Times New Roman"/>
                <a:cs typeface="Times New Roman"/>
              </a:rPr>
              <a:t>in </a:t>
            </a:r>
            <a:r>
              <a:rPr dirty="0" sz="1100" spc="15">
                <a:latin typeface="Times New Roman"/>
                <a:cs typeface="Times New Roman"/>
              </a:rPr>
              <a:t>each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30">
                <a:latin typeface="Times New Roman"/>
                <a:cs typeface="Times New Roman"/>
              </a:rPr>
              <a:t>those </a:t>
            </a:r>
            <a:r>
              <a:rPr dirty="0" sz="1100" spc="10">
                <a:latin typeface="Times New Roman"/>
                <a:cs typeface="Times New Roman"/>
              </a:rPr>
              <a:t>regions  </a:t>
            </a:r>
            <a:r>
              <a:rPr dirty="0" sz="1100" spc="55">
                <a:latin typeface="Times New Roman"/>
                <a:cs typeface="Times New Roman"/>
              </a:rPr>
              <a:t>to </a:t>
            </a:r>
            <a:r>
              <a:rPr dirty="0" sz="1100" spc="40">
                <a:latin typeface="Times New Roman"/>
                <a:cs typeface="Times New Roman"/>
              </a:rPr>
              <a:t>construct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20">
                <a:latin typeface="Times New Roman"/>
                <a:cs typeface="Times New Roman"/>
              </a:rPr>
              <a:t>dimensional</a:t>
            </a:r>
            <a:r>
              <a:rPr dirty="0" sz="1100" spc="229">
                <a:latin typeface="Times New Roman"/>
                <a:cs typeface="Times New Roman"/>
              </a:rPr>
              <a:t> </a:t>
            </a:r>
            <a:r>
              <a:rPr dirty="0" sz="1100" spc="25">
                <a:latin typeface="Times New Roman"/>
                <a:cs typeface="Times New Roman"/>
              </a:rPr>
              <a:t>vector</a:t>
            </a: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35">
                <a:latin typeface="Times New Roman"/>
                <a:cs typeface="Times New Roman"/>
              </a:rPr>
              <a:t>Connect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75" i="1">
                <a:latin typeface="Times New Roman"/>
                <a:cs typeface="Times New Roman"/>
              </a:rPr>
              <a:t>k </a:t>
            </a:r>
            <a:r>
              <a:rPr dirty="0" sz="1100" spc="20">
                <a:latin typeface="Times New Roman"/>
                <a:cs typeface="Times New Roman"/>
              </a:rPr>
              <a:t>dimensional </a:t>
            </a:r>
            <a:r>
              <a:rPr dirty="0" sz="1100" spc="25">
                <a:latin typeface="Times New Roman"/>
                <a:cs typeface="Times New Roman"/>
              </a:rPr>
              <a:t>vector </a:t>
            </a:r>
            <a:r>
              <a:rPr dirty="0" sz="1100" spc="55">
                <a:latin typeface="Times New Roman"/>
                <a:cs typeface="Times New Roman"/>
              </a:rPr>
              <a:t>to  a </a:t>
            </a:r>
            <a:r>
              <a:rPr dirty="0" sz="1100" spc="5">
                <a:latin typeface="Times New Roman"/>
                <a:cs typeface="Times New Roman"/>
              </a:rPr>
              <a:t>fully </a:t>
            </a:r>
            <a:r>
              <a:rPr dirty="0" sz="1100" spc="25">
                <a:latin typeface="Times New Roman"/>
                <a:cs typeface="Times New Roman"/>
              </a:rPr>
              <a:t>connected</a:t>
            </a:r>
            <a:r>
              <a:rPr dirty="0" sz="1100" spc="18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  <a:p>
            <a:pPr marL="12700" marR="5715">
              <a:lnSpc>
                <a:spcPct val="102699"/>
              </a:lnSpc>
              <a:spcBef>
                <a:spcPts val="300"/>
              </a:spcBef>
            </a:pPr>
            <a:r>
              <a:rPr dirty="0" sz="1100" spc="40">
                <a:latin typeface="Times New Roman"/>
                <a:cs typeface="Times New Roman"/>
              </a:rPr>
              <a:t>This </a:t>
            </a:r>
            <a:r>
              <a:rPr dirty="0" sz="1100" spc="45">
                <a:latin typeface="Times New Roman"/>
                <a:cs typeface="Times New Roman"/>
              </a:rPr>
              <a:t>max </a:t>
            </a:r>
            <a:r>
              <a:rPr dirty="0" sz="1100" spc="20">
                <a:latin typeface="Times New Roman"/>
                <a:cs typeface="Times New Roman"/>
              </a:rPr>
              <a:t>pooling </a:t>
            </a:r>
            <a:r>
              <a:rPr dirty="0" sz="1100" spc="40">
                <a:latin typeface="Times New Roman"/>
                <a:cs typeface="Times New Roman"/>
              </a:rPr>
              <a:t>operation </a:t>
            </a:r>
            <a:r>
              <a:rPr dirty="0" sz="1100" spc="-5">
                <a:latin typeface="Times New Roman"/>
                <a:cs typeface="Times New Roman"/>
              </a:rPr>
              <a:t>is </a:t>
            </a:r>
            <a:r>
              <a:rPr dirty="0" sz="1100" spc="10">
                <a:latin typeface="Times New Roman"/>
                <a:cs typeface="Times New Roman"/>
              </a:rPr>
              <a:t>call  </a:t>
            </a:r>
            <a:r>
              <a:rPr dirty="0" sz="1100" spc="30">
                <a:latin typeface="Times New Roman"/>
                <a:cs typeface="Times New Roman"/>
              </a:rPr>
              <a:t>RoI</a:t>
            </a:r>
            <a:r>
              <a:rPr dirty="0" sz="1100" spc="80">
                <a:latin typeface="Times New Roman"/>
                <a:cs typeface="Times New Roman"/>
              </a:rPr>
              <a:t> </a:t>
            </a:r>
            <a:r>
              <a:rPr dirty="0" sz="1100" spc="20">
                <a:latin typeface="Times New Roman"/>
                <a:cs typeface="Times New Roman"/>
              </a:rPr>
              <a:t>pooling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44583" y="2208872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44583" y="2590977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3" name="object 13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23/47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4868" y="515867"/>
            <a:ext cx="2310288" cy="1555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958" y="2127394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4583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460843"/>
            <a:ext cx="226949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Once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55"/>
              <a:t>the </a:t>
            </a:r>
            <a:r>
              <a:rPr dirty="0" spc="60"/>
              <a:t>FC </a:t>
            </a:r>
            <a:r>
              <a:rPr dirty="0" spc="15"/>
              <a:t>layer </a:t>
            </a:r>
            <a:r>
              <a:rPr dirty="0" spc="55"/>
              <a:t>it </a:t>
            </a:r>
            <a:r>
              <a:rPr dirty="0" spc="-5"/>
              <a:t>gives </a:t>
            </a:r>
            <a:r>
              <a:rPr dirty="0" spc="25"/>
              <a:t>us  </a:t>
            </a:r>
            <a:r>
              <a:rPr dirty="0" spc="55"/>
              <a:t>the </a:t>
            </a:r>
            <a:r>
              <a:rPr dirty="0" spc="35"/>
              <a:t>representation </a:t>
            </a:r>
            <a:r>
              <a:rPr dirty="0" spc="-20"/>
              <a:t>of </a:t>
            </a:r>
            <a:r>
              <a:rPr dirty="0" spc="40"/>
              <a:t>this </a:t>
            </a:r>
            <a:r>
              <a:rPr dirty="0" spc="15"/>
              <a:t>region </a:t>
            </a:r>
            <a:r>
              <a:rPr dirty="0" spc="25"/>
              <a:t>pro-  posal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8" name="object 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4868" y="515867"/>
            <a:ext cx="2310288" cy="1555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958" y="2127394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4583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460843"/>
            <a:ext cx="226949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Once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55"/>
              <a:t>the </a:t>
            </a:r>
            <a:r>
              <a:rPr dirty="0" spc="60"/>
              <a:t>FC </a:t>
            </a:r>
            <a:r>
              <a:rPr dirty="0" spc="15"/>
              <a:t>layer </a:t>
            </a:r>
            <a:r>
              <a:rPr dirty="0" spc="55"/>
              <a:t>it </a:t>
            </a:r>
            <a:r>
              <a:rPr dirty="0" spc="-5"/>
              <a:t>gives </a:t>
            </a:r>
            <a:r>
              <a:rPr dirty="0" spc="25"/>
              <a:t>us  </a:t>
            </a:r>
            <a:r>
              <a:rPr dirty="0" spc="55"/>
              <a:t>the </a:t>
            </a:r>
            <a:r>
              <a:rPr dirty="0" spc="35"/>
              <a:t>representation </a:t>
            </a:r>
            <a:r>
              <a:rPr dirty="0" spc="-20"/>
              <a:t>of </a:t>
            </a:r>
            <a:r>
              <a:rPr dirty="0" spc="40"/>
              <a:t>this </a:t>
            </a:r>
            <a:r>
              <a:rPr dirty="0" spc="15"/>
              <a:t>region </a:t>
            </a:r>
            <a:r>
              <a:rPr dirty="0" spc="25"/>
              <a:t>pro-  posal</a:t>
            </a:r>
          </a:p>
        </p:txBody>
      </p:sp>
      <p:sp>
        <p:nvSpPr>
          <p:cNvPr id="7" name="object 7"/>
          <p:cNvSpPr/>
          <p:nvPr/>
        </p:nvSpPr>
        <p:spPr>
          <a:xfrm>
            <a:off x="3144583" y="1100505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64395" y="1015020"/>
            <a:ext cx="2268855" cy="7080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add a </a:t>
            </a:r>
            <a:r>
              <a:rPr dirty="0" sz="1100" spc="30">
                <a:latin typeface="Times New Roman"/>
                <a:cs typeface="Times New Roman"/>
              </a:rPr>
              <a:t>softmax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top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it to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probability  </a:t>
            </a:r>
            <a:r>
              <a:rPr dirty="0" sz="1100" spc="40">
                <a:latin typeface="Times New Roman"/>
                <a:cs typeface="Times New Roman"/>
              </a:rPr>
              <a:t>distribution </a:t>
            </a:r>
            <a:r>
              <a:rPr dirty="0" sz="1100">
                <a:latin typeface="Times New Roman"/>
                <a:cs typeface="Times New Roman"/>
              </a:rPr>
              <a:t>over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possible </a:t>
            </a:r>
            <a:r>
              <a:rPr dirty="0" sz="1100" spc="40">
                <a:latin typeface="Times New Roman"/>
                <a:cs typeface="Times New Roman"/>
              </a:rPr>
              <a:t>object  </a:t>
            </a:r>
            <a:r>
              <a:rPr dirty="0" sz="1100" spc="5">
                <a:latin typeface="Times New Roman"/>
                <a:cs typeface="Times New Roman"/>
              </a:rPr>
              <a:t>classes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0" name="object 10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7014" y="515867"/>
            <a:ext cx="2306002" cy="1564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958" y="2135967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4583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460843"/>
            <a:ext cx="226949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Once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55"/>
              <a:t>the </a:t>
            </a:r>
            <a:r>
              <a:rPr dirty="0" spc="60"/>
              <a:t>FC </a:t>
            </a:r>
            <a:r>
              <a:rPr dirty="0" spc="15"/>
              <a:t>layer </a:t>
            </a:r>
            <a:r>
              <a:rPr dirty="0" spc="55"/>
              <a:t>it </a:t>
            </a:r>
            <a:r>
              <a:rPr dirty="0" spc="-5"/>
              <a:t>gives </a:t>
            </a:r>
            <a:r>
              <a:rPr dirty="0" spc="25"/>
              <a:t>us  </a:t>
            </a:r>
            <a:r>
              <a:rPr dirty="0" spc="55"/>
              <a:t>the </a:t>
            </a:r>
            <a:r>
              <a:rPr dirty="0" spc="35"/>
              <a:t>representation </a:t>
            </a:r>
            <a:r>
              <a:rPr dirty="0" spc="-20"/>
              <a:t>of </a:t>
            </a:r>
            <a:r>
              <a:rPr dirty="0" spc="40"/>
              <a:t>this </a:t>
            </a:r>
            <a:r>
              <a:rPr dirty="0" spc="15"/>
              <a:t>region </a:t>
            </a:r>
            <a:r>
              <a:rPr dirty="0" spc="25"/>
              <a:t>pro-  posal</a:t>
            </a:r>
          </a:p>
        </p:txBody>
      </p:sp>
      <p:sp>
        <p:nvSpPr>
          <p:cNvPr id="7" name="object 7"/>
          <p:cNvSpPr/>
          <p:nvPr/>
        </p:nvSpPr>
        <p:spPr>
          <a:xfrm>
            <a:off x="3144583" y="1100505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51695" y="1015020"/>
            <a:ext cx="2294255" cy="12623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add a </a:t>
            </a:r>
            <a:r>
              <a:rPr dirty="0" sz="1100" spc="30">
                <a:latin typeface="Times New Roman"/>
                <a:cs typeface="Times New Roman"/>
              </a:rPr>
              <a:t>softmax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top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it to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probability  </a:t>
            </a:r>
            <a:r>
              <a:rPr dirty="0" sz="1100" spc="40">
                <a:latin typeface="Times New Roman"/>
                <a:cs typeface="Times New Roman"/>
              </a:rPr>
              <a:t>distribution </a:t>
            </a:r>
            <a:r>
              <a:rPr dirty="0" sz="1100">
                <a:latin typeface="Times New Roman"/>
                <a:cs typeface="Times New Roman"/>
              </a:rPr>
              <a:t>over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possible </a:t>
            </a:r>
            <a:r>
              <a:rPr dirty="0" sz="1100" spc="40">
                <a:latin typeface="Times New Roman"/>
                <a:cs typeface="Times New Roman"/>
              </a:rPr>
              <a:t>object  </a:t>
            </a:r>
            <a:r>
              <a:rPr dirty="0" sz="1100" spc="5">
                <a:latin typeface="Times New Roman"/>
                <a:cs typeface="Times New Roman"/>
              </a:rPr>
              <a:t>classes</a:t>
            </a:r>
            <a:endParaRPr sz="110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Times New Roman"/>
                <a:cs typeface="Times New Roman"/>
              </a:rPr>
              <a:t>Similarly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add a </a:t>
            </a:r>
            <a:r>
              <a:rPr dirty="0" sz="1100" spc="15">
                <a:latin typeface="Times New Roman"/>
                <a:cs typeface="Times New Roman"/>
              </a:rPr>
              <a:t>regression  layer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55">
                <a:latin typeface="Times New Roman"/>
                <a:cs typeface="Times New Roman"/>
              </a:rPr>
              <a:t>top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it to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0">
                <a:latin typeface="Times New Roman"/>
                <a:cs typeface="Times New Roman"/>
              </a:rPr>
              <a:t>new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(</a:t>
            </a:r>
            <a:r>
              <a:rPr dirty="0" sz="1100" spc="-5" i="1">
                <a:latin typeface="Times New Roman"/>
                <a:cs typeface="Times New Roman"/>
              </a:rPr>
              <a:t>w</a:t>
            </a:r>
            <a:r>
              <a:rPr dirty="0" baseline="27777" sz="1200" spc="-7">
                <a:latin typeface="Lucida Sans Unicode"/>
                <a:cs typeface="Lucida Sans Unicode"/>
              </a:rPr>
              <a:t>∗</a:t>
            </a:r>
            <a:r>
              <a:rPr dirty="0" sz="1100" spc="-5" i="1">
                <a:latin typeface="Times New Roman"/>
                <a:cs typeface="Times New Roman"/>
              </a:rPr>
              <a:t>, </a:t>
            </a:r>
            <a:r>
              <a:rPr dirty="0" sz="1100" spc="-25" i="1">
                <a:latin typeface="Times New Roman"/>
                <a:cs typeface="Times New Roman"/>
              </a:rPr>
              <a:t>h</a:t>
            </a:r>
            <a:r>
              <a:rPr dirty="0" baseline="27777" sz="1200" spc="-37">
                <a:latin typeface="Lucida Sans Unicode"/>
                <a:cs typeface="Lucida Sans Unicode"/>
              </a:rPr>
              <a:t>∗</a:t>
            </a:r>
            <a:r>
              <a:rPr dirty="0" sz="1100" spc="-25" i="1">
                <a:latin typeface="Times New Roman"/>
                <a:cs typeface="Times New Roman"/>
              </a:rPr>
              <a:t>, </a:t>
            </a:r>
            <a:r>
              <a:rPr dirty="0" sz="1100" spc="-5" i="1">
                <a:latin typeface="Times New Roman"/>
                <a:cs typeface="Times New Roman"/>
              </a:rPr>
              <a:t>x</a:t>
            </a:r>
            <a:r>
              <a:rPr dirty="0" baseline="27777" sz="1200" spc="-7">
                <a:latin typeface="Lucida Sans Unicode"/>
                <a:cs typeface="Lucida Sans Unicode"/>
              </a:rPr>
              <a:t>∗</a:t>
            </a:r>
            <a:r>
              <a:rPr dirty="0" sz="1100" spc="-5" i="1">
                <a:latin typeface="Times New Roman"/>
                <a:cs typeface="Times New Roman"/>
              </a:rPr>
              <a:t>,</a:t>
            </a:r>
            <a:r>
              <a:rPr dirty="0" sz="1100" spc="-150" i="1">
                <a:latin typeface="Times New Roman"/>
                <a:cs typeface="Times New Roman"/>
              </a:rPr>
              <a:t> </a:t>
            </a:r>
            <a:r>
              <a:rPr dirty="0" sz="1100" spc="-10" i="1">
                <a:latin typeface="Times New Roman"/>
                <a:cs typeface="Times New Roman"/>
              </a:rPr>
              <a:t>y</a:t>
            </a:r>
            <a:r>
              <a:rPr dirty="0" baseline="27777" sz="1200" spc="-15">
                <a:latin typeface="Lucida Sans Unicode"/>
                <a:cs typeface="Lucida Sans Unicode"/>
              </a:rPr>
              <a:t>∗</a:t>
            </a:r>
            <a:r>
              <a:rPr dirty="0" sz="1100" spc="-1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44583" y="1826767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7723" y="515867"/>
            <a:ext cx="2331720" cy="1577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958" y="2153112"/>
            <a:ext cx="1243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Times New Roman"/>
                <a:cs typeface="Times New Roman"/>
              </a:rPr>
              <a:t>Source: </a:t>
            </a:r>
            <a:r>
              <a:rPr dirty="0" sz="1000" spc="25" i="1">
                <a:latin typeface="Palatino Linotype"/>
                <a:cs typeface="Palatino Linotype"/>
              </a:rPr>
              <a:t>Ross</a:t>
            </a:r>
            <a:r>
              <a:rPr dirty="0" sz="1000" spc="-15" i="1">
                <a:latin typeface="Palatino Linotype"/>
                <a:cs typeface="Palatino Linotype"/>
              </a:rPr>
              <a:t> </a:t>
            </a:r>
            <a:r>
              <a:rPr dirty="0" sz="1000" spc="25" i="1">
                <a:latin typeface="Palatino Linotype"/>
                <a:cs typeface="Palatino Linotype"/>
              </a:rPr>
              <a:t>Girshick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4583" y="546328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395" y="460843"/>
            <a:ext cx="226949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25"/>
              <a:t>Once </a:t>
            </a:r>
            <a:r>
              <a:rPr dirty="0" spc="-25"/>
              <a:t>we </a:t>
            </a:r>
            <a:r>
              <a:rPr dirty="0" spc="15"/>
              <a:t>have </a:t>
            </a:r>
            <a:r>
              <a:rPr dirty="0" spc="55"/>
              <a:t>the </a:t>
            </a:r>
            <a:r>
              <a:rPr dirty="0" spc="60"/>
              <a:t>FC </a:t>
            </a:r>
            <a:r>
              <a:rPr dirty="0" spc="15"/>
              <a:t>layer </a:t>
            </a:r>
            <a:r>
              <a:rPr dirty="0" spc="55"/>
              <a:t>it </a:t>
            </a:r>
            <a:r>
              <a:rPr dirty="0" spc="-5"/>
              <a:t>gives </a:t>
            </a:r>
            <a:r>
              <a:rPr dirty="0" spc="25"/>
              <a:t>us  </a:t>
            </a:r>
            <a:r>
              <a:rPr dirty="0" spc="55"/>
              <a:t>the </a:t>
            </a:r>
            <a:r>
              <a:rPr dirty="0" spc="35"/>
              <a:t>representation </a:t>
            </a:r>
            <a:r>
              <a:rPr dirty="0" spc="-20"/>
              <a:t>of </a:t>
            </a:r>
            <a:r>
              <a:rPr dirty="0" spc="40"/>
              <a:t>this </a:t>
            </a:r>
            <a:r>
              <a:rPr dirty="0" spc="15"/>
              <a:t>region </a:t>
            </a:r>
            <a:r>
              <a:rPr dirty="0" spc="25"/>
              <a:t>pro-  posal</a:t>
            </a:r>
          </a:p>
        </p:txBody>
      </p:sp>
      <p:sp>
        <p:nvSpPr>
          <p:cNvPr id="7" name="object 7"/>
          <p:cNvSpPr/>
          <p:nvPr/>
        </p:nvSpPr>
        <p:spPr>
          <a:xfrm>
            <a:off x="3144583" y="1100505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51695" y="1015020"/>
            <a:ext cx="2294255" cy="12623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25400" marR="177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then add a </a:t>
            </a:r>
            <a:r>
              <a:rPr dirty="0" sz="1100" spc="30">
                <a:latin typeface="Times New Roman"/>
                <a:cs typeface="Times New Roman"/>
              </a:rPr>
              <a:t>softmax </a:t>
            </a:r>
            <a:r>
              <a:rPr dirty="0" sz="1100" spc="15">
                <a:latin typeface="Times New Roman"/>
                <a:cs typeface="Times New Roman"/>
              </a:rPr>
              <a:t>layer </a:t>
            </a:r>
            <a:r>
              <a:rPr dirty="0" sz="1100" spc="25">
                <a:latin typeface="Times New Roman"/>
                <a:cs typeface="Times New Roman"/>
              </a:rPr>
              <a:t>on  </a:t>
            </a:r>
            <a:r>
              <a:rPr dirty="0" sz="1100" spc="55">
                <a:latin typeface="Times New Roman"/>
                <a:cs typeface="Times New Roman"/>
              </a:rPr>
              <a:t>top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it to </a:t>
            </a:r>
            <a:r>
              <a:rPr dirty="0" sz="1100" spc="35">
                <a:latin typeface="Times New Roman"/>
                <a:cs typeface="Times New Roman"/>
              </a:rPr>
              <a:t>compute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probability  </a:t>
            </a:r>
            <a:r>
              <a:rPr dirty="0" sz="1100" spc="40">
                <a:latin typeface="Times New Roman"/>
                <a:cs typeface="Times New Roman"/>
              </a:rPr>
              <a:t>distribution </a:t>
            </a:r>
            <a:r>
              <a:rPr dirty="0" sz="1100">
                <a:latin typeface="Times New Roman"/>
                <a:cs typeface="Times New Roman"/>
              </a:rPr>
              <a:t>over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5">
                <a:latin typeface="Times New Roman"/>
                <a:cs typeface="Times New Roman"/>
              </a:rPr>
              <a:t>possible </a:t>
            </a:r>
            <a:r>
              <a:rPr dirty="0" sz="1100" spc="40">
                <a:latin typeface="Times New Roman"/>
                <a:cs typeface="Times New Roman"/>
              </a:rPr>
              <a:t>object  </a:t>
            </a:r>
            <a:r>
              <a:rPr dirty="0" sz="1100" spc="5">
                <a:latin typeface="Times New Roman"/>
                <a:cs typeface="Times New Roman"/>
              </a:rPr>
              <a:t>classes</a:t>
            </a:r>
            <a:endParaRPr sz="1100">
              <a:latin typeface="Times New Roman"/>
              <a:cs typeface="Times New Roman"/>
            </a:endParaRPr>
          </a:p>
          <a:p>
            <a:pPr algn="just" marL="25400" marR="17780">
              <a:lnSpc>
                <a:spcPct val="102600"/>
              </a:lnSpc>
              <a:spcBef>
                <a:spcPts val="300"/>
              </a:spcBef>
            </a:pPr>
            <a:r>
              <a:rPr dirty="0" sz="1100" spc="15">
                <a:latin typeface="Times New Roman"/>
                <a:cs typeface="Times New Roman"/>
              </a:rPr>
              <a:t>Similarly </a:t>
            </a:r>
            <a:r>
              <a:rPr dirty="0" sz="1100" spc="-25">
                <a:latin typeface="Times New Roman"/>
                <a:cs typeface="Times New Roman"/>
              </a:rPr>
              <a:t>we </a:t>
            </a:r>
            <a:r>
              <a:rPr dirty="0" sz="1100" spc="35">
                <a:latin typeface="Times New Roman"/>
                <a:cs typeface="Times New Roman"/>
              </a:rPr>
              <a:t>can </a:t>
            </a:r>
            <a:r>
              <a:rPr dirty="0" sz="1100" spc="55">
                <a:latin typeface="Times New Roman"/>
                <a:cs typeface="Times New Roman"/>
              </a:rPr>
              <a:t>add a </a:t>
            </a:r>
            <a:r>
              <a:rPr dirty="0" sz="1100" spc="15">
                <a:latin typeface="Times New Roman"/>
                <a:cs typeface="Times New Roman"/>
              </a:rPr>
              <a:t>regression  layer </a:t>
            </a:r>
            <a:r>
              <a:rPr dirty="0" sz="1100" spc="25">
                <a:latin typeface="Times New Roman"/>
                <a:cs typeface="Times New Roman"/>
              </a:rPr>
              <a:t>on </a:t>
            </a:r>
            <a:r>
              <a:rPr dirty="0" sz="1100" spc="55">
                <a:latin typeface="Times New Roman"/>
                <a:cs typeface="Times New Roman"/>
              </a:rPr>
              <a:t>top </a:t>
            </a:r>
            <a:r>
              <a:rPr dirty="0" sz="1100" spc="-20">
                <a:latin typeface="Times New Roman"/>
                <a:cs typeface="Times New Roman"/>
              </a:rPr>
              <a:t>of </a:t>
            </a:r>
            <a:r>
              <a:rPr dirty="0" sz="1100" spc="55">
                <a:latin typeface="Times New Roman"/>
                <a:cs typeface="Times New Roman"/>
              </a:rPr>
              <a:t>it to </a:t>
            </a:r>
            <a:r>
              <a:rPr dirty="0" sz="1100" spc="35">
                <a:latin typeface="Times New Roman"/>
                <a:cs typeface="Times New Roman"/>
              </a:rPr>
              <a:t>predict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10">
                <a:latin typeface="Times New Roman"/>
                <a:cs typeface="Times New Roman"/>
              </a:rPr>
              <a:t>new  </a:t>
            </a:r>
            <a:r>
              <a:rPr dirty="0" sz="1100" spc="35">
                <a:latin typeface="Times New Roman"/>
                <a:cs typeface="Times New Roman"/>
              </a:rPr>
              <a:t>bounding </a:t>
            </a:r>
            <a:r>
              <a:rPr dirty="0" sz="1100" spc="20">
                <a:latin typeface="Times New Roman"/>
                <a:cs typeface="Times New Roman"/>
              </a:rPr>
              <a:t>box </a:t>
            </a:r>
            <a:r>
              <a:rPr dirty="0" sz="1100" spc="-5">
                <a:latin typeface="Times New Roman"/>
                <a:cs typeface="Times New Roman"/>
              </a:rPr>
              <a:t>(</a:t>
            </a:r>
            <a:r>
              <a:rPr dirty="0" sz="1100" spc="-5" i="1">
                <a:latin typeface="Times New Roman"/>
                <a:cs typeface="Times New Roman"/>
              </a:rPr>
              <a:t>w</a:t>
            </a:r>
            <a:r>
              <a:rPr dirty="0" baseline="27777" sz="1200" spc="-7">
                <a:latin typeface="Lucida Sans Unicode"/>
                <a:cs typeface="Lucida Sans Unicode"/>
              </a:rPr>
              <a:t>∗</a:t>
            </a:r>
            <a:r>
              <a:rPr dirty="0" sz="1100" spc="-5" i="1">
                <a:latin typeface="Times New Roman"/>
                <a:cs typeface="Times New Roman"/>
              </a:rPr>
              <a:t>, </a:t>
            </a:r>
            <a:r>
              <a:rPr dirty="0" sz="1100" spc="-25" i="1">
                <a:latin typeface="Times New Roman"/>
                <a:cs typeface="Times New Roman"/>
              </a:rPr>
              <a:t>h</a:t>
            </a:r>
            <a:r>
              <a:rPr dirty="0" baseline="27777" sz="1200" spc="-37">
                <a:latin typeface="Lucida Sans Unicode"/>
                <a:cs typeface="Lucida Sans Unicode"/>
              </a:rPr>
              <a:t>∗</a:t>
            </a:r>
            <a:r>
              <a:rPr dirty="0" sz="1100" spc="-25" i="1">
                <a:latin typeface="Times New Roman"/>
                <a:cs typeface="Times New Roman"/>
              </a:rPr>
              <a:t>, </a:t>
            </a:r>
            <a:r>
              <a:rPr dirty="0" sz="1100" spc="-5" i="1">
                <a:latin typeface="Times New Roman"/>
                <a:cs typeface="Times New Roman"/>
              </a:rPr>
              <a:t>x</a:t>
            </a:r>
            <a:r>
              <a:rPr dirty="0" baseline="27777" sz="1200" spc="-7">
                <a:latin typeface="Lucida Sans Unicode"/>
                <a:cs typeface="Lucida Sans Unicode"/>
              </a:rPr>
              <a:t>∗</a:t>
            </a:r>
            <a:r>
              <a:rPr dirty="0" sz="1100" spc="-5" i="1">
                <a:latin typeface="Times New Roman"/>
                <a:cs typeface="Times New Roman"/>
              </a:rPr>
              <a:t>,</a:t>
            </a:r>
            <a:r>
              <a:rPr dirty="0" sz="1100" spc="-150" i="1">
                <a:latin typeface="Times New Roman"/>
                <a:cs typeface="Times New Roman"/>
              </a:rPr>
              <a:t> </a:t>
            </a:r>
            <a:r>
              <a:rPr dirty="0" sz="1100" spc="-10" i="1">
                <a:latin typeface="Times New Roman"/>
                <a:cs typeface="Times New Roman"/>
              </a:rPr>
              <a:t>y</a:t>
            </a:r>
            <a:r>
              <a:rPr dirty="0" baseline="27777" sz="1200" spc="-15">
                <a:latin typeface="Lucida Sans Unicode"/>
                <a:cs typeface="Lucida Sans Unicode"/>
              </a:rPr>
              <a:t>∗</a:t>
            </a:r>
            <a:r>
              <a:rPr dirty="0" sz="1100" spc="-1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44583" y="1826767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11" name="object 11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0"/>
                  </a:lnTo>
                  <a:lnTo>
                    <a:pt x="2880004" y="118490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24/47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7980" y="1661861"/>
            <a:ext cx="977265" cy="278765"/>
            <a:chOff x="707980" y="1661861"/>
            <a:chExt cx="977265" cy="278765"/>
          </a:xfrm>
        </p:grpSpPr>
        <p:sp>
          <p:nvSpPr>
            <p:cNvPr id="4" name="object 4"/>
            <p:cNvSpPr/>
            <p:nvPr/>
          </p:nvSpPr>
          <p:spPr>
            <a:xfrm>
              <a:off x="710514" y="1722005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971994" y="216001"/>
                  </a:moveTo>
                  <a:lnTo>
                    <a:pt x="647992" y="0"/>
                  </a:lnTo>
                  <a:lnTo>
                    <a:pt x="0" y="0"/>
                  </a:lnTo>
                  <a:lnTo>
                    <a:pt x="324002" y="216001"/>
                  </a:lnTo>
                  <a:lnTo>
                    <a:pt x="971994" y="2160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0520" y="17220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0520" y="1693200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  <a:path w="972185" h="216535">
                  <a:moveTo>
                    <a:pt x="323996" y="187201"/>
                  </a:moveTo>
                  <a:lnTo>
                    <a:pt x="323996" y="187201"/>
                  </a:lnTo>
                </a:path>
                <a:path w="972185" h="216535">
                  <a:moveTo>
                    <a:pt x="323996" y="187201"/>
                  </a:moveTo>
                  <a:lnTo>
                    <a:pt x="971994" y="187201"/>
                  </a:lnTo>
                </a:path>
                <a:path w="972185" h="216535">
                  <a:moveTo>
                    <a:pt x="971994" y="187201"/>
                  </a:moveTo>
                  <a:lnTo>
                    <a:pt x="323996" y="18720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647997" y="0"/>
                  </a:moveTo>
                  <a:lnTo>
                    <a:pt x="0" y="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0" y="0"/>
                  </a:moveTo>
                  <a:lnTo>
                    <a:pt x="647997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0"/>
                  </a:lnTo>
                  <a:lnTo>
                    <a:pt x="971994" y="21600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0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0"/>
                  </a:lnTo>
                  <a:lnTo>
                    <a:pt x="323996" y="216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323996" y="216000"/>
                  </a:moveTo>
                  <a:lnTo>
                    <a:pt x="0" y="0"/>
                  </a:lnTo>
                  <a:lnTo>
                    <a:pt x="323996" y="216000"/>
                  </a:lnTo>
                  <a:close/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0520" y="1664401"/>
              <a:ext cx="324485" cy="0"/>
            </a:xfrm>
            <a:custGeom>
              <a:avLst/>
              <a:gdLst/>
              <a:ahLst/>
              <a:cxnLst/>
              <a:rect l="l" t="t" r="r" b="b"/>
              <a:pathLst>
                <a:path w="324484" h="0">
                  <a:moveTo>
                    <a:pt x="0" y="0"/>
                  </a:moveTo>
                  <a:lnTo>
                    <a:pt x="32399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8517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5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1816" y="1827593"/>
            <a:ext cx="883919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7980" y="1261542"/>
            <a:ext cx="977265" cy="448945"/>
            <a:chOff x="707980" y="1261542"/>
            <a:chExt cx="977265" cy="448945"/>
          </a:xfrm>
        </p:grpSpPr>
        <p:sp>
          <p:nvSpPr>
            <p:cNvPr id="20" name="object 20"/>
            <p:cNvSpPr/>
            <p:nvPr/>
          </p:nvSpPr>
          <p:spPr>
            <a:xfrm>
              <a:off x="1033251" y="1635601"/>
              <a:ext cx="650875" cy="73660"/>
            </a:xfrm>
            <a:custGeom>
              <a:avLst/>
              <a:gdLst/>
              <a:ahLst/>
              <a:cxnLst/>
              <a:rect l="l" t="t" r="r" b="b"/>
              <a:pathLst>
                <a:path w="650875" h="73660">
                  <a:moveTo>
                    <a:pt x="0" y="0"/>
                  </a:moveTo>
                  <a:lnTo>
                    <a:pt x="0" y="71999"/>
                  </a:lnTo>
                </a:path>
                <a:path w="650875" h="73660">
                  <a:moveTo>
                    <a:pt x="650528" y="0"/>
                  </a:moveTo>
                  <a:lnTo>
                    <a:pt x="650528" y="71999"/>
                  </a:lnTo>
                </a:path>
                <a:path w="650875" h="73660">
                  <a:moveTo>
                    <a:pt x="1265" y="73265"/>
                  </a:moveTo>
                  <a:lnTo>
                    <a:pt x="649263" y="7326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0520" y="1419600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0520" y="1419600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33251" y="1619935"/>
              <a:ext cx="650875" cy="74930"/>
            </a:xfrm>
            <a:custGeom>
              <a:avLst/>
              <a:gdLst/>
              <a:ahLst/>
              <a:cxnLst/>
              <a:rect l="l" t="t" r="r" b="b"/>
              <a:pathLst>
                <a:path w="650875" h="74930">
                  <a:moveTo>
                    <a:pt x="0" y="1265"/>
                  </a:moveTo>
                  <a:lnTo>
                    <a:pt x="0" y="73264"/>
                  </a:lnTo>
                </a:path>
                <a:path w="650875" h="74930">
                  <a:moveTo>
                    <a:pt x="1265" y="0"/>
                  </a:moveTo>
                  <a:lnTo>
                    <a:pt x="649263" y="0"/>
                  </a:lnTo>
                </a:path>
                <a:path w="650875" h="74930">
                  <a:moveTo>
                    <a:pt x="650528" y="1265"/>
                  </a:moveTo>
                  <a:lnTo>
                    <a:pt x="650528" y="73264"/>
                  </a:lnTo>
                </a:path>
                <a:path w="650875" h="74930">
                  <a:moveTo>
                    <a:pt x="1265" y="74530"/>
                  </a:moveTo>
                  <a:lnTo>
                    <a:pt x="6492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0520" y="1405199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20" y="1405199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71999"/>
                  </a:moveTo>
                  <a:lnTo>
                    <a:pt x="0" y="0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33251" y="1418337"/>
              <a:ext cx="549910" cy="74930"/>
            </a:xfrm>
            <a:custGeom>
              <a:avLst/>
              <a:gdLst/>
              <a:ahLst/>
              <a:cxnLst/>
              <a:rect l="l" t="t" r="r" b="b"/>
              <a:pathLst>
                <a:path w="549910" h="74930">
                  <a:moveTo>
                    <a:pt x="0" y="1265"/>
                  </a:moveTo>
                  <a:lnTo>
                    <a:pt x="0" y="73264"/>
                  </a:lnTo>
                </a:path>
                <a:path w="549910" h="74930">
                  <a:moveTo>
                    <a:pt x="1265" y="0"/>
                  </a:moveTo>
                  <a:lnTo>
                    <a:pt x="548463" y="0"/>
                  </a:lnTo>
                </a:path>
                <a:path w="549910" h="74930">
                  <a:moveTo>
                    <a:pt x="549729" y="1265"/>
                  </a:moveTo>
                  <a:lnTo>
                    <a:pt x="549729" y="73264"/>
                  </a:lnTo>
                </a:path>
                <a:path w="549910" h="74930">
                  <a:moveTo>
                    <a:pt x="1265" y="74530"/>
                  </a:moveTo>
                  <a:lnTo>
                    <a:pt x="5484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547198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547198" y="71999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0" y="71999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547198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547198" y="0"/>
                  </a:moveTo>
                  <a:lnTo>
                    <a:pt x="0" y="0"/>
                  </a:lnTo>
                  <a:lnTo>
                    <a:pt x="233276" y="155520"/>
                  </a:lnTo>
                  <a:lnTo>
                    <a:pt x="780474" y="155520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233276" y="155520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780474" y="155520"/>
                  </a:lnTo>
                  <a:lnTo>
                    <a:pt x="233276" y="15552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98709" y="1261551"/>
              <a:ext cx="238337" cy="232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0" y="0"/>
                  </a:moveTo>
                  <a:lnTo>
                    <a:pt x="547198" y="0"/>
                  </a:lnTo>
                </a:path>
                <a:path w="781050" h="155575">
                  <a:moveTo>
                    <a:pt x="780474" y="155520"/>
                  </a:moveTo>
                  <a:lnTo>
                    <a:pt x="54719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462811" y="1257719"/>
            <a:ext cx="365125" cy="368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1651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40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65863" y="1205351"/>
            <a:ext cx="25400" cy="25400"/>
            <a:chOff x="1165863" y="1205351"/>
            <a:chExt cx="25400" cy="25400"/>
          </a:xfrm>
        </p:grpSpPr>
        <p:sp>
          <p:nvSpPr>
            <p:cNvPr id="43" name="object 43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1165863" y="1061351"/>
            <a:ext cx="25400" cy="25400"/>
            <a:chOff x="1165863" y="1061351"/>
            <a:chExt cx="25400" cy="25400"/>
          </a:xfrm>
        </p:grpSpPr>
        <p:sp>
          <p:nvSpPr>
            <p:cNvPr id="46" name="object 46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1165863" y="917351"/>
            <a:ext cx="25400" cy="25400"/>
            <a:chOff x="1165863" y="917351"/>
            <a:chExt cx="25400" cy="25400"/>
          </a:xfrm>
        </p:grpSpPr>
        <p:sp>
          <p:nvSpPr>
            <p:cNvPr id="49" name="object 49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3144583" y="358406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3264395" y="272921"/>
            <a:ext cx="226822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15"/>
              <a:t>Recall </a:t>
            </a:r>
            <a:r>
              <a:rPr dirty="0" spc="85"/>
              <a:t>that </a:t>
            </a:r>
            <a:r>
              <a:rPr dirty="0" spc="55"/>
              <a:t>the </a:t>
            </a:r>
            <a:r>
              <a:rPr dirty="0" spc="40"/>
              <a:t>last </a:t>
            </a:r>
            <a:r>
              <a:rPr dirty="0" spc="20"/>
              <a:t>pooling </a:t>
            </a:r>
            <a:r>
              <a:rPr dirty="0" spc="15"/>
              <a:t>layer </a:t>
            </a:r>
            <a:r>
              <a:rPr dirty="0" spc="-20"/>
              <a:t>of  </a:t>
            </a:r>
            <a:r>
              <a:rPr dirty="0" spc="25"/>
              <a:t>VGGNet-16 </a:t>
            </a:r>
            <a:r>
              <a:rPr dirty="0" spc="30"/>
              <a:t>results </a:t>
            </a:r>
            <a:r>
              <a:rPr dirty="0" spc="25"/>
              <a:t>in </a:t>
            </a:r>
            <a:r>
              <a:rPr dirty="0" spc="55"/>
              <a:t>an </a:t>
            </a:r>
            <a:r>
              <a:rPr dirty="0" spc="65"/>
              <a:t>output </a:t>
            </a:r>
            <a:r>
              <a:rPr dirty="0" spc="-20"/>
              <a:t>of  </a:t>
            </a:r>
            <a:r>
              <a:rPr dirty="0" spc="-5"/>
              <a:t>size 512 </a:t>
            </a:r>
            <a:r>
              <a:rPr dirty="0" spc="-55" i="1">
                <a:latin typeface="Verdana"/>
                <a:cs typeface="Verdana"/>
              </a:rPr>
              <a:t>× </a:t>
            </a:r>
            <a:r>
              <a:rPr dirty="0" spc="-5"/>
              <a:t>7 </a:t>
            </a:r>
            <a:r>
              <a:rPr dirty="0" spc="-55" i="1">
                <a:latin typeface="Verdana"/>
                <a:cs typeface="Verdana"/>
              </a:rPr>
              <a:t>×</a:t>
            </a:r>
            <a:r>
              <a:rPr dirty="0" spc="-215" i="1">
                <a:latin typeface="Verdana"/>
                <a:cs typeface="Verdana"/>
              </a:rPr>
              <a:t> </a:t>
            </a:r>
            <a:r>
              <a:rPr dirty="0" spc="-5"/>
              <a:t>7</a:t>
            </a:r>
          </a:p>
        </p:txBody>
      </p:sp>
      <p:grpSp>
        <p:nvGrpSpPr>
          <p:cNvPr id="53" name="object 53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4" name="object 54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59996" cy="4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7980" y="1661861"/>
            <a:ext cx="977265" cy="278765"/>
            <a:chOff x="707980" y="1661861"/>
            <a:chExt cx="977265" cy="278765"/>
          </a:xfrm>
        </p:grpSpPr>
        <p:sp>
          <p:nvSpPr>
            <p:cNvPr id="4" name="object 4"/>
            <p:cNvSpPr/>
            <p:nvPr/>
          </p:nvSpPr>
          <p:spPr>
            <a:xfrm>
              <a:off x="710514" y="1722005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971994" y="216001"/>
                  </a:moveTo>
                  <a:lnTo>
                    <a:pt x="647992" y="0"/>
                  </a:lnTo>
                  <a:lnTo>
                    <a:pt x="0" y="0"/>
                  </a:lnTo>
                  <a:lnTo>
                    <a:pt x="324002" y="216001"/>
                  </a:lnTo>
                  <a:lnTo>
                    <a:pt x="971994" y="2160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0520" y="17220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0520" y="1693200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0520" y="16932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323996" y="216001"/>
                  </a:lnTo>
                  <a:close/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323996" y="216001"/>
                  </a:moveTo>
                  <a:lnTo>
                    <a:pt x="0" y="0"/>
                  </a:lnTo>
                </a:path>
                <a:path w="972185" h="216535">
                  <a:moveTo>
                    <a:pt x="0" y="0"/>
                  </a:moveTo>
                  <a:lnTo>
                    <a:pt x="647997" y="0"/>
                  </a:lnTo>
                </a:path>
                <a:path w="972185" h="216535">
                  <a:moveTo>
                    <a:pt x="971994" y="216001"/>
                  </a:moveTo>
                  <a:lnTo>
                    <a:pt x="647997" y="0"/>
                  </a:lnTo>
                </a:path>
                <a:path w="972185" h="216535">
                  <a:moveTo>
                    <a:pt x="323996" y="187201"/>
                  </a:moveTo>
                  <a:lnTo>
                    <a:pt x="323996" y="187201"/>
                  </a:lnTo>
                </a:path>
                <a:path w="972185" h="216535">
                  <a:moveTo>
                    <a:pt x="323996" y="187201"/>
                  </a:moveTo>
                  <a:lnTo>
                    <a:pt x="971994" y="187201"/>
                  </a:lnTo>
                </a:path>
                <a:path w="972185" h="216535">
                  <a:moveTo>
                    <a:pt x="971994" y="187201"/>
                  </a:moveTo>
                  <a:lnTo>
                    <a:pt x="323996" y="18720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647997" y="0"/>
                  </a:moveTo>
                  <a:lnTo>
                    <a:pt x="0" y="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34516" y="1880402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 h="0">
                  <a:moveTo>
                    <a:pt x="0" y="0"/>
                  </a:moveTo>
                  <a:lnTo>
                    <a:pt x="647997" y="0"/>
                  </a:lnTo>
                  <a:lnTo>
                    <a:pt x="0" y="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0"/>
                  </a:lnTo>
                  <a:lnTo>
                    <a:pt x="971994" y="216000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0520" y="1664401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0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0"/>
                  </a:lnTo>
                  <a:lnTo>
                    <a:pt x="323996" y="21600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0" y="0"/>
                  </a:moveTo>
                  <a:lnTo>
                    <a:pt x="323996" y="2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0520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4" h="216535">
                  <a:moveTo>
                    <a:pt x="323996" y="216000"/>
                  </a:moveTo>
                  <a:lnTo>
                    <a:pt x="0" y="0"/>
                  </a:lnTo>
                  <a:lnTo>
                    <a:pt x="323996" y="216000"/>
                  </a:lnTo>
                  <a:close/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  <a:path w="324484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0520" y="1664401"/>
              <a:ext cx="324485" cy="0"/>
            </a:xfrm>
            <a:custGeom>
              <a:avLst/>
              <a:gdLst/>
              <a:ahLst/>
              <a:cxnLst/>
              <a:rect l="l" t="t" r="r" b="b"/>
              <a:pathLst>
                <a:path w="324484" h="0">
                  <a:moveTo>
                    <a:pt x="0" y="0"/>
                  </a:moveTo>
                  <a:lnTo>
                    <a:pt x="323996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8517" y="1664401"/>
              <a:ext cx="324485" cy="216535"/>
            </a:xfrm>
            <a:custGeom>
              <a:avLst/>
              <a:gdLst/>
              <a:ahLst/>
              <a:cxnLst/>
              <a:rect l="l" t="t" r="r" b="b"/>
              <a:pathLst>
                <a:path w="324485" h="216535">
                  <a:moveTo>
                    <a:pt x="323996" y="21600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1816" y="1827593"/>
            <a:ext cx="883919" cy="10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3735" algn="l"/>
              </a:tabLst>
            </a:pP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500" spc="85">
                <a:latin typeface="Times New Roman"/>
                <a:cs typeface="Times New Roman"/>
              </a:rPr>
              <a:t>Input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7980" y="1261542"/>
            <a:ext cx="977265" cy="448945"/>
            <a:chOff x="707980" y="1261542"/>
            <a:chExt cx="977265" cy="448945"/>
          </a:xfrm>
        </p:grpSpPr>
        <p:sp>
          <p:nvSpPr>
            <p:cNvPr id="20" name="object 20"/>
            <p:cNvSpPr/>
            <p:nvPr/>
          </p:nvSpPr>
          <p:spPr>
            <a:xfrm>
              <a:off x="1033251" y="1635601"/>
              <a:ext cx="650875" cy="73660"/>
            </a:xfrm>
            <a:custGeom>
              <a:avLst/>
              <a:gdLst/>
              <a:ahLst/>
              <a:cxnLst/>
              <a:rect l="l" t="t" r="r" b="b"/>
              <a:pathLst>
                <a:path w="650875" h="73660">
                  <a:moveTo>
                    <a:pt x="0" y="0"/>
                  </a:moveTo>
                  <a:lnTo>
                    <a:pt x="0" y="71999"/>
                  </a:lnTo>
                </a:path>
                <a:path w="650875" h="73660">
                  <a:moveTo>
                    <a:pt x="650528" y="0"/>
                  </a:moveTo>
                  <a:lnTo>
                    <a:pt x="650528" y="71999"/>
                  </a:lnTo>
                </a:path>
                <a:path w="650875" h="73660">
                  <a:moveTo>
                    <a:pt x="1265" y="73265"/>
                  </a:moveTo>
                  <a:lnTo>
                    <a:pt x="649263" y="7326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4516" y="1635601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0520" y="1419600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5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0520" y="1419600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0520" y="1419600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33251" y="1619935"/>
              <a:ext cx="650875" cy="74930"/>
            </a:xfrm>
            <a:custGeom>
              <a:avLst/>
              <a:gdLst/>
              <a:ahLst/>
              <a:cxnLst/>
              <a:rect l="l" t="t" r="r" b="b"/>
              <a:pathLst>
                <a:path w="650875" h="74930">
                  <a:moveTo>
                    <a:pt x="0" y="1265"/>
                  </a:moveTo>
                  <a:lnTo>
                    <a:pt x="0" y="73264"/>
                  </a:lnTo>
                </a:path>
                <a:path w="650875" h="74930">
                  <a:moveTo>
                    <a:pt x="1265" y="0"/>
                  </a:moveTo>
                  <a:lnTo>
                    <a:pt x="649263" y="0"/>
                  </a:lnTo>
                </a:path>
                <a:path w="650875" h="74930">
                  <a:moveTo>
                    <a:pt x="650528" y="1265"/>
                  </a:moveTo>
                  <a:lnTo>
                    <a:pt x="650528" y="73264"/>
                  </a:lnTo>
                </a:path>
                <a:path w="650875" h="74930">
                  <a:moveTo>
                    <a:pt x="1265" y="74530"/>
                  </a:moveTo>
                  <a:lnTo>
                    <a:pt x="6492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647997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647997" y="71999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34516" y="1621200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71999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647997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647997" y="0"/>
                  </a:moveTo>
                  <a:lnTo>
                    <a:pt x="0" y="0"/>
                  </a:lnTo>
                  <a:lnTo>
                    <a:pt x="323996" y="216001"/>
                  </a:lnTo>
                  <a:lnTo>
                    <a:pt x="971994" y="216001"/>
                  </a:lnTo>
                  <a:lnTo>
                    <a:pt x="647997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0520" y="1405199"/>
              <a:ext cx="972185" cy="216535"/>
            </a:xfrm>
            <a:custGeom>
              <a:avLst/>
              <a:gdLst/>
              <a:ahLst/>
              <a:cxnLst/>
              <a:rect l="l" t="t" r="r" b="b"/>
              <a:pathLst>
                <a:path w="972185" h="216534">
                  <a:moveTo>
                    <a:pt x="323996" y="216001"/>
                  </a:moveTo>
                  <a:lnTo>
                    <a:pt x="0" y="0"/>
                  </a:lnTo>
                  <a:lnTo>
                    <a:pt x="647997" y="0"/>
                  </a:lnTo>
                  <a:lnTo>
                    <a:pt x="971994" y="216001"/>
                  </a:lnTo>
                  <a:lnTo>
                    <a:pt x="323996" y="216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0520" y="1405199"/>
              <a:ext cx="324485" cy="288290"/>
            </a:xfrm>
            <a:custGeom>
              <a:avLst/>
              <a:gdLst/>
              <a:ahLst/>
              <a:cxnLst/>
              <a:rect l="l" t="t" r="r" b="b"/>
              <a:pathLst>
                <a:path w="324484" h="288289">
                  <a:moveTo>
                    <a:pt x="0" y="0"/>
                  </a:moveTo>
                  <a:lnTo>
                    <a:pt x="0" y="71999"/>
                  </a:lnTo>
                  <a:lnTo>
                    <a:pt x="323996" y="288001"/>
                  </a:lnTo>
                  <a:lnTo>
                    <a:pt x="323996" y="2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0520" y="1405199"/>
              <a:ext cx="972185" cy="288290"/>
            </a:xfrm>
            <a:custGeom>
              <a:avLst/>
              <a:gdLst/>
              <a:ahLst/>
              <a:cxnLst/>
              <a:rect l="l" t="t" r="r" b="b"/>
              <a:pathLst>
                <a:path w="972185" h="288289">
                  <a:moveTo>
                    <a:pt x="323996" y="288001"/>
                  </a:moveTo>
                  <a:lnTo>
                    <a:pt x="323996" y="216001"/>
                  </a:lnTo>
                  <a:lnTo>
                    <a:pt x="0" y="0"/>
                  </a:lnTo>
                  <a:lnTo>
                    <a:pt x="0" y="71999"/>
                  </a:lnTo>
                  <a:lnTo>
                    <a:pt x="323996" y="288001"/>
                  </a:lnTo>
                  <a:close/>
                </a:path>
                <a:path w="972185" h="288289">
                  <a:moveTo>
                    <a:pt x="323996" y="216001"/>
                  </a:moveTo>
                  <a:lnTo>
                    <a:pt x="0" y="0"/>
                  </a:lnTo>
                </a:path>
                <a:path w="972185" h="288289">
                  <a:moveTo>
                    <a:pt x="323996" y="288001"/>
                  </a:moveTo>
                  <a:lnTo>
                    <a:pt x="0" y="71999"/>
                  </a:lnTo>
                </a:path>
                <a:path w="972185" h="288289">
                  <a:moveTo>
                    <a:pt x="0" y="71999"/>
                  </a:moveTo>
                  <a:lnTo>
                    <a:pt x="0" y="0"/>
                  </a:lnTo>
                </a:path>
                <a:path w="972185" h="288289">
                  <a:moveTo>
                    <a:pt x="0" y="0"/>
                  </a:moveTo>
                  <a:lnTo>
                    <a:pt x="647997" y="0"/>
                  </a:lnTo>
                </a:path>
                <a:path w="972185" h="288289">
                  <a:moveTo>
                    <a:pt x="971994" y="216001"/>
                  </a:moveTo>
                  <a:lnTo>
                    <a:pt x="6479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33251" y="1418337"/>
              <a:ext cx="549910" cy="74930"/>
            </a:xfrm>
            <a:custGeom>
              <a:avLst/>
              <a:gdLst/>
              <a:ahLst/>
              <a:cxnLst/>
              <a:rect l="l" t="t" r="r" b="b"/>
              <a:pathLst>
                <a:path w="549910" h="74930">
                  <a:moveTo>
                    <a:pt x="0" y="1265"/>
                  </a:moveTo>
                  <a:lnTo>
                    <a:pt x="0" y="73264"/>
                  </a:lnTo>
                </a:path>
                <a:path w="549910" h="74930">
                  <a:moveTo>
                    <a:pt x="1265" y="0"/>
                  </a:moveTo>
                  <a:lnTo>
                    <a:pt x="548463" y="0"/>
                  </a:lnTo>
                </a:path>
                <a:path w="549910" h="74930">
                  <a:moveTo>
                    <a:pt x="549729" y="1265"/>
                  </a:moveTo>
                  <a:lnTo>
                    <a:pt x="549729" y="73264"/>
                  </a:lnTo>
                </a:path>
                <a:path w="549910" h="74930">
                  <a:moveTo>
                    <a:pt x="1265" y="74530"/>
                  </a:moveTo>
                  <a:lnTo>
                    <a:pt x="548463" y="745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547198" y="0"/>
                  </a:moveTo>
                  <a:lnTo>
                    <a:pt x="0" y="0"/>
                  </a:lnTo>
                  <a:lnTo>
                    <a:pt x="0" y="71999"/>
                  </a:lnTo>
                  <a:lnTo>
                    <a:pt x="547198" y="71999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34516" y="1419602"/>
              <a:ext cx="547370" cy="72390"/>
            </a:xfrm>
            <a:custGeom>
              <a:avLst/>
              <a:gdLst/>
              <a:ahLst/>
              <a:cxnLst/>
              <a:rect l="l" t="t" r="r" b="b"/>
              <a:pathLst>
                <a:path w="547369" h="72390">
                  <a:moveTo>
                    <a:pt x="0" y="71999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547198" y="71999"/>
                  </a:lnTo>
                  <a:lnTo>
                    <a:pt x="0" y="71999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547198" y="0"/>
                  </a:moveTo>
                  <a:lnTo>
                    <a:pt x="0" y="0"/>
                  </a:lnTo>
                  <a:lnTo>
                    <a:pt x="233276" y="155520"/>
                  </a:lnTo>
                  <a:lnTo>
                    <a:pt x="780474" y="155520"/>
                  </a:lnTo>
                  <a:lnTo>
                    <a:pt x="54719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233276" y="155520"/>
                  </a:moveTo>
                  <a:lnTo>
                    <a:pt x="0" y="0"/>
                  </a:lnTo>
                  <a:lnTo>
                    <a:pt x="547198" y="0"/>
                  </a:lnTo>
                  <a:lnTo>
                    <a:pt x="780474" y="155520"/>
                  </a:lnTo>
                  <a:lnTo>
                    <a:pt x="233276" y="155520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98709" y="1261551"/>
              <a:ext cx="238337" cy="232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01240" y="1264082"/>
              <a:ext cx="781050" cy="155575"/>
            </a:xfrm>
            <a:custGeom>
              <a:avLst/>
              <a:gdLst/>
              <a:ahLst/>
              <a:cxnLst/>
              <a:rect l="l" t="t" r="r" b="b"/>
              <a:pathLst>
                <a:path w="781050" h="155575">
                  <a:moveTo>
                    <a:pt x="0" y="0"/>
                  </a:moveTo>
                  <a:lnTo>
                    <a:pt x="547198" y="0"/>
                  </a:lnTo>
                </a:path>
                <a:path w="781050" h="155575">
                  <a:moveTo>
                    <a:pt x="780474" y="155520"/>
                  </a:moveTo>
                  <a:lnTo>
                    <a:pt x="54719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462811" y="1257719"/>
            <a:ext cx="365125" cy="368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16510">
              <a:lnSpc>
                <a:spcPct val="100000"/>
              </a:lnSpc>
              <a:spcBef>
                <a:spcPts val="105"/>
              </a:spcBef>
            </a:pPr>
            <a:r>
              <a:rPr dirty="0" sz="500" spc="80">
                <a:latin typeface="Times New Roman"/>
                <a:cs typeface="Times New Roman"/>
              </a:rPr>
              <a:t>Max-</a:t>
            </a:r>
            <a:r>
              <a:rPr dirty="0" sz="500" spc="90">
                <a:latin typeface="Times New Roman"/>
                <a:cs typeface="Times New Roman"/>
              </a:rPr>
              <a:t>p</a:t>
            </a:r>
            <a:r>
              <a:rPr dirty="0" sz="500" spc="75">
                <a:latin typeface="Times New Roman"/>
                <a:cs typeface="Times New Roman"/>
              </a:rPr>
              <a:t>o</a:t>
            </a:r>
            <a:r>
              <a:rPr dirty="0" sz="500" spc="45">
                <a:latin typeface="Times New Roman"/>
                <a:cs typeface="Times New Roman"/>
              </a:rPr>
              <a:t>ol</a:t>
            </a: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40"/>
              </a:spcBef>
            </a:pPr>
            <a:r>
              <a:rPr dirty="0" sz="500" spc="90">
                <a:latin typeface="Times New Roman"/>
                <a:cs typeface="Times New Roman"/>
              </a:rPr>
              <a:t>Co</a:t>
            </a:r>
            <a:r>
              <a:rPr dirty="0" sz="500" spc="55">
                <a:latin typeface="Times New Roman"/>
                <a:cs typeface="Times New Roman"/>
              </a:rPr>
              <a:t>n</a:t>
            </a:r>
            <a:r>
              <a:rPr dirty="0" sz="500" spc="75">
                <a:latin typeface="Times New Roman"/>
                <a:cs typeface="Times New Roman"/>
              </a:rPr>
              <a:t>v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65863" y="1205351"/>
            <a:ext cx="25400" cy="25400"/>
            <a:chOff x="1165863" y="1205351"/>
            <a:chExt cx="25400" cy="25400"/>
          </a:xfrm>
        </p:grpSpPr>
        <p:sp>
          <p:nvSpPr>
            <p:cNvPr id="43" name="object 43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68394" y="1207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1165863" y="1061351"/>
            <a:ext cx="25400" cy="25400"/>
            <a:chOff x="1165863" y="1061351"/>
            <a:chExt cx="25400" cy="25400"/>
          </a:xfrm>
        </p:grpSpPr>
        <p:sp>
          <p:nvSpPr>
            <p:cNvPr id="46" name="object 46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68394" y="1063881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1165863" y="917351"/>
            <a:ext cx="25400" cy="25400"/>
            <a:chOff x="1165863" y="917351"/>
            <a:chExt cx="25400" cy="25400"/>
          </a:xfrm>
        </p:grpSpPr>
        <p:sp>
          <p:nvSpPr>
            <p:cNvPr id="49" name="object 49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571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4531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68394" y="919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19" h="20319">
                  <a:moveTo>
                    <a:pt x="10122" y="0"/>
                  </a:moveTo>
                  <a:lnTo>
                    <a:pt x="4531" y="0"/>
                  </a:lnTo>
                  <a:lnTo>
                    <a:pt x="0" y="4531"/>
                  </a:lnTo>
                  <a:lnTo>
                    <a:pt x="0" y="10122"/>
                  </a:lnTo>
                  <a:lnTo>
                    <a:pt x="0" y="15712"/>
                  </a:lnTo>
                  <a:lnTo>
                    <a:pt x="4531" y="20244"/>
                  </a:lnTo>
                  <a:lnTo>
                    <a:pt x="10122" y="20244"/>
                  </a:lnTo>
                  <a:lnTo>
                    <a:pt x="15712" y="20244"/>
                  </a:lnTo>
                  <a:lnTo>
                    <a:pt x="20243" y="15712"/>
                  </a:lnTo>
                  <a:lnTo>
                    <a:pt x="20243" y="10122"/>
                  </a:lnTo>
                  <a:lnTo>
                    <a:pt x="20243" y="4531"/>
                  </a:lnTo>
                  <a:lnTo>
                    <a:pt x="15712" y="0"/>
                  </a:lnTo>
                  <a:lnTo>
                    <a:pt x="1012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631319" y="613203"/>
            <a:ext cx="979805" cy="173355"/>
          </a:xfrm>
          <a:custGeom>
            <a:avLst/>
            <a:gdLst/>
            <a:ahLst/>
            <a:cxnLst/>
            <a:rect l="l" t="t" r="r" b="b"/>
            <a:pathLst>
              <a:path w="979805" h="173354">
                <a:moveTo>
                  <a:pt x="259197" y="172801"/>
                </a:moveTo>
                <a:lnTo>
                  <a:pt x="0" y="0"/>
                </a:lnTo>
                <a:lnTo>
                  <a:pt x="719997" y="0"/>
                </a:lnTo>
                <a:lnTo>
                  <a:pt x="979195" y="172801"/>
                </a:lnTo>
                <a:lnTo>
                  <a:pt x="259197" y="172801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657210" y="651349"/>
            <a:ext cx="1949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05">
                <a:latin typeface="Times New Roman"/>
                <a:cs typeface="Times New Roman"/>
              </a:rPr>
              <a:t>R</a:t>
            </a:r>
            <a:r>
              <a:rPr dirty="0" sz="600" spc="95">
                <a:latin typeface="Times New Roman"/>
                <a:cs typeface="Times New Roman"/>
              </a:rPr>
              <a:t>OI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144583" y="358406"/>
            <a:ext cx="63233" cy="63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3264395" y="272921"/>
            <a:ext cx="2268220" cy="53594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15"/>
              <a:t>Recall </a:t>
            </a:r>
            <a:r>
              <a:rPr dirty="0" spc="85"/>
              <a:t>that </a:t>
            </a:r>
            <a:r>
              <a:rPr dirty="0" spc="55"/>
              <a:t>the </a:t>
            </a:r>
            <a:r>
              <a:rPr dirty="0" spc="40"/>
              <a:t>last </a:t>
            </a:r>
            <a:r>
              <a:rPr dirty="0" spc="20"/>
              <a:t>pooling </a:t>
            </a:r>
            <a:r>
              <a:rPr dirty="0" spc="15"/>
              <a:t>layer </a:t>
            </a:r>
            <a:r>
              <a:rPr dirty="0" spc="-20"/>
              <a:t>of  </a:t>
            </a:r>
            <a:r>
              <a:rPr dirty="0" spc="25"/>
              <a:t>VGGNet-16 </a:t>
            </a:r>
            <a:r>
              <a:rPr dirty="0" spc="30"/>
              <a:t>results </a:t>
            </a:r>
            <a:r>
              <a:rPr dirty="0" spc="25"/>
              <a:t>in </a:t>
            </a:r>
            <a:r>
              <a:rPr dirty="0" spc="55"/>
              <a:t>an </a:t>
            </a:r>
            <a:r>
              <a:rPr dirty="0" spc="65"/>
              <a:t>output </a:t>
            </a:r>
            <a:r>
              <a:rPr dirty="0" spc="-20"/>
              <a:t>of  </a:t>
            </a:r>
            <a:r>
              <a:rPr dirty="0" spc="-5"/>
              <a:t>size 512 </a:t>
            </a:r>
            <a:r>
              <a:rPr dirty="0" spc="-55" i="1">
                <a:latin typeface="Verdana"/>
                <a:cs typeface="Verdana"/>
              </a:rPr>
              <a:t>× </a:t>
            </a:r>
            <a:r>
              <a:rPr dirty="0" spc="-5"/>
              <a:t>7 </a:t>
            </a:r>
            <a:r>
              <a:rPr dirty="0" spc="-55" i="1">
                <a:latin typeface="Verdana"/>
                <a:cs typeface="Verdana"/>
              </a:rPr>
              <a:t>×</a:t>
            </a:r>
            <a:r>
              <a:rPr dirty="0" spc="-215" i="1">
                <a:latin typeface="Verdana"/>
                <a:cs typeface="Verdana"/>
              </a:rPr>
              <a:t> </a:t>
            </a:r>
            <a:r>
              <a:rPr dirty="0" spc="-5"/>
              <a:t>7</a:t>
            </a:r>
          </a:p>
        </p:txBody>
      </p:sp>
      <p:sp>
        <p:nvSpPr>
          <p:cNvPr id="55" name="object 55"/>
          <p:cNvSpPr/>
          <p:nvPr/>
        </p:nvSpPr>
        <p:spPr>
          <a:xfrm>
            <a:off x="3144583" y="912583"/>
            <a:ext cx="63233" cy="63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264395" y="827098"/>
            <a:ext cx="22688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imes New Roman"/>
                <a:cs typeface="Times New Roman"/>
              </a:rPr>
              <a:t>We </a:t>
            </a:r>
            <a:r>
              <a:rPr dirty="0" sz="1100" spc="20">
                <a:latin typeface="Times New Roman"/>
                <a:cs typeface="Times New Roman"/>
              </a:rPr>
              <a:t>replace </a:t>
            </a:r>
            <a:r>
              <a:rPr dirty="0" sz="1100" spc="55">
                <a:latin typeface="Times New Roman"/>
                <a:cs typeface="Times New Roman"/>
              </a:rPr>
              <a:t>the </a:t>
            </a:r>
            <a:r>
              <a:rPr dirty="0" sz="1100" spc="40">
                <a:latin typeface="Times New Roman"/>
                <a:cs typeface="Times New Roman"/>
              </a:rPr>
              <a:t>last </a:t>
            </a:r>
            <a:r>
              <a:rPr dirty="0" sz="1100" spc="45">
                <a:latin typeface="Times New Roman"/>
                <a:cs typeface="Times New Roman"/>
              </a:rPr>
              <a:t>max </a:t>
            </a:r>
            <a:r>
              <a:rPr dirty="0" sz="1100" spc="20">
                <a:latin typeface="Times New Roman"/>
                <a:cs typeface="Times New Roman"/>
              </a:rPr>
              <a:t>pooling</a:t>
            </a:r>
            <a:r>
              <a:rPr dirty="0" sz="1100" spc="-80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  </a:t>
            </a:r>
            <a:r>
              <a:rPr dirty="0" sz="1100" spc="25">
                <a:latin typeface="Times New Roman"/>
                <a:cs typeface="Times New Roman"/>
              </a:rPr>
              <a:t>by </a:t>
            </a:r>
            <a:r>
              <a:rPr dirty="0" sz="1100" spc="55">
                <a:latin typeface="Times New Roman"/>
                <a:cs typeface="Times New Roman"/>
              </a:rPr>
              <a:t>a </a:t>
            </a:r>
            <a:r>
              <a:rPr dirty="0" sz="1100" spc="30">
                <a:latin typeface="Times New Roman"/>
                <a:cs typeface="Times New Roman"/>
              </a:rPr>
              <a:t>RoI </a:t>
            </a:r>
            <a:r>
              <a:rPr dirty="0" sz="1100" spc="20">
                <a:latin typeface="Times New Roman"/>
                <a:cs typeface="Times New Roman"/>
              </a:rPr>
              <a:t>pooling</a:t>
            </a:r>
            <a:r>
              <a:rPr dirty="0" sz="1100" spc="215">
                <a:latin typeface="Times New Roman"/>
                <a:cs typeface="Times New Roman"/>
              </a:rPr>
              <a:t> </a:t>
            </a:r>
            <a:r>
              <a:rPr dirty="0" sz="1100" spc="15">
                <a:latin typeface="Times New Roman"/>
                <a:cs typeface="Times New Roman"/>
              </a:rPr>
              <a:t>layer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0" y="3121507"/>
            <a:ext cx="5760085" cy="118745"/>
            <a:chOff x="0" y="3121507"/>
            <a:chExt cx="5760085" cy="118745"/>
          </a:xfrm>
        </p:grpSpPr>
        <p:sp>
          <p:nvSpPr>
            <p:cNvPr id="58" name="object 58"/>
            <p:cNvSpPr/>
            <p:nvPr/>
          </p:nvSpPr>
          <p:spPr>
            <a:xfrm>
              <a:off x="0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880004" y="3121507"/>
              <a:ext cx="2880360" cy="118745"/>
            </a:xfrm>
            <a:custGeom>
              <a:avLst/>
              <a:gdLst/>
              <a:ahLst/>
              <a:cxnLst/>
              <a:rect l="l" t="t" r="r" b="b"/>
              <a:pathLst>
                <a:path w="2880360" h="118744">
                  <a:moveTo>
                    <a:pt x="2880004" y="0"/>
                  </a:moveTo>
                  <a:lnTo>
                    <a:pt x="0" y="0"/>
                  </a:lnTo>
                  <a:lnTo>
                    <a:pt x="0" y="118491"/>
                  </a:lnTo>
                  <a:lnTo>
                    <a:pt x="2880004" y="118491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479338" y="3007598"/>
            <a:ext cx="257810" cy="101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z="600" spc="90">
                <a:solidFill>
                  <a:srgbClr val="ADADE0"/>
                </a:solidFill>
                <a:latin typeface="Times New Roman"/>
                <a:cs typeface="Times New Roman"/>
              </a:rPr>
              <a:t>25/47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80"/>
              <a:t>Mitesh </a:t>
            </a:r>
            <a:r>
              <a:rPr dirty="0" spc="85"/>
              <a:t>M.</a:t>
            </a:r>
            <a:r>
              <a:rPr dirty="0" spc="65"/>
              <a:t> </a:t>
            </a:r>
            <a:r>
              <a:rPr dirty="0" spc="100"/>
              <a:t>Khapra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0"/>
              </a:lnSpc>
            </a:pPr>
            <a:r>
              <a:rPr dirty="0" spc="75"/>
              <a:t>CS7015 </a:t>
            </a:r>
            <a:r>
              <a:rPr dirty="0" spc="85"/>
              <a:t>(Deep </a:t>
            </a:r>
            <a:r>
              <a:rPr dirty="0" spc="80"/>
              <a:t>Learning) </a:t>
            </a:r>
            <a:r>
              <a:rPr dirty="0" spc="40"/>
              <a:t>: </a:t>
            </a:r>
            <a:r>
              <a:rPr dirty="0" spc="80"/>
              <a:t>Lecture</a:t>
            </a:r>
            <a:r>
              <a:rPr dirty="0" spc="20"/>
              <a:t> </a:t>
            </a:r>
            <a:r>
              <a:rPr dirty="0" spc="6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Mitesh M. Khapra</dc:creator>
  <dc:title>CS7015 (Deep Learning) : Lecture 12 - Object Detection: R-CNN, Fast R-CNN, Faster R-CNN, You Only Look Once (YOLO)</dc:title>
  <dcterms:created xsi:type="dcterms:W3CDTF">2021-01-27T12:13:49Z</dcterms:created>
  <dcterms:modified xsi:type="dcterms:W3CDTF">2021-01-27T12:13:49Z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2018-04-01T00:00:00Z</vt:filetime>
  </property>
  <property fmtid="{D5CDD505-2E9C-101B-9397-08002B2CF9AE}" pid="3" name="Creator">
    <vt:lpwstr>LaTeX with Beamer class version 3.24</vt:lpwstr>
  </property>
  <property fmtid="{D5CDD505-2E9C-101B-9397-08002B2CF9AE}" pid="4" name="LastSaved">
    <vt:filetime>2021-01-27T00:00:00Z</vt:filetime>
  </property>
</Properties>
</file>